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sldIdLst>
    <p:sldId id="256" r:id="rId2"/>
    <p:sldId id="257" r:id="rId3"/>
    <p:sldId id="258" r:id="rId4"/>
    <p:sldId id="259" r:id="rId5"/>
    <p:sldId id="263" r:id="rId6"/>
    <p:sldId id="260" r:id="rId7"/>
    <p:sldId id="264" r:id="rId8"/>
    <p:sldId id="261" r:id="rId9"/>
    <p:sldId id="262" r:id="rId10"/>
    <p:sldId id="265" r:id="rId11"/>
    <p:sldId id="266" r:id="rId12"/>
    <p:sldId id="267" r:id="rId13"/>
    <p:sldId id="268" r:id="rId14"/>
    <p:sldId id="269" r:id="rId15"/>
    <p:sldId id="364" r:id="rId16"/>
    <p:sldId id="270" r:id="rId17"/>
    <p:sldId id="271" r:id="rId18"/>
    <p:sldId id="273" r:id="rId19"/>
    <p:sldId id="287" r:id="rId20"/>
    <p:sldId id="276" r:id="rId21"/>
    <p:sldId id="275" r:id="rId22"/>
    <p:sldId id="277" r:id="rId23"/>
    <p:sldId id="278" r:id="rId24"/>
    <p:sldId id="280" r:id="rId25"/>
    <p:sldId id="279" r:id="rId26"/>
    <p:sldId id="328" r:id="rId27"/>
    <p:sldId id="363" r:id="rId28"/>
    <p:sldId id="282" r:id="rId29"/>
    <p:sldId id="362" r:id="rId30"/>
    <p:sldId id="283" r:id="rId31"/>
    <p:sldId id="284" r:id="rId32"/>
    <p:sldId id="329" r:id="rId33"/>
    <p:sldId id="285" r:id="rId34"/>
    <p:sldId id="286" r:id="rId35"/>
    <p:sldId id="365" r:id="rId36"/>
    <p:sldId id="274"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30" r:id="rId53"/>
    <p:sldId id="331" r:id="rId54"/>
    <p:sldId id="366" r:id="rId55"/>
    <p:sldId id="332" r:id="rId56"/>
    <p:sldId id="333" r:id="rId57"/>
    <p:sldId id="308" r:id="rId58"/>
    <p:sldId id="367" r:id="rId59"/>
    <p:sldId id="309" r:id="rId60"/>
    <p:sldId id="310" r:id="rId61"/>
    <p:sldId id="311" r:id="rId62"/>
    <p:sldId id="312" r:id="rId63"/>
    <p:sldId id="313" r:id="rId64"/>
    <p:sldId id="314" r:id="rId65"/>
    <p:sldId id="368" r:id="rId66"/>
    <p:sldId id="315" r:id="rId67"/>
    <p:sldId id="334" r:id="rId68"/>
    <p:sldId id="335" r:id="rId69"/>
    <p:sldId id="318" r:id="rId70"/>
    <p:sldId id="317" r:id="rId71"/>
    <p:sldId id="370" r:id="rId72"/>
    <p:sldId id="338" r:id="rId73"/>
    <p:sldId id="337" r:id="rId74"/>
    <p:sldId id="319" r:id="rId75"/>
    <p:sldId id="320" r:id="rId76"/>
    <p:sldId id="321" r:id="rId77"/>
    <p:sldId id="372" r:id="rId78"/>
    <p:sldId id="375" r:id="rId79"/>
    <p:sldId id="373" r:id="rId80"/>
    <p:sldId id="339" r:id="rId81"/>
    <p:sldId id="336" r:id="rId82"/>
    <p:sldId id="374" r:id="rId83"/>
    <p:sldId id="340" r:id="rId84"/>
    <p:sldId id="341" r:id="rId85"/>
    <p:sldId id="342" r:id="rId86"/>
    <p:sldId id="323" r:id="rId87"/>
    <p:sldId id="343" r:id="rId88"/>
    <p:sldId id="324" r:id="rId89"/>
    <p:sldId id="326" r:id="rId90"/>
    <p:sldId id="325" r:id="rId91"/>
    <p:sldId id="344" r:id="rId92"/>
    <p:sldId id="345" r:id="rId93"/>
    <p:sldId id="371" r:id="rId94"/>
    <p:sldId id="346" r:id="rId95"/>
    <p:sldId id="347" r:id="rId96"/>
    <p:sldId id="348" r:id="rId97"/>
    <p:sldId id="349" r:id="rId98"/>
    <p:sldId id="350" r:id="rId99"/>
    <p:sldId id="351" r:id="rId100"/>
    <p:sldId id="352" r:id="rId101"/>
    <p:sldId id="353" r:id="rId102"/>
    <p:sldId id="354" r:id="rId103"/>
    <p:sldId id="355" r:id="rId104"/>
    <p:sldId id="376" r:id="rId105"/>
    <p:sldId id="377" r:id="rId106"/>
    <p:sldId id="378" r:id="rId107"/>
    <p:sldId id="379" r:id="rId108"/>
    <p:sldId id="380" r:id="rId109"/>
    <p:sldId id="356" r:id="rId110"/>
    <p:sldId id="357" r:id="rId111"/>
    <p:sldId id="358" r:id="rId112"/>
    <p:sldId id="359" r:id="rId113"/>
    <p:sldId id="360" r:id="rId114"/>
    <p:sldId id="361" r:id="rId1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13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4F9C5D-A9EE-4123-AC71-3EB68F89A823}" type="doc">
      <dgm:prSet loTypeId="urn:microsoft.com/office/officeart/2005/8/layout/hierarchy1" loCatId="hierarchy" qsTypeId="urn:microsoft.com/office/officeart/2009/2/quickstyle/3d8" qsCatId="3D" csTypeId="urn:microsoft.com/office/officeart/2005/8/colors/colorful2" csCatId="colorful" phldr="1"/>
      <dgm:spPr/>
      <dgm:t>
        <a:bodyPr/>
        <a:lstStyle/>
        <a:p>
          <a:endParaRPr lang="en-US"/>
        </a:p>
      </dgm:t>
    </dgm:pt>
    <dgm:pt modelId="{65832355-FF77-489C-92AA-6F4FDAA89FC9}">
      <dgm:prSet phldrT="[Text]" custT="1"/>
      <dgm:spPr/>
      <dgm:t>
        <a:bodyPr/>
        <a:lstStyle/>
        <a:p>
          <a:pPr algn="ctr"/>
          <a:r>
            <a:rPr lang="en-US" sz="3200" b="1" dirty="0"/>
            <a:t>Product </a:t>
          </a:r>
        </a:p>
      </dgm:t>
    </dgm:pt>
    <dgm:pt modelId="{334D3185-6340-45CB-847F-A7BECA7DE2E7}" type="parTrans" cxnId="{ECA8205F-E89F-4425-861E-01200811BB41}">
      <dgm:prSet/>
      <dgm:spPr/>
      <dgm:t>
        <a:bodyPr/>
        <a:lstStyle/>
        <a:p>
          <a:pPr algn="ctr"/>
          <a:endParaRPr lang="en-US" b="1"/>
        </a:p>
      </dgm:t>
    </dgm:pt>
    <dgm:pt modelId="{935EC26B-B5E6-41AE-8DB7-EC8DAE5C8E91}" type="sibTrans" cxnId="{ECA8205F-E89F-4425-861E-01200811BB41}">
      <dgm:prSet/>
      <dgm:spPr/>
      <dgm:t>
        <a:bodyPr/>
        <a:lstStyle/>
        <a:p>
          <a:pPr algn="ctr"/>
          <a:endParaRPr lang="en-US" b="1"/>
        </a:p>
      </dgm:t>
    </dgm:pt>
    <dgm:pt modelId="{7495E3F3-9B3C-44D0-BB16-7211C7C9DF5F}">
      <dgm:prSet phldrT="[Text]" custT="1"/>
      <dgm:spPr/>
      <dgm:t>
        <a:bodyPr/>
        <a:lstStyle/>
        <a:p>
          <a:pPr algn="ctr"/>
          <a:r>
            <a:rPr lang="en-US" sz="2400" b="1" dirty="0"/>
            <a:t>Consumer Product</a:t>
          </a:r>
        </a:p>
      </dgm:t>
    </dgm:pt>
    <dgm:pt modelId="{4ED5ED65-ECF3-430B-83A9-65BC0B6448C5}" type="parTrans" cxnId="{70FA5489-33BB-46B2-A94D-9612B7F9B736}">
      <dgm:prSet/>
      <dgm:spPr/>
      <dgm:t>
        <a:bodyPr/>
        <a:lstStyle/>
        <a:p>
          <a:pPr algn="ctr"/>
          <a:endParaRPr lang="en-US" b="1"/>
        </a:p>
      </dgm:t>
    </dgm:pt>
    <dgm:pt modelId="{7E065724-BB69-4B23-BF5B-EEBE36730FB8}" type="sibTrans" cxnId="{70FA5489-33BB-46B2-A94D-9612B7F9B736}">
      <dgm:prSet/>
      <dgm:spPr/>
      <dgm:t>
        <a:bodyPr/>
        <a:lstStyle/>
        <a:p>
          <a:pPr algn="ctr"/>
          <a:endParaRPr lang="en-US" b="1"/>
        </a:p>
      </dgm:t>
    </dgm:pt>
    <dgm:pt modelId="{DA35953E-9694-48AD-8E47-6C4F1454C162}">
      <dgm:prSet phldrT="[Text]" custT="1"/>
      <dgm:spPr/>
      <dgm:t>
        <a:bodyPr/>
        <a:lstStyle/>
        <a:p>
          <a:pPr algn="ctr"/>
          <a:r>
            <a:rPr lang="en-US" sz="2400" b="1" dirty="0"/>
            <a:t>Industrial Product</a:t>
          </a:r>
        </a:p>
      </dgm:t>
    </dgm:pt>
    <dgm:pt modelId="{E98493A3-495B-43BB-BFAF-72F5DD6DDFA8}" type="parTrans" cxnId="{77333A0F-985D-4830-ACAD-35D01B8A5B03}">
      <dgm:prSet/>
      <dgm:spPr/>
      <dgm:t>
        <a:bodyPr/>
        <a:lstStyle/>
        <a:p>
          <a:pPr algn="ctr"/>
          <a:endParaRPr lang="en-US" b="1"/>
        </a:p>
      </dgm:t>
    </dgm:pt>
    <dgm:pt modelId="{1A3EAECA-2CFD-4234-8982-93BD82D669A2}" type="sibTrans" cxnId="{77333A0F-985D-4830-ACAD-35D01B8A5B03}">
      <dgm:prSet/>
      <dgm:spPr/>
      <dgm:t>
        <a:bodyPr/>
        <a:lstStyle/>
        <a:p>
          <a:pPr algn="ctr"/>
          <a:endParaRPr lang="en-US" b="1"/>
        </a:p>
      </dgm:t>
    </dgm:pt>
    <dgm:pt modelId="{2270424C-D4FB-4188-BC10-0238872AA4C6}">
      <dgm:prSet custT="1"/>
      <dgm:spPr/>
      <dgm:t>
        <a:bodyPr/>
        <a:lstStyle/>
        <a:p>
          <a:pPr algn="ctr"/>
          <a:r>
            <a:rPr lang="en-US" sz="1800" b="1" dirty="0"/>
            <a:t>Convenience</a:t>
          </a:r>
        </a:p>
        <a:p>
          <a:pPr algn="ctr"/>
          <a:r>
            <a:rPr lang="en-US" sz="1800" b="1" dirty="0"/>
            <a:t>Shopping</a:t>
          </a:r>
        </a:p>
        <a:p>
          <a:pPr algn="ctr"/>
          <a:r>
            <a:rPr lang="en-US" sz="1800" b="1" dirty="0"/>
            <a:t>Specialty</a:t>
          </a:r>
        </a:p>
        <a:p>
          <a:pPr algn="ctr"/>
          <a:r>
            <a:rPr lang="en-US" sz="1800" b="1" dirty="0"/>
            <a:t>Unsought</a:t>
          </a:r>
        </a:p>
      </dgm:t>
    </dgm:pt>
    <dgm:pt modelId="{37E5BA11-6C14-454E-A2C7-F3C012E7E85F}" type="parTrans" cxnId="{DE2FFC72-F977-488B-9793-ED50F6B265C7}">
      <dgm:prSet/>
      <dgm:spPr/>
      <dgm:t>
        <a:bodyPr/>
        <a:lstStyle/>
        <a:p>
          <a:pPr algn="ctr"/>
          <a:endParaRPr lang="en-US" b="1"/>
        </a:p>
      </dgm:t>
    </dgm:pt>
    <dgm:pt modelId="{A2FBA8DF-450A-4F63-A5A9-C35052D3B6E0}" type="sibTrans" cxnId="{DE2FFC72-F977-488B-9793-ED50F6B265C7}">
      <dgm:prSet/>
      <dgm:spPr/>
      <dgm:t>
        <a:bodyPr/>
        <a:lstStyle/>
        <a:p>
          <a:pPr algn="ctr"/>
          <a:endParaRPr lang="en-US" b="1"/>
        </a:p>
      </dgm:t>
    </dgm:pt>
    <dgm:pt modelId="{048BE39D-463A-4D8C-95D0-2F90C28807C2}">
      <dgm:prSet custT="1"/>
      <dgm:spPr/>
      <dgm:t>
        <a:bodyPr/>
        <a:lstStyle/>
        <a:p>
          <a:pPr algn="ctr"/>
          <a:r>
            <a:rPr lang="en-US" sz="1800" b="1" dirty="0"/>
            <a:t>Material and parts</a:t>
          </a:r>
        </a:p>
        <a:p>
          <a:pPr algn="ctr"/>
          <a:r>
            <a:rPr lang="en-US" sz="1800" b="1" dirty="0"/>
            <a:t>Capital items</a:t>
          </a:r>
        </a:p>
        <a:p>
          <a:pPr algn="ctr"/>
          <a:r>
            <a:rPr lang="en-US" sz="1800" b="1" dirty="0"/>
            <a:t>Supplies and services</a:t>
          </a:r>
        </a:p>
      </dgm:t>
    </dgm:pt>
    <dgm:pt modelId="{B3E0109E-A94B-4115-B1AC-99C7FE9D6CB6}" type="parTrans" cxnId="{0B888F5E-EF50-4912-90B0-6414FCED0A89}">
      <dgm:prSet/>
      <dgm:spPr/>
      <dgm:t>
        <a:bodyPr/>
        <a:lstStyle/>
        <a:p>
          <a:pPr algn="ctr"/>
          <a:endParaRPr lang="en-US" b="1"/>
        </a:p>
      </dgm:t>
    </dgm:pt>
    <dgm:pt modelId="{A8FDE039-7E1D-4312-BB5A-5C2E940D8DE9}" type="sibTrans" cxnId="{0B888F5E-EF50-4912-90B0-6414FCED0A89}">
      <dgm:prSet/>
      <dgm:spPr/>
      <dgm:t>
        <a:bodyPr/>
        <a:lstStyle/>
        <a:p>
          <a:pPr algn="ctr"/>
          <a:endParaRPr lang="en-US" b="1"/>
        </a:p>
      </dgm:t>
    </dgm:pt>
    <dgm:pt modelId="{00034B9F-C4B9-4784-AC92-CC7C5E7A291C}" type="pres">
      <dgm:prSet presAssocID="{1F4F9C5D-A9EE-4123-AC71-3EB68F89A823}" presName="hierChild1" presStyleCnt="0">
        <dgm:presLayoutVars>
          <dgm:chPref val="1"/>
          <dgm:dir/>
          <dgm:animOne val="branch"/>
          <dgm:animLvl val="lvl"/>
          <dgm:resizeHandles/>
        </dgm:presLayoutVars>
      </dgm:prSet>
      <dgm:spPr/>
      <dgm:t>
        <a:bodyPr/>
        <a:lstStyle/>
        <a:p>
          <a:endParaRPr lang="en-US"/>
        </a:p>
      </dgm:t>
    </dgm:pt>
    <dgm:pt modelId="{50636C5D-6123-4ACE-BA19-D306AC597F6F}" type="pres">
      <dgm:prSet presAssocID="{65832355-FF77-489C-92AA-6F4FDAA89FC9}" presName="hierRoot1" presStyleCnt="0"/>
      <dgm:spPr/>
      <dgm:t>
        <a:bodyPr/>
        <a:lstStyle/>
        <a:p>
          <a:endParaRPr lang="en-US"/>
        </a:p>
      </dgm:t>
    </dgm:pt>
    <dgm:pt modelId="{EF59973D-19E8-4E02-9207-35BADF87E14C}" type="pres">
      <dgm:prSet presAssocID="{65832355-FF77-489C-92AA-6F4FDAA89FC9}" presName="composite" presStyleCnt="0"/>
      <dgm:spPr/>
      <dgm:t>
        <a:bodyPr/>
        <a:lstStyle/>
        <a:p>
          <a:endParaRPr lang="en-US"/>
        </a:p>
      </dgm:t>
    </dgm:pt>
    <dgm:pt modelId="{E4A9894B-F12A-44A8-96A1-686DA3BEE506}" type="pres">
      <dgm:prSet presAssocID="{65832355-FF77-489C-92AA-6F4FDAA89FC9}" presName="background" presStyleLbl="node0" presStyleIdx="0" presStyleCnt="1"/>
      <dgm:spPr/>
      <dgm:t>
        <a:bodyPr/>
        <a:lstStyle/>
        <a:p>
          <a:endParaRPr lang="en-US"/>
        </a:p>
      </dgm:t>
    </dgm:pt>
    <dgm:pt modelId="{89D3AE9B-6A2D-419A-8E19-A40437AC2517}" type="pres">
      <dgm:prSet presAssocID="{65832355-FF77-489C-92AA-6F4FDAA89FC9}" presName="text" presStyleLbl="fgAcc0" presStyleIdx="0" presStyleCnt="1">
        <dgm:presLayoutVars>
          <dgm:chPref val="3"/>
        </dgm:presLayoutVars>
      </dgm:prSet>
      <dgm:spPr/>
      <dgm:t>
        <a:bodyPr/>
        <a:lstStyle/>
        <a:p>
          <a:endParaRPr lang="en-US"/>
        </a:p>
      </dgm:t>
    </dgm:pt>
    <dgm:pt modelId="{481E5927-390A-48B4-8B86-AEC5D0005B4C}" type="pres">
      <dgm:prSet presAssocID="{65832355-FF77-489C-92AA-6F4FDAA89FC9}" presName="hierChild2" presStyleCnt="0"/>
      <dgm:spPr/>
      <dgm:t>
        <a:bodyPr/>
        <a:lstStyle/>
        <a:p>
          <a:endParaRPr lang="en-US"/>
        </a:p>
      </dgm:t>
    </dgm:pt>
    <dgm:pt modelId="{35692C66-A4B5-48FF-896D-0BCF72A45401}" type="pres">
      <dgm:prSet presAssocID="{4ED5ED65-ECF3-430B-83A9-65BC0B6448C5}" presName="Name10" presStyleLbl="parChTrans1D2" presStyleIdx="0" presStyleCnt="2"/>
      <dgm:spPr/>
      <dgm:t>
        <a:bodyPr/>
        <a:lstStyle/>
        <a:p>
          <a:endParaRPr lang="en-US"/>
        </a:p>
      </dgm:t>
    </dgm:pt>
    <dgm:pt modelId="{DC56E41D-7072-46FC-88E7-55D98DEFFA47}" type="pres">
      <dgm:prSet presAssocID="{7495E3F3-9B3C-44D0-BB16-7211C7C9DF5F}" presName="hierRoot2" presStyleCnt="0"/>
      <dgm:spPr/>
      <dgm:t>
        <a:bodyPr/>
        <a:lstStyle/>
        <a:p>
          <a:endParaRPr lang="en-US"/>
        </a:p>
      </dgm:t>
    </dgm:pt>
    <dgm:pt modelId="{CD519F17-8B11-4880-8408-9EEAAD694398}" type="pres">
      <dgm:prSet presAssocID="{7495E3F3-9B3C-44D0-BB16-7211C7C9DF5F}" presName="composite2" presStyleCnt="0"/>
      <dgm:spPr/>
      <dgm:t>
        <a:bodyPr/>
        <a:lstStyle/>
        <a:p>
          <a:endParaRPr lang="en-US"/>
        </a:p>
      </dgm:t>
    </dgm:pt>
    <dgm:pt modelId="{C9CDE99C-218C-4BC0-8731-7B2368711D44}" type="pres">
      <dgm:prSet presAssocID="{7495E3F3-9B3C-44D0-BB16-7211C7C9DF5F}" presName="background2" presStyleLbl="node2" presStyleIdx="0" presStyleCnt="2"/>
      <dgm:spPr/>
      <dgm:t>
        <a:bodyPr/>
        <a:lstStyle/>
        <a:p>
          <a:endParaRPr lang="en-US"/>
        </a:p>
      </dgm:t>
    </dgm:pt>
    <dgm:pt modelId="{E285A650-406E-482B-86E3-7DC6AA9B0B68}" type="pres">
      <dgm:prSet presAssocID="{7495E3F3-9B3C-44D0-BB16-7211C7C9DF5F}" presName="text2" presStyleLbl="fgAcc2" presStyleIdx="0" presStyleCnt="2">
        <dgm:presLayoutVars>
          <dgm:chPref val="3"/>
        </dgm:presLayoutVars>
      </dgm:prSet>
      <dgm:spPr/>
      <dgm:t>
        <a:bodyPr/>
        <a:lstStyle/>
        <a:p>
          <a:endParaRPr lang="en-US"/>
        </a:p>
      </dgm:t>
    </dgm:pt>
    <dgm:pt modelId="{09AA318B-6B10-4DCA-AFE2-E93DC87E0B93}" type="pres">
      <dgm:prSet presAssocID="{7495E3F3-9B3C-44D0-BB16-7211C7C9DF5F}" presName="hierChild3" presStyleCnt="0"/>
      <dgm:spPr/>
      <dgm:t>
        <a:bodyPr/>
        <a:lstStyle/>
        <a:p>
          <a:endParaRPr lang="en-US"/>
        </a:p>
      </dgm:t>
    </dgm:pt>
    <dgm:pt modelId="{235BCD0B-E0FF-4A0E-B20D-0A38F06B8C96}" type="pres">
      <dgm:prSet presAssocID="{37E5BA11-6C14-454E-A2C7-F3C012E7E85F}" presName="Name17" presStyleLbl="parChTrans1D3" presStyleIdx="0" presStyleCnt="2"/>
      <dgm:spPr/>
      <dgm:t>
        <a:bodyPr/>
        <a:lstStyle/>
        <a:p>
          <a:endParaRPr lang="en-US"/>
        </a:p>
      </dgm:t>
    </dgm:pt>
    <dgm:pt modelId="{C389AE72-011A-405F-9D85-D4C7DEF47B41}" type="pres">
      <dgm:prSet presAssocID="{2270424C-D4FB-4188-BC10-0238872AA4C6}" presName="hierRoot3" presStyleCnt="0"/>
      <dgm:spPr/>
      <dgm:t>
        <a:bodyPr/>
        <a:lstStyle/>
        <a:p>
          <a:endParaRPr lang="en-US"/>
        </a:p>
      </dgm:t>
    </dgm:pt>
    <dgm:pt modelId="{30CE00CC-9397-4AEB-AECF-06A25D3D1B58}" type="pres">
      <dgm:prSet presAssocID="{2270424C-D4FB-4188-BC10-0238872AA4C6}" presName="composite3" presStyleCnt="0"/>
      <dgm:spPr/>
      <dgm:t>
        <a:bodyPr/>
        <a:lstStyle/>
        <a:p>
          <a:endParaRPr lang="en-US"/>
        </a:p>
      </dgm:t>
    </dgm:pt>
    <dgm:pt modelId="{AB62ED8F-CDE1-4569-96DC-B12978964059}" type="pres">
      <dgm:prSet presAssocID="{2270424C-D4FB-4188-BC10-0238872AA4C6}" presName="background3" presStyleLbl="node3" presStyleIdx="0" presStyleCnt="2"/>
      <dgm:spPr/>
      <dgm:t>
        <a:bodyPr/>
        <a:lstStyle/>
        <a:p>
          <a:endParaRPr lang="en-US"/>
        </a:p>
      </dgm:t>
    </dgm:pt>
    <dgm:pt modelId="{22DD48E1-BCFD-41C3-BD1A-F7E9E45CA2DE}" type="pres">
      <dgm:prSet presAssocID="{2270424C-D4FB-4188-BC10-0238872AA4C6}" presName="text3" presStyleLbl="fgAcc3" presStyleIdx="0" presStyleCnt="2">
        <dgm:presLayoutVars>
          <dgm:chPref val="3"/>
        </dgm:presLayoutVars>
      </dgm:prSet>
      <dgm:spPr/>
      <dgm:t>
        <a:bodyPr/>
        <a:lstStyle/>
        <a:p>
          <a:endParaRPr lang="en-US"/>
        </a:p>
      </dgm:t>
    </dgm:pt>
    <dgm:pt modelId="{BE3EA473-EDD7-4190-A3D4-EDF601A5C238}" type="pres">
      <dgm:prSet presAssocID="{2270424C-D4FB-4188-BC10-0238872AA4C6}" presName="hierChild4" presStyleCnt="0"/>
      <dgm:spPr/>
      <dgm:t>
        <a:bodyPr/>
        <a:lstStyle/>
        <a:p>
          <a:endParaRPr lang="en-US"/>
        </a:p>
      </dgm:t>
    </dgm:pt>
    <dgm:pt modelId="{61015286-DCFB-4806-97FF-08AA42DF7268}" type="pres">
      <dgm:prSet presAssocID="{E98493A3-495B-43BB-BFAF-72F5DD6DDFA8}" presName="Name10" presStyleLbl="parChTrans1D2" presStyleIdx="1" presStyleCnt="2"/>
      <dgm:spPr/>
      <dgm:t>
        <a:bodyPr/>
        <a:lstStyle/>
        <a:p>
          <a:endParaRPr lang="en-US"/>
        </a:p>
      </dgm:t>
    </dgm:pt>
    <dgm:pt modelId="{1E8D2CB5-3E5E-4053-A6DF-6F2757C617AF}" type="pres">
      <dgm:prSet presAssocID="{DA35953E-9694-48AD-8E47-6C4F1454C162}" presName="hierRoot2" presStyleCnt="0"/>
      <dgm:spPr/>
      <dgm:t>
        <a:bodyPr/>
        <a:lstStyle/>
        <a:p>
          <a:endParaRPr lang="en-US"/>
        </a:p>
      </dgm:t>
    </dgm:pt>
    <dgm:pt modelId="{EABB1397-9D8B-4E18-8BFF-B3291A906FFE}" type="pres">
      <dgm:prSet presAssocID="{DA35953E-9694-48AD-8E47-6C4F1454C162}" presName="composite2" presStyleCnt="0"/>
      <dgm:spPr/>
      <dgm:t>
        <a:bodyPr/>
        <a:lstStyle/>
        <a:p>
          <a:endParaRPr lang="en-US"/>
        </a:p>
      </dgm:t>
    </dgm:pt>
    <dgm:pt modelId="{65B8FCCB-4044-436E-95AC-5CC6FF7245D6}" type="pres">
      <dgm:prSet presAssocID="{DA35953E-9694-48AD-8E47-6C4F1454C162}" presName="background2" presStyleLbl="node2" presStyleIdx="1" presStyleCnt="2"/>
      <dgm:spPr/>
      <dgm:t>
        <a:bodyPr/>
        <a:lstStyle/>
        <a:p>
          <a:endParaRPr lang="en-US"/>
        </a:p>
      </dgm:t>
    </dgm:pt>
    <dgm:pt modelId="{793161C7-2C14-4487-8C80-1411671D32DC}" type="pres">
      <dgm:prSet presAssocID="{DA35953E-9694-48AD-8E47-6C4F1454C162}" presName="text2" presStyleLbl="fgAcc2" presStyleIdx="1" presStyleCnt="2">
        <dgm:presLayoutVars>
          <dgm:chPref val="3"/>
        </dgm:presLayoutVars>
      </dgm:prSet>
      <dgm:spPr/>
      <dgm:t>
        <a:bodyPr/>
        <a:lstStyle/>
        <a:p>
          <a:endParaRPr lang="en-US"/>
        </a:p>
      </dgm:t>
    </dgm:pt>
    <dgm:pt modelId="{71ED8154-5217-4533-9329-B37B58E0186C}" type="pres">
      <dgm:prSet presAssocID="{DA35953E-9694-48AD-8E47-6C4F1454C162}" presName="hierChild3" presStyleCnt="0"/>
      <dgm:spPr/>
      <dgm:t>
        <a:bodyPr/>
        <a:lstStyle/>
        <a:p>
          <a:endParaRPr lang="en-US"/>
        </a:p>
      </dgm:t>
    </dgm:pt>
    <dgm:pt modelId="{0D49DF99-CA70-4B77-9CF1-E8A8F45D9A45}" type="pres">
      <dgm:prSet presAssocID="{B3E0109E-A94B-4115-B1AC-99C7FE9D6CB6}" presName="Name17" presStyleLbl="parChTrans1D3" presStyleIdx="1" presStyleCnt="2"/>
      <dgm:spPr/>
      <dgm:t>
        <a:bodyPr/>
        <a:lstStyle/>
        <a:p>
          <a:endParaRPr lang="en-US"/>
        </a:p>
      </dgm:t>
    </dgm:pt>
    <dgm:pt modelId="{D999D053-46EA-4B58-81D7-FCB18CF75D10}" type="pres">
      <dgm:prSet presAssocID="{048BE39D-463A-4D8C-95D0-2F90C28807C2}" presName="hierRoot3" presStyleCnt="0"/>
      <dgm:spPr/>
      <dgm:t>
        <a:bodyPr/>
        <a:lstStyle/>
        <a:p>
          <a:endParaRPr lang="en-US"/>
        </a:p>
      </dgm:t>
    </dgm:pt>
    <dgm:pt modelId="{74E986DC-F09F-4B49-93F2-7514D805B347}" type="pres">
      <dgm:prSet presAssocID="{048BE39D-463A-4D8C-95D0-2F90C28807C2}" presName="composite3" presStyleCnt="0"/>
      <dgm:spPr/>
      <dgm:t>
        <a:bodyPr/>
        <a:lstStyle/>
        <a:p>
          <a:endParaRPr lang="en-US"/>
        </a:p>
      </dgm:t>
    </dgm:pt>
    <dgm:pt modelId="{4EDF7EC9-69CC-4BC9-86BA-2D86D682A653}" type="pres">
      <dgm:prSet presAssocID="{048BE39D-463A-4D8C-95D0-2F90C28807C2}" presName="background3" presStyleLbl="node3" presStyleIdx="1" presStyleCnt="2"/>
      <dgm:spPr/>
      <dgm:t>
        <a:bodyPr/>
        <a:lstStyle/>
        <a:p>
          <a:endParaRPr lang="en-US"/>
        </a:p>
      </dgm:t>
    </dgm:pt>
    <dgm:pt modelId="{BCAD8E4A-A578-47AD-A1A5-FA09BC643AEB}" type="pres">
      <dgm:prSet presAssocID="{048BE39D-463A-4D8C-95D0-2F90C28807C2}" presName="text3" presStyleLbl="fgAcc3" presStyleIdx="1" presStyleCnt="2">
        <dgm:presLayoutVars>
          <dgm:chPref val="3"/>
        </dgm:presLayoutVars>
      </dgm:prSet>
      <dgm:spPr/>
      <dgm:t>
        <a:bodyPr/>
        <a:lstStyle/>
        <a:p>
          <a:endParaRPr lang="en-US"/>
        </a:p>
      </dgm:t>
    </dgm:pt>
    <dgm:pt modelId="{12959CFF-D12A-465B-B354-CDF60E637D6B}" type="pres">
      <dgm:prSet presAssocID="{048BE39D-463A-4D8C-95D0-2F90C28807C2}" presName="hierChild4" presStyleCnt="0"/>
      <dgm:spPr/>
      <dgm:t>
        <a:bodyPr/>
        <a:lstStyle/>
        <a:p>
          <a:endParaRPr lang="en-US"/>
        </a:p>
      </dgm:t>
    </dgm:pt>
  </dgm:ptLst>
  <dgm:cxnLst>
    <dgm:cxn modelId="{2B615AE8-B263-43CB-ADEC-3FBC8C95C27A}" type="presOf" srcId="{048BE39D-463A-4D8C-95D0-2F90C28807C2}" destId="{BCAD8E4A-A578-47AD-A1A5-FA09BC643AEB}" srcOrd="0" destOrd="0" presId="urn:microsoft.com/office/officeart/2005/8/layout/hierarchy1"/>
    <dgm:cxn modelId="{2F40F38D-65E6-4E1C-A3AD-207F748AB29E}" type="presOf" srcId="{B3E0109E-A94B-4115-B1AC-99C7FE9D6CB6}" destId="{0D49DF99-CA70-4B77-9CF1-E8A8F45D9A45}" srcOrd="0" destOrd="0" presId="urn:microsoft.com/office/officeart/2005/8/layout/hierarchy1"/>
    <dgm:cxn modelId="{7C626193-6CE7-40EB-8875-6E9F2A07BE52}" type="presOf" srcId="{7495E3F3-9B3C-44D0-BB16-7211C7C9DF5F}" destId="{E285A650-406E-482B-86E3-7DC6AA9B0B68}" srcOrd="0" destOrd="0" presId="urn:microsoft.com/office/officeart/2005/8/layout/hierarchy1"/>
    <dgm:cxn modelId="{BD197A92-30B7-4049-B76C-9BC29FF910DA}" type="presOf" srcId="{2270424C-D4FB-4188-BC10-0238872AA4C6}" destId="{22DD48E1-BCFD-41C3-BD1A-F7E9E45CA2DE}" srcOrd="0" destOrd="0" presId="urn:microsoft.com/office/officeart/2005/8/layout/hierarchy1"/>
    <dgm:cxn modelId="{F71326CF-60F9-4A94-950A-9B11A5A52483}" type="presOf" srcId="{4ED5ED65-ECF3-430B-83A9-65BC0B6448C5}" destId="{35692C66-A4B5-48FF-896D-0BCF72A45401}" srcOrd="0" destOrd="0" presId="urn:microsoft.com/office/officeart/2005/8/layout/hierarchy1"/>
    <dgm:cxn modelId="{DE2FFC72-F977-488B-9793-ED50F6B265C7}" srcId="{7495E3F3-9B3C-44D0-BB16-7211C7C9DF5F}" destId="{2270424C-D4FB-4188-BC10-0238872AA4C6}" srcOrd="0" destOrd="0" parTransId="{37E5BA11-6C14-454E-A2C7-F3C012E7E85F}" sibTransId="{A2FBA8DF-450A-4F63-A5A9-C35052D3B6E0}"/>
    <dgm:cxn modelId="{7F122ABA-7501-46B1-8B8D-080CB37B27CE}" type="presOf" srcId="{E98493A3-495B-43BB-BFAF-72F5DD6DDFA8}" destId="{61015286-DCFB-4806-97FF-08AA42DF7268}" srcOrd="0" destOrd="0" presId="urn:microsoft.com/office/officeart/2005/8/layout/hierarchy1"/>
    <dgm:cxn modelId="{ECA8205F-E89F-4425-861E-01200811BB41}" srcId="{1F4F9C5D-A9EE-4123-AC71-3EB68F89A823}" destId="{65832355-FF77-489C-92AA-6F4FDAA89FC9}" srcOrd="0" destOrd="0" parTransId="{334D3185-6340-45CB-847F-A7BECA7DE2E7}" sibTransId="{935EC26B-B5E6-41AE-8DB7-EC8DAE5C8E91}"/>
    <dgm:cxn modelId="{0B888F5E-EF50-4912-90B0-6414FCED0A89}" srcId="{DA35953E-9694-48AD-8E47-6C4F1454C162}" destId="{048BE39D-463A-4D8C-95D0-2F90C28807C2}" srcOrd="0" destOrd="0" parTransId="{B3E0109E-A94B-4115-B1AC-99C7FE9D6CB6}" sibTransId="{A8FDE039-7E1D-4312-BB5A-5C2E940D8DE9}"/>
    <dgm:cxn modelId="{77333A0F-985D-4830-ACAD-35D01B8A5B03}" srcId="{65832355-FF77-489C-92AA-6F4FDAA89FC9}" destId="{DA35953E-9694-48AD-8E47-6C4F1454C162}" srcOrd="1" destOrd="0" parTransId="{E98493A3-495B-43BB-BFAF-72F5DD6DDFA8}" sibTransId="{1A3EAECA-2CFD-4234-8982-93BD82D669A2}"/>
    <dgm:cxn modelId="{636D701D-C3DB-4B16-92E4-AA8F0CFB964A}" type="presOf" srcId="{65832355-FF77-489C-92AA-6F4FDAA89FC9}" destId="{89D3AE9B-6A2D-419A-8E19-A40437AC2517}" srcOrd="0" destOrd="0" presId="urn:microsoft.com/office/officeart/2005/8/layout/hierarchy1"/>
    <dgm:cxn modelId="{880F3CC1-C62F-4967-AC32-89E257BA2BAC}" type="presOf" srcId="{DA35953E-9694-48AD-8E47-6C4F1454C162}" destId="{793161C7-2C14-4487-8C80-1411671D32DC}" srcOrd="0" destOrd="0" presId="urn:microsoft.com/office/officeart/2005/8/layout/hierarchy1"/>
    <dgm:cxn modelId="{70FA5489-33BB-46B2-A94D-9612B7F9B736}" srcId="{65832355-FF77-489C-92AA-6F4FDAA89FC9}" destId="{7495E3F3-9B3C-44D0-BB16-7211C7C9DF5F}" srcOrd="0" destOrd="0" parTransId="{4ED5ED65-ECF3-430B-83A9-65BC0B6448C5}" sibTransId="{7E065724-BB69-4B23-BF5B-EEBE36730FB8}"/>
    <dgm:cxn modelId="{B2FACEE1-41B3-4331-B5BA-34F556DB7034}" type="presOf" srcId="{1F4F9C5D-A9EE-4123-AC71-3EB68F89A823}" destId="{00034B9F-C4B9-4784-AC92-CC7C5E7A291C}" srcOrd="0" destOrd="0" presId="urn:microsoft.com/office/officeart/2005/8/layout/hierarchy1"/>
    <dgm:cxn modelId="{0B0635B7-C69C-4876-AE2E-C7806037FC2C}" type="presOf" srcId="{37E5BA11-6C14-454E-A2C7-F3C012E7E85F}" destId="{235BCD0B-E0FF-4A0E-B20D-0A38F06B8C96}" srcOrd="0" destOrd="0" presId="urn:microsoft.com/office/officeart/2005/8/layout/hierarchy1"/>
    <dgm:cxn modelId="{3A6DF6C7-0049-4CF4-AFD3-06499256CBC0}" type="presParOf" srcId="{00034B9F-C4B9-4784-AC92-CC7C5E7A291C}" destId="{50636C5D-6123-4ACE-BA19-D306AC597F6F}" srcOrd="0" destOrd="0" presId="urn:microsoft.com/office/officeart/2005/8/layout/hierarchy1"/>
    <dgm:cxn modelId="{C1BD8642-879F-4024-A3E6-EDA3B793C4FD}" type="presParOf" srcId="{50636C5D-6123-4ACE-BA19-D306AC597F6F}" destId="{EF59973D-19E8-4E02-9207-35BADF87E14C}" srcOrd="0" destOrd="0" presId="urn:microsoft.com/office/officeart/2005/8/layout/hierarchy1"/>
    <dgm:cxn modelId="{AFE09AF0-B5C8-4FD2-91E0-ECE26F5CB50F}" type="presParOf" srcId="{EF59973D-19E8-4E02-9207-35BADF87E14C}" destId="{E4A9894B-F12A-44A8-96A1-686DA3BEE506}" srcOrd="0" destOrd="0" presId="urn:microsoft.com/office/officeart/2005/8/layout/hierarchy1"/>
    <dgm:cxn modelId="{3DC4B9FE-5275-4DCF-AE1F-6FD7BB1C7470}" type="presParOf" srcId="{EF59973D-19E8-4E02-9207-35BADF87E14C}" destId="{89D3AE9B-6A2D-419A-8E19-A40437AC2517}" srcOrd="1" destOrd="0" presId="urn:microsoft.com/office/officeart/2005/8/layout/hierarchy1"/>
    <dgm:cxn modelId="{74D7997E-98A6-4647-AC03-676AAA0CFAF4}" type="presParOf" srcId="{50636C5D-6123-4ACE-BA19-D306AC597F6F}" destId="{481E5927-390A-48B4-8B86-AEC5D0005B4C}" srcOrd="1" destOrd="0" presId="urn:microsoft.com/office/officeart/2005/8/layout/hierarchy1"/>
    <dgm:cxn modelId="{E08F8CC1-5647-44E8-BA81-65EC04A71D4B}" type="presParOf" srcId="{481E5927-390A-48B4-8B86-AEC5D0005B4C}" destId="{35692C66-A4B5-48FF-896D-0BCF72A45401}" srcOrd="0" destOrd="0" presId="urn:microsoft.com/office/officeart/2005/8/layout/hierarchy1"/>
    <dgm:cxn modelId="{E8406F17-6859-497F-91C7-BD09FFCD2AFC}" type="presParOf" srcId="{481E5927-390A-48B4-8B86-AEC5D0005B4C}" destId="{DC56E41D-7072-46FC-88E7-55D98DEFFA47}" srcOrd="1" destOrd="0" presId="urn:microsoft.com/office/officeart/2005/8/layout/hierarchy1"/>
    <dgm:cxn modelId="{DC77ED9C-AEF0-4EFE-A42D-BD8832125139}" type="presParOf" srcId="{DC56E41D-7072-46FC-88E7-55D98DEFFA47}" destId="{CD519F17-8B11-4880-8408-9EEAAD694398}" srcOrd="0" destOrd="0" presId="urn:microsoft.com/office/officeart/2005/8/layout/hierarchy1"/>
    <dgm:cxn modelId="{3B2928D9-5263-48BF-BEF6-5A8D5AC4E46A}" type="presParOf" srcId="{CD519F17-8B11-4880-8408-9EEAAD694398}" destId="{C9CDE99C-218C-4BC0-8731-7B2368711D44}" srcOrd="0" destOrd="0" presId="urn:microsoft.com/office/officeart/2005/8/layout/hierarchy1"/>
    <dgm:cxn modelId="{79C65B17-7D5D-403E-8B2E-C5F4CCAAB6BF}" type="presParOf" srcId="{CD519F17-8B11-4880-8408-9EEAAD694398}" destId="{E285A650-406E-482B-86E3-7DC6AA9B0B68}" srcOrd="1" destOrd="0" presId="urn:microsoft.com/office/officeart/2005/8/layout/hierarchy1"/>
    <dgm:cxn modelId="{1FEBD490-392B-498D-ADF1-A8381EAC115A}" type="presParOf" srcId="{DC56E41D-7072-46FC-88E7-55D98DEFFA47}" destId="{09AA318B-6B10-4DCA-AFE2-E93DC87E0B93}" srcOrd="1" destOrd="0" presId="urn:microsoft.com/office/officeart/2005/8/layout/hierarchy1"/>
    <dgm:cxn modelId="{24A0A924-D348-4292-BF3E-5FA30465B519}" type="presParOf" srcId="{09AA318B-6B10-4DCA-AFE2-E93DC87E0B93}" destId="{235BCD0B-E0FF-4A0E-B20D-0A38F06B8C96}" srcOrd="0" destOrd="0" presId="urn:microsoft.com/office/officeart/2005/8/layout/hierarchy1"/>
    <dgm:cxn modelId="{2D4FEFC1-7C58-4D1D-BECC-D982C4D4724C}" type="presParOf" srcId="{09AA318B-6B10-4DCA-AFE2-E93DC87E0B93}" destId="{C389AE72-011A-405F-9D85-D4C7DEF47B41}" srcOrd="1" destOrd="0" presId="urn:microsoft.com/office/officeart/2005/8/layout/hierarchy1"/>
    <dgm:cxn modelId="{8521730B-C5A2-404C-89E1-766659A63B64}" type="presParOf" srcId="{C389AE72-011A-405F-9D85-D4C7DEF47B41}" destId="{30CE00CC-9397-4AEB-AECF-06A25D3D1B58}" srcOrd="0" destOrd="0" presId="urn:microsoft.com/office/officeart/2005/8/layout/hierarchy1"/>
    <dgm:cxn modelId="{D06AFDD0-BCA6-4489-A43C-4CFC94485FD8}" type="presParOf" srcId="{30CE00CC-9397-4AEB-AECF-06A25D3D1B58}" destId="{AB62ED8F-CDE1-4569-96DC-B12978964059}" srcOrd="0" destOrd="0" presId="urn:microsoft.com/office/officeart/2005/8/layout/hierarchy1"/>
    <dgm:cxn modelId="{A09800CC-AAC2-4CE3-9C92-295A0AA44C49}" type="presParOf" srcId="{30CE00CC-9397-4AEB-AECF-06A25D3D1B58}" destId="{22DD48E1-BCFD-41C3-BD1A-F7E9E45CA2DE}" srcOrd="1" destOrd="0" presId="urn:microsoft.com/office/officeart/2005/8/layout/hierarchy1"/>
    <dgm:cxn modelId="{4267E71F-C289-4D3E-9B3B-70BA8342CE93}" type="presParOf" srcId="{C389AE72-011A-405F-9D85-D4C7DEF47B41}" destId="{BE3EA473-EDD7-4190-A3D4-EDF601A5C238}" srcOrd="1" destOrd="0" presId="urn:microsoft.com/office/officeart/2005/8/layout/hierarchy1"/>
    <dgm:cxn modelId="{E45AA65E-6508-4EAD-B950-93D8A6FE0843}" type="presParOf" srcId="{481E5927-390A-48B4-8B86-AEC5D0005B4C}" destId="{61015286-DCFB-4806-97FF-08AA42DF7268}" srcOrd="2" destOrd="0" presId="urn:microsoft.com/office/officeart/2005/8/layout/hierarchy1"/>
    <dgm:cxn modelId="{D159923D-91B9-4F4E-9BB9-D22F173B18DA}" type="presParOf" srcId="{481E5927-390A-48B4-8B86-AEC5D0005B4C}" destId="{1E8D2CB5-3E5E-4053-A6DF-6F2757C617AF}" srcOrd="3" destOrd="0" presId="urn:microsoft.com/office/officeart/2005/8/layout/hierarchy1"/>
    <dgm:cxn modelId="{216DEA28-D480-417B-ADC2-814F9E976FDE}" type="presParOf" srcId="{1E8D2CB5-3E5E-4053-A6DF-6F2757C617AF}" destId="{EABB1397-9D8B-4E18-8BFF-B3291A906FFE}" srcOrd="0" destOrd="0" presId="urn:microsoft.com/office/officeart/2005/8/layout/hierarchy1"/>
    <dgm:cxn modelId="{F2F73977-297B-40BD-9CC2-A5F3B9B47569}" type="presParOf" srcId="{EABB1397-9D8B-4E18-8BFF-B3291A906FFE}" destId="{65B8FCCB-4044-436E-95AC-5CC6FF7245D6}" srcOrd="0" destOrd="0" presId="urn:microsoft.com/office/officeart/2005/8/layout/hierarchy1"/>
    <dgm:cxn modelId="{87A40C71-D4C5-496B-84C3-9A356B93CACA}" type="presParOf" srcId="{EABB1397-9D8B-4E18-8BFF-B3291A906FFE}" destId="{793161C7-2C14-4487-8C80-1411671D32DC}" srcOrd="1" destOrd="0" presId="urn:microsoft.com/office/officeart/2005/8/layout/hierarchy1"/>
    <dgm:cxn modelId="{0AF8AD3D-2F2A-4442-8979-B0F38C7D414C}" type="presParOf" srcId="{1E8D2CB5-3E5E-4053-A6DF-6F2757C617AF}" destId="{71ED8154-5217-4533-9329-B37B58E0186C}" srcOrd="1" destOrd="0" presId="urn:microsoft.com/office/officeart/2005/8/layout/hierarchy1"/>
    <dgm:cxn modelId="{A3CB5B58-8B7C-4DE8-9C5A-8197ACD4D7A1}" type="presParOf" srcId="{71ED8154-5217-4533-9329-B37B58E0186C}" destId="{0D49DF99-CA70-4B77-9CF1-E8A8F45D9A45}" srcOrd="0" destOrd="0" presId="urn:microsoft.com/office/officeart/2005/8/layout/hierarchy1"/>
    <dgm:cxn modelId="{A6036E38-3E84-4DC4-B22B-3BF6E48B486B}" type="presParOf" srcId="{71ED8154-5217-4533-9329-B37B58E0186C}" destId="{D999D053-46EA-4B58-81D7-FCB18CF75D10}" srcOrd="1" destOrd="0" presId="urn:microsoft.com/office/officeart/2005/8/layout/hierarchy1"/>
    <dgm:cxn modelId="{FD83BF45-1200-41EE-88D9-AFAE43D9DD46}" type="presParOf" srcId="{D999D053-46EA-4B58-81D7-FCB18CF75D10}" destId="{74E986DC-F09F-4B49-93F2-7514D805B347}" srcOrd="0" destOrd="0" presId="urn:microsoft.com/office/officeart/2005/8/layout/hierarchy1"/>
    <dgm:cxn modelId="{9DB80918-7E1C-48F9-9995-97408EBEB9E6}" type="presParOf" srcId="{74E986DC-F09F-4B49-93F2-7514D805B347}" destId="{4EDF7EC9-69CC-4BC9-86BA-2D86D682A653}" srcOrd="0" destOrd="0" presId="urn:microsoft.com/office/officeart/2005/8/layout/hierarchy1"/>
    <dgm:cxn modelId="{AFA28D01-75CC-4DD1-8333-201192DB3112}" type="presParOf" srcId="{74E986DC-F09F-4B49-93F2-7514D805B347}" destId="{BCAD8E4A-A578-47AD-A1A5-FA09BC643AEB}" srcOrd="1" destOrd="0" presId="urn:microsoft.com/office/officeart/2005/8/layout/hierarchy1"/>
    <dgm:cxn modelId="{EC2A0216-F4C8-425F-814E-17A89D26FA7E}" type="presParOf" srcId="{D999D053-46EA-4B58-81D7-FCB18CF75D10}" destId="{12959CFF-D12A-465B-B354-CDF60E637D6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4F9C5D-A9EE-4123-AC71-3EB68F89A823}" type="doc">
      <dgm:prSet loTypeId="urn:microsoft.com/office/officeart/2005/8/layout/hierarchy1" loCatId="hierarchy" qsTypeId="urn:microsoft.com/office/officeart/2009/2/quickstyle/3d8" qsCatId="3D" csTypeId="urn:microsoft.com/office/officeart/2005/8/colors/colorful2" csCatId="colorful" phldr="1"/>
      <dgm:spPr/>
      <dgm:t>
        <a:bodyPr/>
        <a:lstStyle/>
        <a:p>
          <a:endParaRPr lang="en-US"/>
        </a:p>
      </dgm:t>
    </dgm:pt>
    <dgm:pt modelId="{65832355-FF77-489C-92AA-6F4FDAA89FC9}">
      <dgm:prSet phldrT="[Text]" custT="1"/>
      <dgm:spPr/>
      <dgm:t>
        <a:bodyPr/>
        <a:lstStyle/>
        <a:p>
          <a:pPr algn="ctr"/>
          <a:r>
            <a:rPr lang="en-US" sz="3200" b="1" dirty="0"/>
            <a:t>Product </a:t>
          </a:r>
        </a:p>
      </dgm:t>
    </dgm:pt>
    <dgm:pt modelId="{334D3185-6340-45CB-847F-A7BECA7DE2E7}" type="parTrans" cxnId="{ECA8205F-E89F-4425-861E-01200811BB41}">
      <dgm:prSet/>
      <dgm:spPr/>
      <dgm:t>
        <a:bodyPr/>
        <a:lstStyle/>
        <a:p>
          <a:pPr algn="ctr"/>
          <a:endParaRPr lang="en-US" b="1"/>
        </a:p>
      </dgm:t>
    </dgm:pt>
    <dgm:pt modelId="{935EC26B-B5E6-41AE-8DB7-EC8DAE5C8E91}" type="sibTrans" cxnId="{ECA8205F-E89F-4425-861E-01200811BB41}">
      <dgm:prSet/>
      <dgm:spPr/>
      <dgm:t>
        <a:bodyPr/>
        <a:lstStyle/>
        <a:p>
          <a:pPr algn="ctr"/>
          <a:endParaRPr lang="en-US" b="1"/>
        </a:p>
      </dgm:t>
    </dgm:pt>
    <dgm:pt modelId="{7495E3F3-9B3C-44D0-BB16-7211C7C9DF5F}">
      <dgm:prSet phldrT="[Text]" custT="1"/>
      <dgm:spPr/>
      <dgm:t>
        <a:bodyPr/>
        <a:lstStyle/>
        <a:p>
          <a:pPr algn="ctr"/>
          <a:r>
            <a:rPr lang="en-US" sz="2400" b="1" dirty="0"/>
            <a:t>Consumer Product</a:t>
          </a:r>
        </a:p>
      </dgm:t>
    </dgm:pt>
    <dgm:pt modelId="{4ED5ED65-ECF3-430B-83A9-65BC0B6448C5}" type="parTrans" cxnId="{70FA5489-33BB-46B2-A94D-9612B7F9B736}">
      <dgm:prSet/>
      <dgm:spPr/>
      <dgm:t>
        <a:bodyPr/>
        <a:lstStyle/>
        <a:p>
          <a:pPr algn="ctr"/>
          <a:endParaRPr lang="en-US" b="1"/>
        </a:p>
      </dgm:t>
    </dgm:pt>
    <dgm:pt modelId="{7E065724-BB69-4B23-BF5B-EEBE36730FB8}" type="sibTrans" cxnId="{70FA5489-33BB-46B2-A94D-9612B7F9B736}">
      <dgm:prSet/>
      <dgm:spPr/>
      <dgm:t>
        <a:bodyPr/>
        <a:lstStyle/>
        <a:p>
          <a:pPr algn="ctr"/>
          <a:endParaRPr lang="en-US" b="1"/>
        </a:p>
      </dgm:t>
    </dgm:pt>
    <dgm:pt modelId="{DA35953E-9694-48AD-8E47-6C4F1454C162}">
      <dgm:prSet phldrT="[Text]" custT="1"/>
      <dgm:spPr/>
      <dgm:t>
        <a:bodyPr/>
        <a:lstStyle/>
        <a:p>
          <a:pPr algn="ctr"/>
          <a:r>
            <a:rPr lang="en-US" sz="2400" b="1" dirty="0"/>
            <a:t>Industrial Product</a:t>
          </a:r>
        </a:p>
      </dgm:t>
    </dgm:pt>
    <dgm:pt modelId="{E98493A3-495B-43BB-BFAF-72F5DD6DDFA8}" type="parTrans" cxnId="{77333A0F-985D-4830-ACAD-35D01B8A5B03}">
      <dgm:prSet/>
      <dgm:spPr/>
      <dgm:t>
        <a:bodyPr/>
        <a:lstStyle/>
        <a:p>
          <a:pPr algn="ctr"/>
          <a:endParaRPr lang="en-US" b="1"/>
        </a:p>
      </dgm:t>
    </dgm:pt>
    <dgm:pt modelId="{1A3EAECA-2CFD-4234-8982-93BD82D669A2}" type="sibTrans" cxnId="{77333A0F-985D-4830-ACAD-35D01B8A5B03}">
      <dgm:prSet/>
      <dgm:spPr/>
      <dgm:t>
        <a:bodyPr/>
        <a:lstStyle/>
        <a:p>
          <a:pPr algn="ctr"/>
          <a:endParaRPr lang="en-US" b="1"/>
        </a:p>
      </dgm:t>
    </dgm:pt>
    <dgm:pt modelId="{2270424C-D4FB-4188-BC10-0238872AA4C6}">
      <dgm:prSet custT="1"/>
      <dgm:spPr/>
      <dgm:t>
        <a:bodyPr/>
        <a:lstStyle/>
        <a:p>
          <a:pPr algn="ctr"/>
          <a:r>
            <a:rPr lang="en-US" sz="1800" b="1" dirty="0"/>
            <a:t>Convenience</a:t>
          </a:r>
        </a:p>
        <a:p>
          <a:pPr algn="ctr"/>
          <a:r>
            <a:rPr lang="en-US" sz="1800" b="1" dirty="0"/>
            <a:t>Shopping</a:t>
          </a:r>
        </a:p>
        <a:p>
          <a:pPr algn="ctr"/>
          <a:r>
            <a:rPr lang="en-US" sz="1800" b="1" dirty="0"/>
            <a:t>Specialty</a:t>
          </a:r>
        </a:p>
        <a:p>
          <a:pPr algn="ctr"/>
          <a:r>
            <a:rPr lang="en-US" sz="1800" b="1" dirty="0"/>
            <a:t>Unsought</a:t>
          </a:r>
        </a:p>
      </dgm:t>
    </dgm:pt>
    <dgm:pt modelId="{37E5BA11-6C14-454E-A2C7-F3C012E7E85F}" type="parTrans" cxnId="{DE2FFC72-F977-488B-9793-ED50F6B265C7}">
      <dgm:prSet/>
      <dgm:spPr/>
      <dgm:t>
        <a:bodyPr/>
        <a:lstStyle/>
        <a:p>
          <a:pPr algn="ctr"/>
          <a:endParaRPr lang="en-US" b="1"/>
        </a:p>
      </dgm:t>
    </dgm:pt>
    <dgm:pt modelId="{A2FBA8DF-450A-4F63-A5A9-C35052D3B6E0}" type="sibTrans" cxnId="{DE2FFC72-F977-488B-9793-ED50F6B265C7}">
      <dgm:prSet/>
      <dgm:spPr/>
      <dgm:t>
        <a:bodyPr/>
        <a:lstStyle/>
        <a:p>
          <a:pPr algn="ctr"/>
          <a:endParaRPr lang="en-US" b="1"/>
        </a:p>
      </dgm:t>
    </dgm:pt>
    <dgm:pt modelId="{048BE39D-463A-4D8C-95D0-2F90C28807C2}">
      <dgm:prSet custT="1"/>
      <dgm:spPr/>
      <dgm:t>
        <a:bodyPr/>
        <a:lstStyle/>
        <a:p>
          <a:pPr algn="ctr"/>
          <a:r>
            <a:rPr lang="en-US" sz="1800" b="1" dirty="0"/>
            <a:t>Material and parts</a:t>
          </a:r>
        </a:p>
        <a:p>
          <a:pPr algn="ctr"/>
          <a:r>
            <a:rPr lang="en-US" sz="1800" b="1" dirty="0"/>
            <a:t>Capital items</a:t>
          </a:r>
        </a:p>
        <a:p>
          <a:pPr algn="ctr"/>
          <a:r>
            <a:rPr lang="en-US" sz="1800" b="1" dirty="0"/>
            <a:t>Supplies and services</a:t>
          </a:r>
        </a:p>
      </dgm:t>
    </dgm:pt>
    <dgm:pt modelId="{B3E0109E-A94B-4115-B1AC-99C7FE9D6CB6}" type="parTrans" cxnId="{0B888F5E-EF50-4912-90B0-6414FCED0A89}">
      <dgm:prSet/>
      <dgm:spPr/>
      <dgm:t>
        <a:bodyPr/>
        <a:lstStyle/>
        <a:p>
          <a:pPr algn="ctr"/>
          <a:endParaRPr lang="en-US" b="1"/>
        </a:p>
      </dgm:t>
    </dgm:pt>
    <dgm:pt modelId="{A8FDE039-7E1D-4312-BB5A-5C2E940D8DE9}" type="sibTrans" cxnId="{0B888F5E-EF50-4912-90B0-6414FCED0A89}">
      <dgm:prSet/>
      <dgm:spPr/>
      <dgm:t>
        <a:bodyPr/>
        <a:lstStyle/>
        <a:p>
          <a:pPr algn="ctr"/>
          <a:endParaRPr lang="en-US" b="1"/>
        </a:p>
      </dgm:t>
    </dgm:pt>
    <dgm:pt modelId="{00034B9F-C4B9-4784-AC92-CC7C5E7A291C}" type="pres">
      <dgm:prSet presAssocID="{1F4F9C5D-A9EE-4123-AC71-3EB68F89A823}" presName="hierChild1" presStyleCnt="0">
        <dgm:presLayoutVars>
          <dgm:chPref val="1"/>
          <dgm:dir/>
          <dgm:animOne val="branch"/>
          <dgm:animLvl val="lvl"/>
          <dgm:resizeHandles/>
        </dgm:presLayoutVars>
      </dgm:prSet>
      <dgm:spPr/>
      <dgm:t>
        <a:bodyPr/>
        <a:lstStyle/>
        <a:p>
          <a:endParaRPr lang="en-US"/>
        </a:p>
      </dgm:t>
    </dgm:pt>
    <dgm:pt modelId="{50636C5D-6123-4ACE-BA19-D306AC597F6F}" type="pres">
      <dgm:prSet presAssocID="{65832355-FF77-489C-92AA-6F4FDAA89FC9}" presName="hierRoot1" presStyleCnt="0"/>
      <dgm:spPr/>
      <dgm:t>
        <a:bodyPr/>
        <a:lstStyle/>
        <a:p>
          <a:endParaRPr lang="en-US"/>
        </a:p>
      </dgm:t>
    </dgm:pt>
    <dgm:pt modelId="{EF59973D-19E8-4E02-9207-35BADF87E14C}" type="pres">
      <dgm:prSet presAssocID="{65832355-FF77-489C-92AA-6F4FDAA89FC9}" presName="composite" presStyleCnt="0"/>
      <dgm:spPr/>
      <dgm:t>
        <a:bodyPr/>
        <a:lstStyle/>
        <a:p>
          <a:endParaRPr lang="en-US"/>
        </a:p>
      </dgm:t>
    </dgm:pt>
    <dgm:pt modelId="{E4A9894B-F12A-44A8-96A1-686DA3BEE506}" type="pres">
      <dgm:prSet presAssocID="{65832355-FF77-489C-92AA-6F4FDAA89FC9}" presName="background" presStyleLbl="node0" presStyleIdx="0" presStyleCnt="1"/>
      <dgm:spPr/>
      <dgm:t>
        <a:bodyPr/>
        <a:lstStyle/>
        <a:p>
          <a:endParaRPr lang="en-US"/>
        </a:p>
      </dgm:t>
    </dgm:pt>
    <dgm:pt modelId="{89D3AE9B-6A2D-419A-8E19-A40437AC2517}" type="pres">
      <dgm:prSet presAssocID="{65832355-FF77-489C-92AA-6F4FDAA89FC9}" presName="text" presStyleLbl="fgAcc0" presStyleIdx="0" presStyleCnt="1">
        <dgm:presLayoutVars>
          <dgm:chPref val="3"/>
        </dgm:presLayoutVars>
      </dgm:prSet>
      <dgm:spPr/>
      <dgm:t>
        <a:bodyPr/>
        <a:lstStyle/>
        <a:p>
          <a:endParaRPr lang="en-US"/>
        </a:p>
      </dgm:t>
    </dgm:pt>
    <dgm:pt modelId="{481E5927-390A-48B4-8B86-AEC5D0005B4C}" type="pres">
      <dgm:prSet presAssocID="{65832355-FF77-489C-92AA-6F4FDAA89FC9}" presName="hierChild2" presStyleCnt="0"/>
      <dgm:spPr/>
      <dgm:t>
        <a:bodyPr/>
        <a:lstStyle/>
        <a:p>
          <a:endParaRPr lang="en-US"/>
        </a:p>
      </dgm:t>
    </dgm:pt>
    <dgm:pt modelId="{35692C66-A4B5-48FF-896D-0BCF72A45401}" type="pres">
      <dgm:prSet presAssocID="{4ED5ED65-ECF3-430B-83A9-65BC0B6448C5}" presName="Name10" presStyleLbl="parChTrans1D2" presStyleIdx="0" presStyleCnt="2"/>
      <dgm:spPr/>
      <dgm:t>
        <a:bodyPr/>
        <a:lstStyle/>
        <a:p>
          <a:endParaRPr lang="en-US"/>
        </a:p>
      </dgm:t>
    </dgm:pt>
    <dgm:pt modelId="{DC56E41D-7072-46FC-88E7-55D98DEFFA47}" type="pres">
      <dgm:prSet presAssocID="{7495E3F3-9B3C-44D0-BB16-7211C7C9DF5F}" presName="hierRoot2" presStyleCnt="0"/>
      <dgm:spPr/>
      <dgm:t>
        <a:bodyPr/>
        <a:lstStyle/>
        <a:p>
          <a:endParaRPr lang="en-US"/>
        </a:p>
      </dgm:t>
    </dgm:pt>
    <dgm:pt modelId="{CD519F17-8B11-4880-8408-9EEAAD694398}" type="pres">
      <dgm:prSet presAssocID="{7495E3F3-9B3C-44D0-BB16-7211C7C9DF5F}" presName="composite2" presStyleCnt="0"/>
      <dgm:spPr/>
      <dgm:t>
        <a:bodyPr/>
        <a:lstStyle/>
        <a:p>
          <a:endParaRPr lang="en-US"/>
        </a:p>
      </dgm:t>
    </dgm:pt>
    <dgm:pt modelId="{C9CDE99C-218C-4BC0-8731-7B2368711D44}" type="pres">
      <dgm:prSet presAssocID="{7495E3F3-9B3C-44D0-BB16-7211C7C9DF5F}" presName="background2" presStyleLbl="node2" presStyleIdx="0" presStyleCnt="2"/>
      <dgm:spPr/>
      <dgm:t>
        <a:bodyPr/>
        <a:lstStyle/>
        <a:p>
          <a:endParaRPr lang="en-US"/>
        </a:p>
      </dgm:t>
    </dgm:pt>
    <dgm:pt modelId="{E285A650-406E-482B-86E3-7DC6AA9B0B68}" type="pres">
      <dgm:prSet presAssocID="{7495E3F3-9B3C-44D0-BB16-7211C7C9DF5F}" presName="text2" presStyleLbl="fgAcc2" presStyleIdx="0" presStyleCnt="2">
        <dgm:presLayoutVars>
          <dgm:chPref val="3"/>
        </dgm:presLayoutVars>
      </dgm:prSet>
      <dgm:spPr/>
      <dgm:t>
        <a:bodyPr/>
        <a:lstStyle/>
        <a:p>
          <a:endParaRPr lang="en-US"/>
        </a:p>
      </dgm:t>
    </dgm:pt>
    <dgm:pt modelId="{09AA318B-6B10-4DCA-AFE2-E93DC87E0B93}" type="pres">
      <dgm:prSet presAssocID="{7495E3F3-9B3C-44D0-BB16-7211C7C9DF5F}" presName="hierChild3" presStyleCnt="0"/>
      <dgm:spPr/>
      <dgm:t>
        <a:bodyPr/>
        <a:lstStyle/>
        <a:p>
          <a:endParaRPr lang="en-US"/>
        </a:p>
      </dgm:t>
    </dgm:pt>
    <dgm:pt modelId="{235BCD0B-E0FF-4A0E-B20D-0A38F06B8C96}" type="pres">
      <dgm:prSet presAssocID="{37E5BA11-6C14-454E-A2C7-F3C012E7E85F}" presName="Name17" presStyleLbl="parChTrans1D3" presStyleIdx="0" presStyleCnt="2"/>
      <dgm:spPr/>
      <dgm:t>
        <a:bodyPr/>
        <a:lstStyle/>
        <a:p>
          <a:endParaRPr lang="en-US"/>
        </a:p>
      </dgm:t>
    </dgm:pt>
    <dgm:pt modelId="{C389AE72-011A-405F-9D85-D4C7DEF47B41}" type="pres">
      <dgm:prSet presAssocID="{2270424C-D4FB-4188-BC10-0238872AA4C6}" presName="hierRoot3" presStyleCnt="0"/>
      <dgm:spPr/>
      <dgm:t>
        <a:bodyPr/>
        <a:lstStyle/>
        <a:p>
          <a:endParaRPr lang="en-US"/>
        </a:p>
      </dgm:t>
    </dgm:pt>
    <dgm:pt modelId="{30CE00CC-9397-4AEB-AECF-06A25D3D1B58}" type="pres">
      <dgm:prSet presAssocID="{2270424C-D4FB-4188-BC10-0238872AA4C6}" presName="composite3" presStyleCnt="0"/>
      <dgm:spPr/>
      <dgm:t>
        <a:bodyPr/>
        <a:lstStyle/>
        <a:p>
          <a:endParaRPr lang="en-US"/>
        </a:p>
      </dgm:t>
    </dgm:pt>
    <dgm:pt modelId="{AB62ED8F-CDE1-4569-96DC-B12978964059}" type="pres">
      <dgm:prSet presAssocID="{2270424C-D4FB-4188-BC10-0238872AA4C6}" presName="background3" presStyleLbl="node3" presStyleIdx="0" presStyleCnt="2"/>
      <dgm:spPr/>
      <dgm:t>
        <a:bodyPr/>
        <a:lstStyle/>
        <a:p>
          <a:endParaRPr lang="en-US"/>
        </a:p>
      </dgm:t>
    </dgm:pt>
    <dgm:pt modelId="{22DD48E1-BCFD-41C3-BD1A-F7E9E45CA2DE}" type="pres">
      <dgm:prSet presAssocID="{2270424C-D4FB-4188-BC10-0238872AA4C6}" presName="text3" presStyleLbl="fgAcc3" presStyleIdx="0" presStyleCnt="2">
        <dgm:presLayoutVars>
          <dgm:chPref val="3"/>
        </dgm:presLayoutVars>
      </dgm:prSet>
      <dgm:spPr/>
      <dgm:t>
        <a:bodyPr/>
        <a:lstStyle/>
        <a:p>
          <a:endParaRPr lang="en-US"/>
        </a:p>
      </dgm:t>
    </dgm:pt>
    <dgm:pt modelId="{BE3EA473-EDD7-4190-A3D4-EDF601A5C238}" type="pres">
      <dgm:prSet presAssocID="{2270424C-D4FB-4188-BC10-0238872AA4C6}" presName="hierChild4" presStyleCnt="0"/>
      <dgm:spPr/>
      <dgm:t>
        <a:bodyPr/>
        <a:lstStyle/>
        <a:p>
          <a:endParaRPr lang="en-US"/>
        </a:p>
      </dgm:t>
    </dgm:pt>
    <dgm:pt modelId="{61015286-DCFB-4806-97FF-08AA42DF7268}" type="pres">
      <dgm:prSet presAssocID="{E98493A3-495B-43BB-BFAF-72F5DD6DDFA8}" presName="Name10" presStyleLbl="parChTrans1D2" presStyleIdx="1" presStyleCnt="2"/>
      <dgm:spPr/>
      <dgm:t>
        <a:bodyPr/>
        <a:lstStyle/>
        <a:p>
          <a:endParaRPr lang="en-US"/>
        </a:p>
      </dgm:t>
    </dgm:pt>
    <dgm:pt modelId="{1E8D2CB5-3E5E-4053-A6DF-6F2757C617AF}" type="pres">
      <dgm:prSet presAssocID="{DA35953E-9694-48AD-8E47-6C4F1454C162}" presName="hierRoot2" presStyleCnt="0"/>
      <dgm:spPr/>
      <dgm:t>
        <a:bodyPr/>
        <a:lstStyle/>
        <a:p>
          <a:endParaRPr lang="en-US"/>
        </a:p>
      </dgm:t>
    </dgm:pt>
    <dgm:pt modelId="{EABB1397-9D8B-4E18-8BFF-B3291A906FFE}" type="pres">
      <dgm:prSet presAssocID="{DA35953E-9694-48AD-8E47-6C4F1454C162}" presName="composite2" presStyleCnt="0"/>
      <dgm:spPr/>
      <dgm:t>
        <a:bodyPr/>
        <a:lstStyle/>
        <a:p>
          <a:endParaRPr lang="en-US"/>
        </a:p>
      </dgm:t>
    </dgm:pt>
    <dgm:pt modelId="{65B8FCCB-4044-436E-95AC-5CC6FF7245D6}" type="pres">
      <dgm:prSet presAssocID="{DA35953E-9694-48AD-8E47-6C4F1454C162}" presName="background2" presStyleLbl="node2" presStyleIdx="1" presStyleCnt="2"/>
      <dgm:spPr/>
      <dgm:t>
        <a:bodyPr/>
        <a:lstStyle/>
        <a:p>
          <a:endParaRPr lang="en-US"/>
        </a:p>
      </dgm:t>
    </dgm:pt>
    <dgm:pt modelId="{793161C7-2C14-4487-8C80-1411671D32DC}" type="pres">
      <dgm:prSet presAssocID="{DA35953E-9694-48AD-8E47-6C4F1454C162}" presName="text2" presStyleLbl="fgAcc2" presStyleIdx="1" presStyleCnt="2">
        <dgm:presLayoutVars>
          <dgm:chPref val="3"/>
        </dgm:presLayoutVars>
      </dgm:prSet>
      <dgm:spPr/>
      <dgm:t>
        <a:bodyPr/>
        <a:lstStyle/>
        <a:p>
          <a:endParaRPr lang="en-US"/>
        </a:p>
      </dgm:t>
    </dgm:pt>
    <dgm:pt modelId="{71ED8154-5217-4533-9329-B37B58E0186C}" type="pres">
      <dgm:prSet presAssocID="{DA35953E-9694-48AD-8E47-6C4F1454C162}" presName="hierChild3" presStyleCnt="0"/>
      <dgm:spPr/>
      <dgm:t>
        <a:bodyPr/>
        <a:lstStyle/>
        <a:p>
          <a:endParaRPr lang="en-US"/>
        </a:p>
      </dgm:t>
    </dgm:pt>
    <dgm:pt modelId="{0D49DF99-CA70-4B77-9CF1-E8A8F45D9A45}" type="pres">
      <dgm:prSet presAssocID="{B3E0109E-A94B-4115-B1AC-99C7FE9D6CB6}" presName="Name17" presStyleLbl="parChTrans1D3" presStyleIdx="1" presStyleCnt="2"/>
      <dgm:spPr/>
      <dgm:t>
        <a:bodyPr/>
        <a:lstStyle/>
        <a:p>
          <a:endParaRPr lang="en-US"/>
        </a:p>
      </dgm:t>
    </dgm:pt>
    <dgm:pt modelId="{D999D053-46EA-4B58-81D7-FCB18CF75D10}" type="pres">
      <dgm:prSet presAssocID="{048BE39D-463A-4D8C-95D0-2F90C28807C2}" presName="hierRoot3" presStyleCnt="0"/>
      <dgm:spPr/>
      <dgm:t>
        <a:bodyPr/>
        <a:lstStyle/>
        <a:p>
          <a:endParaRPr lang="en-US"/>
        </a:p>
      </dgm:t>
    </dgm:pt>
    <dgm:pt modelId="{74E986DC-F09F-4B49-93F2-7514D805B347}" type="pres">
      <dgm:prSet presAssocID="{048BE39D-463A-4D8C-95D0-2F90C28807C2}" presName="composite3" presStyleCnt="0"/>
      <dgm:spPr/>
      <dgm:t>
        <a:bodyPr/>
        <a:lstStyle/>
        <a:p>
          <a:endParaRPr lang="en-US"/>
        </a:p>
      </dgm:t>
    </dgm:pt>
    <dgm:pt modelId="{4EDF7EC9-69CC-4BC9-86BA-2D86D682A653}" type="pres">
      <dgm:prSet presAssocID="{048BE39D-463A-4D8C-95D0-2F90C28807C2}" presName="background3" presStyleLbl="node3" presStyleIdx="1" presStyleCnt="2"/>
      <dgm:spPr/>
      <dgm:t>
        <a:bodyPr/>
        <a:lstStyle/>
        <a:p>
          <a:endParaRPr lang="en-US"/>
        </a:p>
      </dgm:t>
    </dgm:pt>
    <dgm:pt modelId="{BCAD8E4A-A578-47AD-A1A5-FA09BC643AEB}" type="pres">
      <dgm:prSet presAssocID="{048BE39D-463A-4D8C-95D0-2F90C28807C2}" presName="text3" presStyleLbl="fgAcc3" presStyleIdx="1" presStyleCnt="2">
        <dgm:presLayoutVars>
          <dgm:chPref val="3"/>
        </dgm:presLayoutVars>
      </dgm:prSet>
      <dgm:spPr/>
      <dgm:t>
        <a:bodyPr/>
        <a:lstStyle/>
        <a:p>
          <a:endParaRPr lang="en-US"/>
        </a:p>
      </dgm:t>
    </dgm:pt>
    <dgm:pt modelId="{12959CFF-D12A-465B-B354-CDF60E637D6B}" type="pres">
      <dgm:prSet presAssocID="{048BE39D-463A-4D8C-95D0-2F90C28807C2}" presName="hierChild4" presStyleCnt="0"/>
      <dgm:spPr/>
      <dgm:t>
        <a:bodyPr/>
        <a:lstStyle/>
        <a:p>
          <a:endParaRPr lang="en-US"/>
        </a:p>
      </dgm:t>
    </dgm:pt>
  </dgm:ptLst>
  <dgm:cxnLst>
    <dgm:cxn modelId="{0F7BB239-0C2E-47C2-8965-FADFED3083D3}" type="presOf" srcId="{37E5BA11-6C14-454E-A2C7-F3C012E7E85F}" destId="{235BCD0B-E0FF-4A0E-B20D-0A38F06B8C96}" srcOrd="0" destOrd="0" presId="urn:microsoft.com/office/officeart/2005/8/layout/hierarchy1"/>
    <dgm:cxn modelId="{F497B464-5C28-4AFC-BB72-EFC89D9BAC32}" type="presOf" srcId="{E98493A3-495B-43BB-BFAF-72F5DD6DDFA8}" destId="{61015286-DCFB-4806-97FF-08AA42DF7268}" srcOrd="0" destOrd="0" presId="urn:microsoft.com/office/officeart/2005/8/layout/hierarchy1"/>
    <dgm:cxn modelId="{49261745-EFD9-48A2-ACBD-9A3DE7FB89C6}" type="presOf" srcId="{65832355-FF77-489C-92AA-6F4FDAA89FC9}" destId="{89D3AE9B-6A2D-419A-8E19-A40437AC2517}" srcOrd="0" destOrd="0" presId="urn:microsoft.com/office/officeart/2005/8/layout/hierarchy1"/>
    <dgm:cxn modelId="{6486F4DB-D6BA-4DC7-BADF-3446561FA6C1}" type="presOf" srcId="{2270424C-D4FB-4188-BC10-0238872AA4C6}" destId="{22DD48E1-BCFD-41C3-BD1A-F7E9E45CA2DE}" srcOrd="0" destOrd="0" presId="urn:microsoft.com/office/officeart/2005/8/layout/hierarchy1"/>
    <dgm:cxn modelId="{9BBC3A72-BA3C-449C-ADA1-8FDC3E45003A}" type="presOf" srcId="{B3E0109E-A94B-4115-B1AC-99C7FE9D6CB6}" destId="{0D49DF99-CA70-4B77-9CF1-E8A8F45D9A45}" srcOrd="0" destOrd="0" presId="urn:microsoft.com/office/officeart/2005/8/layout/hierarchy1"/>
    <dgm:cxn modelId="{7442D961-446F-4ECA-81D5-F799E0393245}" type="presOf" srcId="{1F4F9C5D-A9EE-4123-AC71-3EB68F89A823}" destId="{00034B9F-C4B9-4784-AC92-CC7C5E7A291C}" srcOrd="0" destOrd="0" presId="urn:microsoft.com/office/officeart/2005/8/layout/hierarchy1"/>
    <dgm:cxn modelId="{49B6743E-F0EA-4F1C-BA15-8DAF700FE252}" type="presOf" srcId="{7495E3F3-9B3C-44D0-BB16-7211C7C9DF5F}" destId="{E285A650-406E-482B-86E3-7DC6AA9B0B68}" srcOrd="0" destOrd="0" presId="urn:microsoft.com/office/officeart/2005/8/layout/hierarchy1"/>
    <dgm:cxn modelId="{DE2FFC72-F977-488B-9793-ED50F6B265C7}" srcId="{7495E3F3-9B3C-44D0-BB16-7211C7C9DF5F}" destId="{2270424C-D4FB-4188-BC10-0238872AA4C6}" srcOrd="0" destOrd="0" parTransId="{37E5BA11-6C14-454E-A2C7-F3C012E7E85F}" sibTransId="{A2FBA8DF-450A-4F63-A5A9-C35052D3B6E0}"/>
    <dgm:cxn modelId="{ECA8205F-E89F-4425-861E-01200811BB41}" srcId="{1F4F9C5D-A9EE-4123-AC71-3EB68F89A823}" destId="{65832355-FF77-489C-92AA-6F4FDAA89FC9}" srcOrd="0" destOrd="0" parTransId="{334D3185-6340-45CB-847F-A7BECA7DE2E7}" sibTransId="{935EC26B-B5E6-41AE-8DB7-EC8DAE5C8E91}"/>
    <dgm:cxn modelId="{0B888F5E-EF50-4912-90B0-6414FCED0A89}" srcId="{DA35953E-9694-48AD-8E47-6C4F1454C162}" destId="{048BE39D-463A-4D8C-95D0-2F90C28807C2}" srcOrd="0" destOrd="0" parTransId="{B3E0109E-A94B-4115-B1AC-99C7FE9D6CB6}" sibTransId="{A8FDE039-7E1D-4312-BB5A-5C2E940D8DE9}"/>
    <dgm:cxn modelId="{77333A0F-985D-4830-ACAD-35D01B8A5B03}" srcId="{65832355-FF77-489C-92AA-6F4FDAA89FC9}" destId="{DA35953E-9694-48AD-8E47-6C4F1454C162}" srcOrd="1" destOrd="0" parTransId="{E98493A3-495B-43BB-BFAF-72F5DD6DDFA8}" sibTransId="{1A3EAECA-2CFD-4234-8982-93BD82D669A2}"/>
    <dgm:cxn modelId="{6DDF3C89-8766-4D3C-B848-CA9AE38BEBAA}" type="presOf" srcId="{048BE39D-463A-4D8C-95D0-2F90C28807C2}" destId="{BCAD8E4A-A578-47AD-A1A5-FA09BC643AEB}" srcOrd="0" destOrd="0" presId="urn:microsoft.com/office/officeart/2005/8/layout/hierarchy1"/>
    <dgm:cxn modelId="{A5FB7ED8-8C88-474A-9206-A2356D5C6294}" type="presOf" srcId="{4ED5ED65-ECF3-430B-83A9-65BC0B6448C5}" destId="{35692C66-A4B5-48FF-896D-0BCF72A45401}" srcOrd="0" destOrd="0" presId="urn:microsoft.com/office/officeart/2005/8/layout/hierarchy1"/>
    <dgm:cxn modelId="{70FA5489-33BB-46B2-A94D-9612B7F9B736}" srcId="{65832355-FF77-489C-92AA-6F4FDAA89FC9}" destId="{7495E3F3-9B3C-44D0-BB16-7211C7C9DF5F}" srcOrd="0" destOrd="0" parTransId="{4ED5ED65-ECF3-430B-83A9-65BC0B6448C5}" sibTransId="{7E065724-BB69-4B23-BF5B-EEBE36730FB8}"/>
    <dgm:cxn modelId="{8FDA32B5-B4A6-4F79-9A36-DDD376A63BFB}" type="presOf" srcId="{DA35953E-9694-48AD-8E47-6C4F1454C162}" destId="{793161C7-2C14-4487-8C80-1411671D32DC}" srcOrd="0" destOrd="0" presId="urn:microsoft.com/office/officeart/2005/8/layout/hierarchy1"/>
    <dgm:cxn modelId="{78B3FB6D-8BCE-46AD-8728-DF2CC1E149B1}" type="presParOf" srcId="{00034B9F-C4B9-4784-AC92-CC7C5E7A291C}" destId="{50636C5D-6123-4ACE-BA19-D306AC597F6F}" srcOrd="0" destOrd="0" presId="urn:microsoft.com/office/officeart/2005/8/layout/hierarchy1"/>
    <dgm:cxn modelId="{E0872969-8EF3-48E5-9064-EFCD7813A01C}" type="presParOf" srcId="{50636C5D-6123-4ACE-BA19-D306AC597F6F}" destId="{EF59973D-19E8-4E02-9207-35BADF87E14C}" srcOrd="0" destOrd="0" presId="urn:microsoft.com/office/officeart/2005/8/layout/hierarchy1"/>
    <dgm:cxn modelId="{5B06599C-2A3C-402C-8153-01EFB4437218}" type="presParOf" srcId="{EF59973D-19E8-4E02-9207-35BADF87E14C}" destId="{E4A9894B-F12A-44A8-96A1-686DA3BEE506}" srcOrd="0" destOrd="0" presId="urn:microsoft.com/office/officeart/2005/8/layout/hierarchy1"/>
    <dgm:cxn modelId="{9684E4F3-8952-4A09-9AE7-D9D36C7E72BE}" type="presParOf" srcId="{EF59973D-19E8-4E02-9207-35BADF87E14C}" destId="{89D3AE9B-6A2D-419A-8E19-A40437AC2517}" srcOrd="1" destOrd="0" presId="urn:microsoft.com/office/officeart/2005/8/layout/hierarchy1"/>
    <dgm:cxn modelId="{A3F68E24-4166-4B08-B71F-0A2F68A2300F}" type="presParOf" srcId="{50636C5D-6123-4ACE-BA19-D306AC597F6F}" destId="{481E5927-390A-48B4-8B86-AEC5D0005B4C}" srcOrd="1" destOrd="0" presId="urn:microsoft.com/office/officeart/2005/8/layout/hierarchy1"/>
    <dgm:cxn modelId="{89A09A8F-17BF-4C7D-8CDB-29371591BD2A}" type="presParOf" srcId="{481E5927-390A-48B4-8B86-AEC5D0005B4C}" destId="{35692C66-A4B5-48FF-896D-0BCF72A45401}" srcOrd="0" destOrd="0" presId="urn:microsoft.com/office/officeart/2005/8/layout/hierarchy1"/>
    <dgm:cxn modelId="{26292DCC-4027-477B-AFB1-74740E6B59C4}" type="presParOf" srcId="{481E5927-390A-48B4-8B86-AEC5D0005B4C}" destId="{DC56E41D-7072-46FC-88E7-55D98DEFFA47}" srcOrd="1" destOrd="0" presId="urn:microsoft.com/office/officeart/2005/8/layout/hierarchy1"/>
    <dgm:cxn modelId="{8CF5A07D-C698-4436-A50E-6DD334CC31E9}" type="presParOf" srcId="{DC56E41D-7072-46FC-88E7-55D98DEFFA47}" destId="{CD519F17-8B11-4880-8408-9EEAAD694398}" srcOrd="0" destOrd="0" presId="urn:microsoft.com/office/officeart/2005/8/layout/hierarchy1"/>
    <dgm:cxn modelId="{2151BED5-12E1-44CE-9BCB-B7282C853D96}" type="presParOf" srcId="{CD519F17-8B11-4880-8408-9EEAAD694398}" destId="{C9CDE99C-218C-4BC0-8731-7B2368711D44}" srcOrd="0" destOrd="0" presId="urn:microsoft.com/office/officeart/2005/8/layout/hierarchy1"/>
    <dgm:cxn modelId="{9B7DC315-F2FE-439C-8520-0B53468A8B46}" type="presParOf" srcId="{CD519F17-8B11-4880-8408-9EEAAD694398}" destId="{E285A650-406E-482B-86E3-7DC6AA9B0B68}" srcOrd="1" destOrd="0" presId="urn:microsoft.com/office/officeart/2005/8/layout/hierarchy1"/>
    <dgm:cxn modelId="{F3803F54-DB36-485C-A376-FDC2B08EA7FE}" type="presParOf" srcId="{DC56E41D-7072-46FC-88E7-55D98DEFFA47}" destId="{09AA318B-6B10-4DCA-AFE2-E93DC87E0B93}" srcOrd="1" destOrd="0" presId="urn:microsoft.com/office/officeart/2005/8/layout/hierarchy1"/>
    <dgm:cxn modelId="{34748DF9-FC88-4119-8875-C7DD53D12CD7}" type="presParOf" srcId="{09AA318B-6B10-4DCA-AFE2-E93DC87E0B93}" destId="{235BCD0B-E0FF-4A0E-B20D-0A38F06B8C96}" srcOrd="0" destOrd="0" presId="urn:microsoft.com/office/officeart/2005/8/layout/hierarchy1"/>
    <dgm:cxn modelId="{2D89500F-3F5A-4BCC-9A4E-C65CD948FA2A}" type="presParOf" srcId="{09AA318B-6B10-4DCA-AFE2-E93DC87E0B93}" destId="{C389AE72-011A-405F-9D85-D4C7DEF47B41}" srcOrd="1" destOrd="0" presId="urn:microsoft.com/office/officeart/2005/8/layout/hierarchy1"/>
    <dgm:cxn modelId="{1CDFECA8-0864-46C9-B272-1E7213C185EB}" type="presParOf" srcId="{C389AE72-011A-405F-9D85-D4C7DEF47B41}" destId="{30CE00CC-9397-4AEB-AECF-06A25D3D1B58}" srcOrd="0" destOrd="0" presId="urn:microsoft.com/office/officeart/2005/8/layout/hierarchy1"/>
    <dgm:cxn modelId="{E03408B6-9437-4308-8255-3FE097D11156}" type="presParOf" srcId="{30CE00CC-9397-4AEB-AECF-06A25D3D1B58}" destId="{AB62ED8F-CDE1-4569-96DC-B12978964059}" srcOrd="0" destOrd="0" presId="urn:microsoft.com/office/officeart/2005/8/layout/hierarchy1"/>
    <dgm:cxn modelId="{EFA3B5BD-1223-4F13-8858-1DB21F15BB49}" type="presParOf" srcId="{30CE00CC-9397-4AEB-AECF-06A25D3D1B58}" destId="{22DD48E1-BCFD-41C3-BD1A-F7E9E45CA2DE}" srcOrd="1" destOrd="0" presId="urn:microsoft.com/office/officeart/2005/8/layout/hierarchy1"/>
    <dgm:cxn modelId="{B07AEB8D-EB72-445A-B6AA-BEE9743C8CD2}" type="presParOf" srcId="{C389AE72-011A-405F-9D85-D4C7DEF47B41}" destId="{BE3EA473-EDD7-4190-A3D4-EDF601A5C238}" srcOrd="1" destOrd="0" presId="urn:microsoft.com/office/officeart/2005/8/layout/hierarchy1"/>
    <dgm:cxn modelId="{D90345C0-2CFD-4E41-B9BF-424E80FDBAA0}" type="presParOf" srcId="{481E5927-390A-48B4-8B86-AEC5D0005B4C}" destId="{61015286-DCFB-4806-97FF-08AA42DF7268}" srcOrd="2" destOrd="0" presId="urn:microsoft.com/office/officeart/2005/8/layout/hierarchy1"/>
    <dgm:cxn modelId="{074FA6D1-9237-4A2E-8883-EAF0BE1E1A5A}" type="presParOf" srcId="{481E5927-390A-48B4-8B86-AEC5D0005B4C}" destId="{1E8D2CB5-3E5E-4053-A6DF-6F2757C617AF}" srcOrd="3" destOrd="0" presId="urn:microsoft.com/office/officeart/2005/8/layout/hierarchy1"/>
    <dgm:cxn modelId="{B06BAA83-E4D1-458E-917E-6D1294D4659E}" type="presParOf" srcId="{1E8D2CB5-3E5E-4053-A6DF-6F2757C617AF}" destId="{EABB1397-9D8B-4E18-8BFF-B3291A906FFE}" srcOrd="0" destOrd="0" presId="urn:microsoft.com/office/officeart/2005/8/layout/hierarchy1"/>
    <dgm:cxn modelId="{CF4FEE16-0E7E-4A63-A166-1E52D34B37ED}" type="presParOf" srcId="{EABB1397-9D8B-4E18-8BFF-B3291A906FFE}" destId="{65B8FCCB-4044-436E-95AC-5CC6FF7245D6}" srcOrd="0" destOrd="0" presId="urn:microsoft.com/office/officeart/2005/8/layout/hierarchy1"/>
    <dgm:cxn modelId="{91018384-6BB3-4505-BF5A-47101F68BFD9}" type="presParOf" srcId="{EABB1397-9D8B-4E18-8BFF-B3291A906FFE}" destId="{793161C7-2C14-4487-8C80-1411671D32DC}" srcOrd="1" destOrd="0" presId="urn:microsoft.com/office/officeart/2005/8/layout/hierarchy1"/>
    <dgm:cxn modelId="{1A4EF453-5EE8-498E-B27C-BEE0335C17D0}" type="presParOf" srcId="{1E8D2CB5-3E5E-4053-A6DF-6F2757C617AF}" destId="{71ED8154-5217-4533-9329-B37B58E0186C}" srcOrd="1" destOrd="0" presId="urn:microsoft.com/office/officeart/2005/8/layout/hierarchy1"/>
    <dgm:cxn modelId="{B938D5ED-D0E4-4E7A-B702-88BB28172E8D}" type="presParOf" srcId="{71ED8154-5217-4533-9329-B37B58E0186C}" destId="{0D49DF99-CA70-4B77-9CF1-E8A8F45D9A45}" srcOrd="0" destOrd="0" presId="urn:microsoft.com/office/officeart/2005/8/layout/hierarchy1"/>
    <dgm:cxn modelId="{C19882D8-4151-4CBF-BD49-20A07ABB7623}" type="presParOf" srcId="{71ED8154-5217-4533-9329-B37B58E0186C}" destId="{D999D053-46EA-4B58-81D7-FCB18CF75D10}" srcOrd="1" destOrd="0" presId="urn:microsoft.com/office/officeart/2005/8/layout/hierarchy1"/>
    <dgm:cxn modelId="{B657D4AC-DDCA-4458-9BBF-C4380A0E625B}" type="presParOf" srcId="{D999D053-46EA-4B58-81D7-FCB18CF75D10}" destId="{74E986DC-F09F-4B49-93F2-7514D805B347}" srcOrd="0" destOrd="0" presId="urn:microsoft.com/office/officeart/2005/8/layout/hierarchy1"/>
    <dgm:cxn modelId="{712728ED-1F44-4DC3-A3BC-C94E11C085EE}" type="presParOf" srcId="{74E986DC-F09F-4B49-93F2-7514D805B347}" destId="{4EDF7EC9-69CC-4BC9-86BA-2D86D682A653}" srcOrd="0" destOrd="0" presId="urn:microsoft.com/office/officeart/2005/8/layout/hierarchy1"/>
    <dgm:cxn modelId="{118AED82-7741-43BC-9D3D-C8FD9381DF49}" type="presParOf" srcId="{74E986DC-F09F-4B49-93F2-7514D805B347}" destId="{BCAD8E4A-A578-47AD-A1A5-FA09BC643AEB}" srcOrd="1" destOrd="0" presId="urn:microsoft.com/office/officeart/2005/8/layout/hierarchy1"/>
    <dgm:cxn modelId="{CC3F2577-7736-4BE6-87E3-4F1DF803F870}" type="presParOf" srcId="{D999D053-46EA-4B58-81D7-FCB18CF75D10}" destId="{12959CFF-D12A-465B-B354-CDF60E637D6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78C73A-C3F3-45FC-8848-912EB1727378}" type="doc">
      <dgm:prSet loTypeId="urn:microsoft.com/office/officeart/2005/8/layout/hierarchy1" loCatId="hierarchy" qsTypeId="urn:microsoft.com/office/officeart/2009/2/quickstyle/3d8" qsCatId="3D" csTypeId="urn:microsoft.com/office/officeart/2005/8/colors/accent2_2" csCatId="accent2" phldr="1"/>
      <dgm:spPr/>
      <dgm:t>
        <a:bodyPr/>
        <a:lstStyle/>
        <a:p>
          <a:endParaRPr lang="en-US"/>
        </a:p>
      </dgm:t>
    </dgm:pt>
    <dgm:pt modelId="{F761F494-05DA-4BC3-A7A5-4E4530B1416F}">
      <dgm:prSet phldrT="[Text]"/>
      <dgm:spPr/>
      <dgm:t>
        <a:bodyPr/>
        <a:lstStyle/>
        <a:p>
          <a:r>
            <a:rPr lang="en-US" dirty="0" smtClean="0"/>
            <a:t>Total Ideas</a:t>
          </a:r>
          <a:endParaRPr lang="en-US" dirty="0"/>
        </a:p>
      </dgm:t>
    </dgm:pt>
    <dgm:pt modelId="{5865D3CB-5ED2-44DF-8D55-0BE26975E6E3}" type="parTrans" cxnId="{CD860F6F-8CDC-4438-ADCB-E77368DAF090}">
      <dgm:prSet/>
      <dgm:spPr/>
      <dgm:t>
        <a:bodyPr/>
        <a:lstStyle/>
        <a:p>
          <a:endParaRPr lang="en-US"/>
        </a:p>
      </dgm:t>
    </dgm:pt>
    <dgm:pt modelId="{F8870DF4-BC1E-42B5-A7F7-41F0C7EDFBC0}" type="sibTrans" cxnId="{CD860F6F-8CDC-4438-ADCB-E77368DAF090}">
      <dgm:prSet/>
      <dgm:spPr/>
      <dgm:t>
        <a:bodyPr/>
        <a:lstStyle/>
        <a:p>
          <a:endParaRPr lang="en-US"/>
        </a:p>
      </dgm:t>
    </dgm:pt>
    <dgm:pt modelId="{DF8606DD-95D8-4946-890F-84062EC9E525}">
      <dgm:prSet phldrT="[Text]"/>
      <dgm:spPr/>
      <dgm:t>
        <a:bodyPr/>
        <a:lstStyle/>
        <a:p>
          <a:r>
            <a:rPr lang="en-US" dirty="0" smtClean="0"/>
            <a:t>Promising Ideas </a:t>
          </a:r>
          <a:endParaRPr lang="en-US" dirty="0"/>
        </a:p>
      </dgm:t>
    </dgm:pt>
    <dgm:pt modelId="{0C0985DD-6602-4971-AF31-1A61E1346118}" type="parTrans" cxnId="{47B08CCB-4C9B-416E-BC8B-E0BFC96F93A4}">
      <dgm:prSet/>
      <dgm:spPr/>
      <dgm:t>
        <a:bodyPr/>
        <a:lstStyle/>
        <a:p>
          <a:endParaRPr lang="en-US"/>
        </a:p>
      </dgm:t>
    </dgm:pt>
    <dgm:pt modelId="{C3B1FC97-76C4-4C12-9E51-512149A19B30}" type="sibTrans" cxnId="{47B08CCB-4C9B-416E-BC8B-E0BFC96F93A4}">
      <dgm:prSet/>
      <dgm:spPr/>
      <dgm:t>
        <a:bodyPr/>
        <a:lstStyle/>
        <a:p>
          <a:endParaRPr lang="en-US"/>
        </a:p>
      </dgm:t>
    </dgm:pt>
    <dgm:pt modelId="{52ED9A6C-DBCA-4305-A1ED-2A034E0AE425}">
      <dgm:prSet phldrT="[Text]"/>
      <dgm:spPr/>
      <dgm:t>
        <a:bodyPr/>
        <a:lstStyle/>
        <a:p>
          <a:r>
            <a:rPr lang="en-US" dirty="0" smtClean="0"/>
            <a:t>Marginal Ideas</a:t>
          </a:r>
          <a:endParaRPr lang="en-US" dirty="0"/>
        </a:p>
      </dgm:t>
    </dgm:pt>
    <dgm:pt modelId="{A84A1966-FB05-4529-AA56-E26ECC9E6E17}" type="parTrans" cxnId="{F348FE5B-5F92-4CE9-8E67-FBF0B1461DB0}">
      <dgm:prSet/>
      <dgm:spPr/>
      <dgm:t>
        <a:bodyPr/>
        <a:lstStyle/>
        <a:p>
          <a:endParaRPr lang="en-US"/>
        </a:p>
      </dgm:t>
    </dgm:pt>
    <dgm:pt modelId="{C4F1E727-B26A-428B-8136-E18700601B3A}" type="sibTrans" cxnId="{F348FE5B-5F92-4CE9-8E67-FBF0B1461DB0}">
      <dgm:prSet/>
      <dgm:spPr/>
      <dgm:t>
        <a:bodyPr/>
        <a:lstStyle/>
        <a:p>
          <a:endParaRPr lang="en-US"/>
        </a:p>
      </dgm:t>
    </dgm:pt>
    <dgm:pt modelId="{C3608F63-3D46-431F-A79F-B8AE7B5980BB}">
      <dgm:prSet/>
      <dgm:spPr/>
      <dgm:t>
        <a:bodyPr/>
        <a:lstStyle/>
        <a:p>
          <a:r>
            <a:rPr lang="en-US" dirty="0" smtClean="0"/>
            <a:t>Rejected Ideas</a:t>
          </a:r>
          <a:endParaRPr lang="en-US" dirty="0"/>
        </a:p>
      </dgm:t>
    </dgm:pt>
    <dgm:pt modelId="{5C271C19-E1B2-43B6-8B2F-DDB5AC58402B}" type="parTrans" cxnId="{622F8008-A7D9-447A-9A98-694F250D2F74}">
      <dgm:prSet/>
      <dgm:spPr/>
      <dgm:t>
        <a:bodyPr/>
        <a:lstStyle/>
        <a:p>
          <a:endParaRPr lang="en-US"/>
        </a:p>
      </dgm:t>
    </dgm:pt>
    <dgm:pt modelId="{D4AF427E-6572-48CB-B3C3-1C40EF86470B}" type="sibTrans" cxnId="{622F8008-A7D9-447A-9A98-694F250D2F74}">
      <dgm:prSet/>
      <dgm:spPr/>
      <dgm:t>
        <a:bodyPr/>
        <a:lstStyle/>
        <a:p>
          <a:endParaRPr lang="en-US"/>
        </a:p>
      </dgm:t>
    </dgm:pt>
    <dgm:pt modelId="{5DD1674A-A68D-4162-9757-336CAE50F4DD}" type="pres">
      <dgm:prSet presAssocID="{AC78C73A-C3F3-45FC-8848-912EB1727378}" presName="hierChild1" presStyleCnt="0">
        <dgm:presLayoutVars>
          <dgm:chPref val="1"/>
          <dgm:dir/>
          <dgm:animOne val="branch"/>
          <dgm:animLvl val="lvl"/>
          <dgm:resizeHandles/>
        </dgm:presLayoutVars>
      </dgm:prSet>
      <dgm:spPr/>
      <dgm:t>
        <a:bodyPr/>
        <a:lstStyle/>
        <a:p>
          <a:endParaRPr lang="en-US"/>
        </a:p>
      </dgm:t>
    </dgm:pt>
    <dgm:pt modelId="{9BF5773F-120C-477D-87B2-46C3A9EF804A}" type="pres">
      <dgm:prSet presAssocID="{F761F494-05DA-4BC3-A7A5-4E4530B1416F}" presName="hierRoot1" presStyleCnt="0"/>
      <dgm:spPr/>
      <dgm:t>
        <a:bodyPr/>
        <a:lstStyle/>
        <a:p>
          <a:endParaRPr lang="en-US"/>
        </a:p>
      </dgm:t>
    </dgm:pt>
    <dgm:pt modelId="{1B0E3002-E4BC-4332-948A-EFB147DB7908}" type="pres">
      <dgm:prSet presAssocID="{F761F494-05DA-4BC3-A7A5-4E4530B1416F}" presName="composite" presStyleCnt="0"/>
      <dgm:spPr/>
      <dgm:t>
        <a:bodyPr/>
        <a:lstStyle/>
        <a:p>
          <a:endParaRPr lang="en-US"/>
        </a:p>
      </dgm:t>
    </dgm:pt>
    <dgm:pt modelId="{F67A122F-7673-4388-9EFA-74E527E99543}" type="pres">
      <dgm:prSet presAssocID="{F761F494-05DA-4BC3-A7A5-4E4530B1416F}" presName="background" presStyleLbl="node0" presStyleIdx="0" presStyleCnt="1"/>
      <dgm:spPr/>
      <dgm:t>
        <a:bodyPr/>
        <a:lstStyle/>
        <a:p>
          <a:endParaRPr lang="en-US"/>
        </a:p>
      </dgm:t>
    </dgm:pt>
    <dgm:pt modelId="{83B90145-36E3-4305-912C-C9C27C5F7628}" type="pres">
      <dgm:prSet presAssocID="{F761F494-05DA-4BC3-A7A5-4E4530B1416F}" presName="text" presStyleLbl="fgAcc0" presStyleIdx="0" presStyleCnt="1">
        <dgm:presLayoutVars>
          <dgm:chPref val="3"/>
        </dgm:presLayoutVars>
      </dgm:prSet>
      <dgm:spPr/>
      <dgm:t>
        <a:bodyPr/>
        <a:lstStyle/>
        <a:p>
          <a:endParaRPr lang="en-US"/>
        </a:p>
      </dgm:t>
    </dgm:pt>
    <dgm:pt modelId="{E38DAA40-F2FB-4DCF-9DB8-9287A02CDF86}" type="pres">
      <dgm:prSet presAssocID="{F761F494-05DA-4BC3-A7A5-4E4530B1416F}" presName="hierChild2" presStyleCnt="0"/>
      <dgm:spPr/>
      <dgm:t>
        <a:bodyPr/>
        <a:lstStyle/>
        <a:p>
          <a:endParaRPr lang="en-US"/>
        </a:p>
      </dgm:t>
    </dgm:pt>
    <dgm:pt modelId="{C373E024-25C9-4027-8F6A-DDB0FFA92ABB}" type="pres">
      <dgm:prSet presAssocID="{0C0985DD-6602-4971-AF31-1A61E1346118}" presName="Name10" presStyleLbl="parChTrans1D2" presStyleIdx="0" presStyleCnt="3"/>
      <dgm:spPr/>
      <dgm:t>
        <a:bodyPr/>
        <a:lstStyle/>
        <a:p>
          <a:endParaRPr lang="en-US"/>
        </a:p>
      </dgm:t>
    </dgm:pt>
    <dgm:pt modelId="{EA035C30-1500-4F4C-BA0D-9ECA48A79AB9}" type="pres">
      <dgm:prSet presAssocID="{DF8606DD-95D8-4946-890F-84062EC9E525}" presName="hierRoot2" presStyleCnt="0"/>
      <dgm:spPr/>
      <dgm:t>
        <a:bodyPr/>
        <a:lstStyle/>
        <a:p>
          <a:endParaRPr lang="en-US"/>
        </a:p>
      </dgm:t>
    </dgm:pt>
    <dgm:pt modelId="{201A83C3-C5F0-48A5-9BAE-F60D76635450}" type="pres">
      <dgm:prSet presAssocID="{DF8606DD-95D8-4946-890F-84062EC9E525}" presName="composite2" presStyleCnt="0"/>
      <dgm:spPr/>
      <dgm:t>
        <a:bodyPr/>
        <a:lstStyle/>
        <a:p>
          <a:endParaRPr lang="en-US"/>
        </a:p>
      </dgm:t>
    </dgm:pt>
    <dgm:pt modelId="{9ABC2CD1-1FE7-4239-A5F1-4451BD2FDDF7}" type="pres">
      <dgm:prSet presAssocID="{DF8606DD-95D8-4946-890F-84062EC9E525}" presName="background2" presStyleLbl="node2" presStyleIdx="0" presStyleCnt="3"/>
      <dgm:spPr/>
      <dgm:t>
        <a:bodyPr/>
        <a:lstStyle/>
        <a:p>
          <a:endParaRPr lang="en-US"/>
        </a:p>
      </dgm:t>
    </dgm:pt>
    <dgm:pt modelId="{EA0D9ECE-AA18-4E5B-AB44-383D05759C51}" type="pres">
      <dgm:prSet presAssocID="{DF8606DD-95D8-4946-890F-84062EC9E525}" presName="text2" presStyleLbl="fgAcc2" presStyleIdx="0" presStyleCnt="3">
        <dgm:presLayoutVars>
          <dgm:chPref val="3"/>
        </dgm:presLayoutVars>
      </dgm:prSet>
      <dgm:spPr/>
      <dgm:t>
        <a:bodyPr/>
        <a:lstStyle/>
        <a:p>
          <a:endParaRPr lang="en-US"/>
        </a:p>
      </dgm:t>
    </dgm:pt>
    <dgm:pt modelId="{6A849EA2-BAE0-45C4-9B0E-7D4C817F05AB}" type="pres">
      <dgm:prSet presAssocID="{DF8606DD-95D8-4946-890F-84062EC9E525}" presName="hierChild3" presStyleCnt="0"/>
      <dgm:spPr/>
      <dgm:t>
        <a:bodyPr/>
        <a:lstStyle/>
        <a:p>
          <a:endParaRPr lang="en-US"/>
        </a:p>
      </dgm:t>
    </dgm:pt>
    <dgm:pt modelId="{63CF0DB1-6F87-4B9E-A33D-275B26B50F23}" type="pres">
      <dgm:prSet presAssocID="{A84A1966-FB05-4529-AA56-E26ECC9E6E17}" presName="Name10" presStyleLbl="parChTrans1D2" presStyleIdx="1" presStyleCnt="3"/>
      <dgm:spPr/>
      <dgm:t>
        <a:bodyPr/>
        <a:lstStyle/>
        <a:p>
          <a:endParaRPr lang="en-US"/>
        </a:p>
      </dgm:t>
    </dgm:pt>
    <dgm:pt modelId="{DF5F9A20-93F7-41D8-B2F4-88FFF3ABD417}" type="pres">
      <dgm:prSet presAssocID="{52ED9A6C-DBCA-4305-A1ED-2A034E0AE425}" presName="hierRoot2" presStyleCnt="0"/>
      <dgm:spPr/>
      <dgm:t>
        <a:bodyPr/>
        <a:lstStyle/>
        <a:p>
          <a:endParaRPr lang="en-US"/>
        </a:p>
      </dgm:t>
    </dgm:pt>
    <dgm:pt modelId="{5C9FF923-304E-4E0A-B5CF-629DAE745C03}" type="pres">
      <dgm:prSet presAssocID="{52ED9A6C-DBCA-4305-A1ED-2A034E0AE425}" presName="composite2" presStyleCnt="0"/>
      <dgm:spPr/>
      <dgm:t>
        <a:bodyPr/>
        <a:lstStyle/>
        <a:p>
          <a:endParaRPr lang="en-US"/>
        </a:p>
      </dgm:t>
    </dgm:pt>
    <dgm:pt modelId="{94DBB8AB-443C-4EFA-B55A-DF57FC2B65D8}" type="pres">
      <dgm:prSet presAssocID="{52ED9A6C-DBCA-4305-A1ED-2A034E0AE425}" presName="background2" presStyleLbl="node2" presStyleIdx="1" presStyleCnt="3"/>
      <dgm:spPr/>
      <dgm:t>
        <a:bodyPr/>
        <a:lstStyle/>
        <a:p>
          <a:endParaRPr lang="en-US"/>
        </a:p>
      </dgm:t>
    </dgm:pt>
    <dgm:pt modelId="{D4FC8DF7-E4AB-4FE4-85F0-DB0B559D29AD}" type="pres">
      <dgm:prSet presAssocID="{52ED9A6C-DBCA-4305-A1ED-2A034E0AE425}" presName="text2" presStyleLbl="fgAcc2" presStyleIdx="1" presStyleCnt="3">
        <dgm:presLayoutVars>
          <dgm:chPref val="3"/>
        </dgm:presLayoutVars>
      </dgm:prSet>
      <dgm:spPr/>
      <dgm:t>
        <a:bodyPr/>
        <a:lstStyle/>
        <a:p>
          <a:endParaRPr lang="en-US"/>
        </a:p>
      </dgm:t>
    </dgm:pt>
    <dgm:pt modelId="{71FFBC2A-CDC6-4C03-A8C4-46B50A0E5796}" type="pres">
      <dgm:prSet presAssocID="{52ED9A6C-DBCA-4305-A1ED-2A034E0AE425}" presName="hierChild3" presStyleCnt="0"/>
      <dgm:spPr/>
      <dgm:t>
        <a:bodyPr/>
        <a:lstStyle/>
        <a:p>
          <a:endParaRPr lang="en-US"/>
        </a:p>
      </dgm:t>
    </dgm:pt>
    <dgm:pt modelId="{E31ED0D5-CC94-4E20-B1E7-180BE749BC9C}" type="pres">
      <dgm:prSet presAssocID="{5C271C19-E1B2-43B6-8B2F-DDB5AC58402B}" presName="Name10" presStyleLbl="parChTrans1D2" presStyleIdx="2" presStyleCnt="3"/>
      <dgm:spPr/>
      <dgm:t>
        <a:bodyPr/>
        <a:lstStyle/>
        <a:p>
          <a:endParaRPr lang="en-US"/>
        </a:p>
      </dgm:t>
    </dgm:pt>
    <dgm:pt modelId="{BBD48747-03FB-40BF-BABB-BE4E2EEFB90F}" type="pres">
      <dgm:prSet presAssocID="{C3608F63-3D46-431F-A79F-B8AE7B5980BB}" presName="hierRoot2" presStyleCnt="0"/>
      <dgm:spPr/>
      <dgm:t>
        <a:bodyPr/>
        <a:lstStyle/>
        <a:p>
          <a:endParaRPr lang="en-US"/>
        </a:p>
      </dgm:t>
    </dgm:pt>
    <dgm:pt modelId="{08889F25-47EC-4109-9CBD-3228175D215E}" type="pres">
      <dgm:prSet presAssocID="{C3608F63-3D46-431F-A79F-B8AE7B5980BB}" presName="composite2" presStyleCnt="0"/>
      <dgm:spPr/>
      <dgm:t>
        <a:bodyPr/>
        <a:lstStyle/>
        <a:p>
          <a:endParaRPr lang="en-US"/>
        </a:p>
      </dgm:t>
    </dgm:pt>
    <dgm:pt modelId="{E147D9C8-852D-4F7D-8884-CC7CB466FEBF}" type="pres">
      <dgm:prSet presAssocID="{C3608F63-3D46-431F-A79F-B8AE7B5980BB}" presName="background2" presStyleLbl="node2" presStyleIdx="2" presStyleCnt="3"/>
      <dgm:spPr/>
      <dgm:t>
        <a:bodyPr/>
        <a:lstStyle/>
        <a:p>
          <a:endParaRPr lang="en-US"/>
        </a:p>
      </dgm:t>
    </dgm:pt>
    <dgm:pt modelId="{D1E31DD3-91FA-49D8-B1D8-E5CFF4567977}" type="pres">
      <dgm:prSet presAssocID="{C3608F63-3D46-431F-A79F-B8AE7B5980BB}" presName="text2" presStyleLbl="fgAcc2" presStyleIdx="2" presStyleCnt="3">
        <dgm:presLayoutVars>
          <dgm:chPref val="3"/>
        </dgm:presLayoutVars>
      </dgm:prSet>
      <dgm:spPr/>
      <dgm:t>
        <a:bodyPr/>
        <a:lstStyle/>
        <a:p>
          <a:endParaRPr lang="en-US"/>
        </a:p>
      </dgm:t>
    </dgm:pt>
    <dgm:pt modelId="{E1B71EA5-23F2-4F42-B154-6E17FF44D919}" type="pres">
      <dgm:prSet presAssocID="{C3608F63-3D46-431F-A79F-B8AE7B5980BB}" presName="hierChild3" presStyleCnt="0"/>
      <dgm:spPr/>
      <dgm:t>
        <a:bodyPr/>
        <a:lstStyle/>
        <a:p>
          <a:endParaRPr lang="en-US"/>
        </a:p>
      </dgm:t>
    </dgm:pt>
  </dgm:ptLst>
  <dgm:cxnLst>
    <dgm:cxn modelId="{593499FE-7E68-4870-8D5F-1ADEEBFA84B7}" type="presOf" srcId="{C3608F63-3D46-431F-A79F-B8AE7B5980BB}" destId="{D1E31DD3-91FA-49D8-B1D8-E5CFF4567977}" srcOrd="0" destOrd="0" presId="urn:microsoft.com/office/officeart/2005/8/layout/hierarchy1"/>
    <dgm:cxn modelId="{6136A5A3-20FD-43B1-AF16-C1EE6B7A0316}" type="presOf" srcId="{AC78C73A-C3F3-45FC-8848-912EB1727378}" destId="{5DD1674A-A68D-4162-9757-336CAE50F4DD}" srcOrd="0" destOrd="0" presId="urn:microsoft.com/office/officeart/2005/8/layout/hierarchy1"/>
    <dgm:cxn modelId="{DC1FF570-8409-4DC4-8007-4BF98584FC50}" type="presOf" srcId="{F761F494-05DA-4BC3-A7A5-4E4530B1416F}" destId="{83B90145-36E3-4305-912C-C9C27C5F7628}" srcOrd="0" destOrd="0" presId="urn:microsoft.com/office/officeart/2005/8/layout/hierarchy1"/>
    <dgm:cxn modelId="{CD860F6F-8CDC-4438-ADCB-E77368DAF090}" srcId="{AC78C73A-C3F3-45FC-8848-912EB1727378}" destId="{F761F494-05DA-4BC3-A7A5-4E4530B1416F}" srcOrd="0" destOrd="0" parTransId="{5865D3CB-5ED2-44DF-8D55-0BE26975E6E3}" sibTransId="{F8870DF4-BC1E-42B5-A7F7-41F0C7EDFBC0}"/>
    <dgm:cxn modelId="{88BADEC3-D9EB-490C-910A-DE7CD6143628}" type="presOf" srcId="{52ED9A6C-DBCA-4305-A1ED-2A034E0AE425}" destId="{D4FC8DF7-E4AB-4FE4-85F0-DB0B559D29AD}" srcOrd="0" destOrd="0" presId="urn:microsoft.com/office/officeart/2005/8/layout/hierarchy1"/>
    <dgm:cxn modelId="{622F8008-A7D9-447A-9A98-694F250D2F74}" srcId="{F761F494-05DA-4BC3-A7A5-4E4530B1416F}" destId="{C3608F63-3D46-431F-A79F-B8AE7B5980BB}" srcOrd="2" destOrd="0" parTransId="{5C271C19-E1B2-43B6-8B2F-DDB5AC58402B}" sibTransId="{D4AF427E-6572-48CB-B3C3-1C40EF86470B}"/>
    <dgm:cxn modelId="{47B08CCB-4C9B-416E-BC8B-E0BFC96F93A4}" srcId="{F761F494-05DA-4BC3-A7A5-4E4530B1416F}" destId="{DF8606DD-95D8-4946-890F-84062EC9E525}" srcOrd="0" destOrd="0" parTransId="{0C0985DD-6602-4971-AF31-1A61E1346118}" sibTransId="{C3B1FC97-76C4-4C12-9E51-512149A19B30}"/>
    <dgm:cxn modelId="{7AA2E270-3185-4705-8CA6-F7BD76E1F01F}" type="presOf" srcId="{A84A1966-FB05-4529-AA56-E26ECC9E6E17}" destId="{63CF0DB1-6F87-4B9E-A33D-275B26B50F23}" srcOrd="0" destOrd="0" presId="urn:microsoft.com/office/officeart/2005/8/layout/hierarchy1"/>
    <dgm:cxn modelId="{8F41AE5E-D5DA-47C8-8C83-D00053480BA8}" type="presOf" srcId="{DF8606DD-95D8-4946-890F-84062EC9E525}" destId="{EA0D9ECE-AA18-4E5B-AB44-383D05759C51}" srcOrd="0" destOrd="0" presId="urn:microsoft.com/office/officeart/2005/8/layout/hierarchy1"/>
    <dgm:cxn modelId="{F348FE5B-5F92-4CE9-8E67-FBF0B1461DB0}" srcId="{F761F494-05DA-4BC3-A7A5-4E4530B1416F}" destId="{52ED9A6C-DBCA-4305-A1ED-2A034E0AE425}" srcOrd="1" destOrd="0" parTransId="{A84A1966-FB05-4529-AA56-E26ECC9E6E17}" sibTransId="{C4F1E727-B26A-428B-8136-E18700601B3A}"/>
    <dgm:cxn modelId="{F6004324-EB05-40CB-B25C-18956A4A3043}" type="presOf" srcId="{5C271C19-E1B2-43B6-8B2F-DDB5AC58402B}" destId="{E31ED0D5-CC94-4E20-B1E7-180BE749BC9C}" srcOrd="0" destOrd="0" presId="urn:microsoft.com/office/officeart/2005/8/layout/hierarchy1"/>
    <dgm:cxn modelId="{52AEECAC-3BE0-4ACB-8D34-1CD2F9FEDD89}" type="presOf" srcId="{0C0985DD-6602-4971-AF31-1A61E1346118}" destId="{C373E024-25C9-4027-8F6A-DDB0FFA92ABB}" srcOrd="0" destOrd="0" presId="urn:microsoft.com/office/officeart/2005/8/layout/hierarchy1"/>
    <dgm:cxn modelId="{42E1AC78-565B-441F-B2B7-FCE9815BC0E7}" type="presParOf" srcId="{5DD1674A-A68D-4162-9757-336CAE50F4DD}" destId="{9BF5773F-120C-477D-87B2-46C3A9EF804A}" srcOrd="0" destOrd="0" presId="urn:microsoft.com/office/officeart/2005/8/layout/hierarchy1"/>
    <dgm:cxn modelId="{6157691C-1AFB-4719-9782-35ADB901DED5}" type="presParOf" srcId="{9BF5773F-120C-477D-87B2-46C3A9EF804A}" destId="{1B0E3002-E4BC-4332-948A-EFB147DB7908}" srcOrd="0" destOrd="0" presId="urn:microsoft.com/office/officeart/2005/8/layout/hierarchy1"/>
    <dgm:cxn modelId="{BA892088-719D-4735-8190-9C6AE0CBCA09}" type="presParOf" srcId="{1B0E3002-E4BC-4332-948A-EFB147DB7908}" destId="{F67A122F-7673-4388-9EFA-74E527E99543}" srcOrd="0" destOrd="0" presId="urn:microsoft.com/office/officeart/2005/8/layout/hierarchy1"/>
    <dgm:cxn modelId="{D6C0C761-37F2-45C0-98EE-2AA0C6D3ACF5}" type="presParOf" srcId="{1B0E3002-E4BC-4332-948A-EFB147DB7908}" destId="{83B90145-36E3-4305-912C-C9C27C5F7628}" srcOrd="1" destOrd="0" presId="urn:microsoft.com/office/officeart/2005/8/layout/hierarchy1"/>
    <dgm:cxn modelId="{D3931178-FB54-4055-934D-9E6172344FEA}" type="presParOf" srcId="{9BF5773F-120C-477D-87B2-46C3A9EF804A}" destId="{E38DAA40-F2FB-4DCF-9DB8-9287A02CDF86}" srcOrd="1" destOrd="0" presId="urn:microsoft.com/office/officeart/2005/8/layout/hierarchy1"/>
    <dgm:cxn modelId="{C3E9D54D-AEAD-4C0B-ACC1-AA07A496D1AC}" type="presParOf" srcId="{E38DAA40-F2FB-4DCF-9DB8-9287A02CDF86}" destId="{C373E024-25C9-4027-8F6A-DDB0FFA92ABB}" srcOrd="0" destOrd="0" presId="urn:microsoft.com/office/officeart/2005/8/layout/hierarchy1"/>
    <dgm:cxn modelId="{C7F52795-6904-49D1-8245-31CFB3D46BE2}" type="presParOf" srcId="{E38DAA40-F2FB-4DCF-9DB8-9287A02CDF86}" destId="{EA035C30-1500-4F4C-BA0D-9ECA48A79AB9}" srcOrd="1" destOrd="0" presId="urn:microsoft.com/office/officeart/2005/8/layout/hierarchy1"/>
    <dgm:cxn modelId="{55CD195F-05DF-4712-81A2-F76DCA46ADE6}" type="presParOf" srcId="{EA035C30-1500-4F4C-BA0D-9ECA48A79AB9}" destId="{201A83C3-C5F0-48A5-9BAE-F60D76635450}" srcOrd="0" destOrd="0" presId="urn:microsoft.com/office/officeart/2005/8/layout/hierarchy1"/>
    <dgm:cxn modelId="{9DC6C7C4-3447-4AAF-82AB-4FC5C1DDECF0}" type="presParOf" srcId="{201A83C3-C5F0-48A5-9BAE-F60D76635450}" destId="{9ABC2CD1-1FE7-4239-A5F1-4451BD2FDDF7}" srcOrd="0" destOrd="0" presId="urn:microsoft.com/office/officeart/2005/8/layout/hierarchy1"/>
    <dgm:cxn modelId="{58B27D9D-F60F-4C57-8980-5E40F468C2D1}" type="presParOf" srcId="{201A83C3-C5F0-48A5-9BAE-F60D76635450}" destId="{EA0D9ECE-AA18-4E5B-AB44-383D05759C51}" srcOrd="1" destOrd="0" presId="urn:microsoft.com/office/officeart/2005/8/layout/hierarchy1"/>
    <dgm:cxn modelId="{AAD35692-7ACE-4773-8A31-0C3650328172}" type="presParOf" srcId="{EA035C30-1500-4F4C-BA0D-9ECA48A79AB9}" destId="{6A849EA2-BAE0-45C4-9B0E-7D4C817F05AB}" srcOrd="1" destOrd="0" presId="urn:microsoft.com/office/officeart/2005/8/layout/hierarchy1"/>
    <dgm:cxn modelId="{4861975D-ED00-4EB3-910B-7483227B1EE2}" type="presParOf" srcId="{E38DAA40-F2FB-4DCF-9DB8-9287A02CDF86}" destId="{63CF0DB1-6F87-4B9E-A33D-275B26B50F23}" srcOrd="2" destOrd="0" presId="urn:microsoft.com/office/officeart/2005/8/layout/hierarchy1"/>
    <dgm:cxn modelId="{4106FCAB-9B0C-43AC-86FA-B0B927D228C0}" type="presParOf" srcId="{E38DAA40-F2FB-4DCF-9DB8-9287A02CDF86}" destId="{DF5F9A20-93F7-41D8-B2F4-88FFF3ABD417}" srcOrd="3" destOrd="0" presId="urn:microsoft.com/office/officeart/2005/8/layout/hierarchy1"/>
    <dgm:cxn modelId="{D3760DF6-F202-49A1-9684-0E56BDA85E8F}" type="presParOf" srcId="{DF5F9A20-93F7-41D8-B2F4-88FFF3ABD417}" destId="{5C9FF923-304E-4E0A-B5CF-629DAE745C03}" srcOrd="0" destOrd="0" presId="urn:microsoft.com/office/officeart/2005/8/layout/hierarchy1"/>
    <dgm:cxn modelId="{D214166B-12F2-44E6-A0B1-315CEC2DB30B}" type="presParOf" srcId="{5C9FF923-304E-4E0A-B5CF-629DAE745C03}" destId="{94DBB8AB-443C-4EFA-B55A-DF57FC2B65D8}" srcOrd="0" destOrd="0" presId="urn:microsoft.com/office/officeart/2005/8/layout/hierarchy1"/>
    <dgm:cxn modelId="{ECA96A4F-2D70-474E-A0DE-D5496BB3EDEF}" type="presParOf" srcId="{5C9FF923-304E-4E0A-B5CF-629DAE745C03}" destId="{D4FC8DF7-E4AB-4FE4-85F0-DB0B559D29AD}" srcOrd="1" destOrd="0" presId="urn:microsoft.com/office/officeart/2005/8/layout/hierarchy1"/>
    <dgm:cxn modelId="{0F9FF57F-11DD-4B9B-BAE5-44860CF8C66D}" type="presParOf" srcId="{DF5F9A20-93F7-41D8-B2F4-88FFF3ABD417}" destId="{71FFBC2A-CDC6-4C03-A8C4-46B50A0E5796}" srcOrd="1" destOrd="0" presId="urn:microsoft.com/office/officeart/2005/8/layout/hierarchy1"/>
    <dgm:cxn modelId="{995499E5-6586-4C00-9D7E-E115C6FD2059}" type="presParOf" srcId="{E38DAA40-F2FB-4DCF-9DB8-9287A02CDF86}" destId="{E31ED0D5-CC94-4E20-B1E7-180BE749BC9C}" srcOrd="4" destOrd="0" presId="urn:microsoft.com/office/officeart/2005/8/layout/hierarchy1"/>
    <dgm:cxn modelId="{270862D4-DEDF-4C72-838C-C9F087A0F294}" type="presParOf" srcId="{E38DAA40-F2FB-4DCF-9DB8-9287A02CDF86}" destId="{BBD48747-03FB-40BF-BABB-BE4E2EEFB90F}" srcOrd="5" destOrd="0" presId="urn:microsoft.com/office/officeart/2005/8/layout/hierarchy1"/>
    <dgm:cxn modelId="{8156F3FB-13F8-4E08-96E2-1A5663C740B2}" type="presParOf" srcId="{BBD48747-03FB-40BF-BABB-BE4E2EEFB90F}" destId="{08889F25-47EC-4109-9CBD-3228175D215E}" srcOrd="0" destOrd="0" presId="urn:microsoft.com/office/officeart/2005/8/layout/hierarchy1"/>
    <dgm:cxn modelId="{0494606A-E95D-46FE-A472-29AA556BCACA}" type="presParOf" srcId="{08889F25-47EC-4109-9CBD-3228175D215E}" destId="{E147D9C8-852D-4F7D-8884-CC7CB466FEBF}" srcOrd="0" destOrd="0" presId="urn:microsoft.com/office/officeart/2005/8/layout/hierarchy1"/>
    <dgm:cxn modelId="{10B386B4-B662-4BAC-A36A-C868A1F7811F}" type="presParOf" srcId="{08889F25-47EC-4109-9CBD-3228175D215E}" destId="{D1E31DD3-91FA-49D8-B1D8-E5CFF4567977}" srcOrd="1" destOrd="0" presId="urn:microsoft.com/office/officeart/2005/8/layout/hierarchy1"/>
    <dgm:cxn modelId="{06AECA0C-AB95-4537-8304-0A1FFDBB4E50}" type="presParOf" srcId="{BBD48747-03FB-40BF-BABB-BE4E2EEFB90F}" destId="{E1B71EA5-23F2-4F42-B154-6E17FF44D919}"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DE3CDC-7E65-4E21-9EC1-0AB01D05954A}" type="doc">
      <dgm:prSet loTypeId="urn:microsoft.com/office/officeart/2008/layout/HorizontalMultiLevelHierarchy" loCatId="hierarchy" qsTypeId="urn:microsoft.com/office/officeart/2005/8/quickstyle/3d9" qsCatId="3D" csTypeId="urn:microsoft.com/office/officeart/2005/8/colors/accent1_2" csCatId="accent1" phldr="1"/>
      <dgm:spPr/>
      <dgm:t>
        <a:bodyPr/>
        <a:lstStyle/>
        <a:p>
          <a:endParaRPr lang="en-US"/>
        </a:p>
      </dgm:t>
    </dgm:pt>
    <dgm:pt modelId="{35CD4F2F-1CC3-4816-B07F-2C578F7F9B60}">
      <dgm:prSet phldrT="[Text]"/>
      <dgm:spPr/>
      <dgm:t>
        <a:bodyPr/>
        <a:lstStyle/>
        <a:p>
          <a:r>
            <a:rPr lang="en-US" dirty="0" smtClean="0">
              <a:solidFill>
                <a:schemeClr val="bg1"/>
              </a:solidFill>
            </a:rPr>
            <a:t>Product Line Based</a:t>
          </a:r>
          <a:endParaRPr lang="en-US" dirty="0">
            <a:solidFill>
              <a:schemeClr val="bg1"/>
            </a:solidFill>
          </a:endParaRPr>
        </a:p>
      </dgm:t>
    </dgm:pt>
    <dgm:pt modelId="{4F0C8B3E-C509-4EAD-95E9-E0AFA4228C44}" type="parTrans" cxnId="{C7A1F933-55A4-41A8-8645-805105F700BD}">
      <dgm:prSet/>
      <dgm:spPr/>
      <dgm:t>
        <a:bodyPr/>
        <a:lstStyle/>
        <a:p>
          <a:endParaRPr lang="en-US">
            <a:solidFill>
              <a:schemeClr val="bg1"/>
            </a:solidFill>
          </a:endParaRPr>
        </a:p>
      </dgm:t>
    </dgm:pt>
    <dgm:pt modelId="{8D88B065-F8B8-42BA-A042-8BE77C3F982C}" type="sibTrans" cxnId="{C7A1F933-55A4-41A8-8645-805105F700BD}">
      <dgm:prSet/>
      <dgm:spPr/>
      <dgm:t>
        <a:bodyPr/>
        <a:lstStyle/>
        <a:p>
          <a:endParaRPr lang="en-US">
            <a:solidFill>
              <a:schemeClr val="bg1"/>
            </a:solidFill>
          </a:endParaRPr>
        </a:p>
      </dgm:t>
    </dgm:pt>
    <dgm:pt modelId="{A28C4C7A-D86E-48B3-AE3E-E00E2386DE37}">
      <dgm:prSet phldrT="[Text]"/>
      <dgm:spPr/>
      <dgm:t>
        <a:bodyPr/>
        <a:lstStyle/>
        <a:p>
          <a:r>
            <a:rPr lang="en-US" dirty="0" smtClean="0">
              <a:solidFill>
                <a:schemeClr val="bg1"/>
              </a:solidFill>
            </a:rPr>
            <a:t>Family Brand</a:t>
          </a:r>
          <a:endParaRPr lang="en-US" dirty="0">
            <a:solidFill>
              <a:schemeClr val="bg1"/>
            </a:solidFill>
          </a:endParaRPr>
        </a:p>
      </dgm:t>
    </dgm:pt>
    <dgm:pt modelId="{8D587DAD-5AC7-4119-9BD8-12BB458D3772}" type="parTrans" cxnId="{641358C3-8E5A-489B-914B-6B7F68E10A30}">
      <dgm:prSet/>
      <dgm:spPr/>
      <dgm:t>
        <a:bodyPr/>
        <a:lstStyle/>
        <a:p>
          <a:endParaRPr lang="en-US">
            <a:solidFill>
              <a:schemeClr val="bg1"/>
            </a:solidFill>
          </a:endParaRPr>
        </a:p>
      </dgm:t>
    </dgm:pt>
    <dgm:pt modelId="{68AE2264-EDED-4345-8205-0ECA1EE4DEAF}" type="sibTrans" cxnId="{641358C3-8E5A-489B-914B-6B7F68E10A30}">
      <dgm:prSet/>
      <dgm:spPr/>
      <dgm:t>
        <a:bodyPr/>
        <a:lstStyle/>
        <a:p>
          <a:endParaRPr lang="en-US">
            <a:solidFill>
              <a:schemeClr val="bg1"/>
            </a:solidFill>
          </a:endParaRPr>
        </a:p>
      </dgm:t>
    </dgm:pt>
    <dgm:pt modelId="{704005B5-15C5-4BF6-AADE-89B6119F0EF2}">
      <dgm:prSet phldrT="[Text]"/>
      <dgm:spPr/>
      <dgm:t>
        <a:bodyPr/>
        <a:lstStyle/>
        <a:p>
          <a:r>
            <a:rPr lang="en-US" dirty="0" smtClean="0">
              <a:solidFill>
                <a:schemeClr val="bg1"/>
              </a:solidFill>
            </a:rPr>
            <a:t>Individual Brand</a:t>
          </a:r>
          <a:endParaRPr lang="en-US" dirty="0">
            <a:solidFill>
              <a:schemeClr val="bg1"/>
            </a:solidFill>
          </a:endParaRPr>
        </a:p>
      </dgm:t>
    </dgm:pt>
    <dgm:pt modelId="{27F1B43F-8493-44A7-8BB5-F8AC92947619}" type="sibTrans" cxnId="{25A5B97E-B3DE-4D9C-B60E-8585073C4CE5}">
      <dgm:prSet/>
      <dgm:spPr/>
      <dgm:t>
        <a:bodyPr/>
        <a:lstStyle/>
        <a:p>
          <a:endParaRPr lang="en-US">
            <a:solidFill>
              <a:schemeClr val="bg1"/>
            </a:solidFill>
          </a:endParaRPr>
        </a:p>
      </dgm:t>
    </dgm:pt>
    <dgm:pt modelId="{03EBB5E9-AD97-46F4-BEC9-856935265805}" type="parTrans" cxnId="{25A5B97E-B3DE-4D9C-B60E-8585073C4CE5}">
      <dgm:prSet/>
      <dgm:spPr/>
      <dgm:t>
        <a:bodyPr/>
        <a:lstStyle/>
        <a:p>
          <a:endParaRPr lang="en-US">
            <a:solidFill>
              <a:schemeClr val="bg1"/>
            </a:solidFill>
          </a:endParaRPr>
        </a:p>
      </dgm:t>
    </dgm:pt>
    <dgm:pt modelId="{0C4C71B2-1672-4F39-8F08-43BA39A473B6}" type="pres">
      <dgm:prSet presAssocID="{5EDE3CDC-7E65-4E21-9EC1-0AB01D05954A}" presName="Name0" presStyleCnt="0">
        <dgm:presLayoutVars>
          <dgm:chPref val="1"/>
          <dgm:dir/>
          <dgm:animOne val="branch"/>
          <dgm:animLvl val="lvl"/>
          <dgm:resizeHandles val="exact"/>
        </dgm:presLayoutVars>
      </dgm:prSet>
      <dgm:spPr/>
      <dgm:t>
        <a:bodyPr/>
        <a:lstStyle/>
        <a:p>
          <a:endParaRPr lang="en-US"/>
        </a:p>
      </dgm:t>
    </dgm:pt>
    <dgm:pt modelId="{F8B5630B-4869-4528-B548-64B8AB03E388}" type="pres">
      <dgm:prSet presAssocID="{35CD4F2F-1CC3-4816-B07F-2C578F7F9B60}" presName="root1" presStyleCnt="0"/>
      <dgm:spPr/>
    </dgm:pt>
    <dgm:pt modelId="{3788DE6B-94AD-44B6-876B-DF699D896342}" type="pres">
      <dgm:prSet presAssocID="{35CD4F2F-1CC3-4816-B07F-2C578F7F9B60}" presName="LevelOneTextNode" presStyleLbl="node0" presStyleIdx="0" presStyleCnt="1">
        <dgm:presLayoutVars>
          <dgm:chPref val="3"/>
        </dgm:presLayoutVars>
      </dgm:prSet>
      <dgm:spPr/>
      <dgm:t>
        <a:bodyPr/>
        <a:lstStyle/>
        <a:p>
          <a:endParaRPr lang="en-US"/>
        </a:p>
      </dgm:t>
    </dgm:pt>
    <dgm:pt modelId="{E716786B-96DE-4B96-BD26-6A58EB1D9703}" type="pres">
      <dgm:prSet presAssocID="{35CD4F2F-1CC3-4816-B07F-2C578F7F9B60}" presName="level2hierChild" presStyleCnt="0"/>
      <dgm:spPr/>
    </dgm:pt>
    <dgm:pt modelId="{937C474A-6395-4E64-A8DC-14CA663902FC}" type="pres">
      <dgm:prSet presAssocID="{03EBB5E9-AD97-46F4-BEC9-856935265805}" presName="conn2-1" presStyleLbl="parChTrans1D2" presStyleIdx="0" presStyleCnt="2"/>
      <dgm:spPr/>
      <dgm:t>
        <a:bodyPr/>
        <a:lstStyle/>
        <a:p>
          <a:endParaRPr lang="en-US"/>
        </a:p>
      </dgm:t>
    </dgm:pt>
    <dgm:pt modelId="{FF8956D9-779B-4C8A-88A2-D531E703589C}" type="pres">
      <dgm:prSet presAssocID="{03EBB5E9-AD97-46F4-BEC9-856935265805}" presName="connTx" presStyleLbl="parChTrans1D2" presStyleIdx="0" presStyleCnt="2"/>
      <dgm:spPr/>
      <dgm:t>
        <a:bodyPr/>
        <a:lstStyle/>
        <a:p>
          <a:endParaRPr lang="en-US"/>
        </a:p>
      </dgm:t>
    </dgm:pt>
    <dgm:pt modelId="{61326123-224E-42ED-A10B-021717E1B71D}" type="pres">
      <dgm:prSet presAssocID="{704005B5-15C5-4BF6-AADE-89B6119F0EF2}" presName="root2" presStyleCnt="0"/>
      <dgm:spPr/>
    </dgm:pt>
    <dgm:pt modelId="{9B743AF7-5447-4593-9311-A098F2E9ACEA}" type="pres">
      <dgm:prSet presAssocID="{704005B5-15C5-4BF6-AADE-89B6119F0EF2}" presName="LevelTwoTextNode" presStyleLbl="node2" presStyleIdx="0" presStyleCnt="2">
        <dgm:presLayoutVars>
          <dgm:chPref val="3"/>
        </dgm:presLayoutVars>
      </dgm:prSet>
      <dgm:spPr/>
      <dgm:t>
        <a:bodyPr/>
        <a:lstStyle/>
        <a:p>
          <a:endParaRPr lang="en-US"/>
        </a:p>
      </dgm:t>
    </dgm:pt>
    <dgm:pt modelId="{0DD4620C-37FB-41BF-98D4-5BB5C9F66DD9}" type="pres">
      <dgm:prSet presAssocID="{704005B5-15C5-4BF6-AADE-89B6119F0EF2}" presName="level3hierChild" presStyleCnt="0"/>
      <dgm:spPr/>
    </dgm:pt>
    <dgm:pt modelId="{816997D9-A223-4E19-8C45-94CE39FA3341}" type="pres">
      <dgm:prSet presAssocID="{8D587DAD-5AC7-4119-9BD8-12BB458D3772}" presName="conn2-1" presStyleLbl="parChTrans1D2" presStyleIdx="1" presStyleCnt="2"/>
      <dgm:spPr/>
      <dgm:t>
        <a:bodyPr/>
        <a:lstStyle/>
        <a:p>
          <a:endParaRPr lang="en-US"/>
        </a:p>
      </dgm:t>
    </dgm:pt>
    <dgm:pt modelId="{692E618A-335D-424F-990A-D1BAC243A68B}" type="pres">
      <dgm:prSet presAssocID="{8D587DAD-5AC7-4119-9BD8-12BB458D3772}" presName="connTx" presStyleLbl="parChTrans1D2" presStyleIdx="1" presStyleCnt="2"/>
      <dgm:spPr/>
      <dgm:t>
        <a:bodyPr/>
        <a:lstStyle/>
        <a:p>
          <a:endParaRPr lang="en-US"/>
        </a:p>
      </dgm:t>
    </dgm:pt>
    <dgm:pt modelId="{E72B7A84-0EDE-4598-92C8-CB5B98D750FD}" type="pres">
      <dgm:prSet presAssocID="{A28C4C7A-D86E-48B3-AE3E-E00E2386DE37}" presName="root2" presStyleCnt="0"/>
      <dgm:spPr/>
    </dgm:pt>
    <dgm:pt modelId="{A1F3030C-6E83-4046-87B6-B8E2145CBC74}" type="pres">
      <dgm:prSet presAssocID="{A28C4C7A-D86E-48B3-AE3E-E00E2386DE37}" presName="LevelTwoTextNode" presStyleLbl="node2" presStyleIdx="1" presStyleCnt="2">
        <dgm:presLayoutVars>
          <dgm:chPref val="3"/>
        </dgm:presLayoutVars>
      </dgm:prSet>
      <dgm:spPr/>
      <dgm:t>
        <a:bodyPr/>
        <a:lstStyle/>
        <a:p>
          <a:endParaRPr lang="en-US"/>
        </a:p>
      </dgm:t>
    </dgm:pt>
    <dgm:pt modelId="{F7C14F56-A653-4850-BA81-7F02ACD5CC41}" type="pres">
      <dgm:prSet presAssocID="{A28C4C7A-D86E-48B3-AE3E-E00E2386DE37}" presName="level3hierChild" presStyleCnt="0"/>
      <dgm:spPr/>
    </dgm:pt>
  </dgm:ptLst>
  <dgm:cxnLst>
    <dgm:cxn modelId="{B880C1E6-7558-4BD9-93E2-B0E1984162A5}" type="presOf" srcId="{8D587DAD-5AC7-4119-9BD8-12BB458D3772}" destId="{816997D9-A223-4E19-8C45-94CE39FA3341}" srcOrd="0" destOrd="0" presId="urn:microsoft.com/office/officeart/2008/layout/HorizontalMultiLevelHierarchy"/>
    <dgm:cxn modelId="{FF6126E9-7C50-41CE-BADB-A942BEAC5970}" type="presOf" srcId="{704005B5-15C5-4BF6-AADE-89B6119F0EF2}" destId="{9B743AF7-5447-4593-9311-A098F2E9ACEA}" srcOrd="0" destOrd="0" presId="urn:microsoft.com/office/officeart/2008/layout/HorizontalMultiLevelHierarchy"/>
    <dgm:cxn modelId="{146B2826-DA34-474D-83CA-916120595E2D}" type="presOf" srcId="{03EBB5E9-AD97-46F4-BEC9-856935265805}" destId="{937C474A-6395-4E64-A8DC-14CA663902FC}" srcOrd="0" destOrd="0" presId="urn:microsoft.com/office/officeart/2008/layout/HorizontalMultiLevelHierarchy"/>
    <dgm:cxn modelId="{539F3DD0-2CC9-45E3-BB2F-C63D6C67F25F}" type="presOf" srcId="{35CD4F2F-1CC3-4816-B07F-2C578F7F9B60}" destId="{3788DE6B-94AD-44B6-876B-DF699D896342}" srcOrd="0" destOrd="0" presId="urn:microsoft.com/office/officeart/2008/layout/HorizontalMultiLevelHierarchy"/>
    <dgm:cxn modelId="{D593FA83-8369-4759-AEDF-D29B633388F4}" type="presOf" srcId="{A28C4C7A-D86E-48B3-AE3E-E00E2386DE37}" destId="{A1F3030C-6E83-4046-87B6-B8E2145CBC74}" srcOrd="0" destOrd="0" presId="urn:microsoft.com/office/officeart/2008/layout/HorizontalMultiLevelHierarchy"/>
    <dgm:cxn modelId="{9697392E-7C37-41EC-8E39-9049C71918C3}" type="presOf" srcId="{5EDE3CDC-7E65-4E21-9EC1-0AB01D05954A}" destId="{0C4C71B2-1672-4F39-8F08-43BA39A473B6}" srcOrd="0" destOrd="0" presId="urn:microsoft.com/office/officeart/2008/layout/HorizontalMultiLevelHierarchy"/>
    <dgm:cxn modelId="{C7A1F933-55A4-41A8-8645-805105F700BD}" srcId="{5EDE3CDC-7E65-4E21-9EC1-0AB01D05954A}" destId="{35CD4F2F-1CC3-4816-B07F-2C578F7F9B60}" srcOrd="0" destOrd="0" parTransId="{4F0C8B3E-C509-4EAD-95E9-E0AFA4228C44}" sibTransId="{8D88B065-F8B8-42BA-A042-8BE77C3F982C}"/>
    <dgm:cxn modelId="{862B0B83-185E-45B9-9A60-AE1F04BC8268}" type="presOf" srcId="{8D587DAD-5AC7-4119-9BD8-12BB458D3772}" destId="{692E618A-335D-424F-990A-D1BAC243A68B}" srcOrd="1" destOrd="0" presId="urn:microsoft.com/office/officeart/2008/layout/HorizontalMultiLevelHierarchy"/>
    <dgm:cxn modelId="{641358C3-8E5A-489B-914B-6B7F68E10A30}" srcId="{35CD4F2F-1CC3-4816-B07F-2C578F7F9B60}" destId="{A28C4C7A-D86E-48B3-AE3E-E00E2386DE37}" srcOrd="1" destOrd="0" parTransId="{8D587DAD-5AC7-4119-9BD8-12BB458D3772}" sibTransId="{68AE2264-EDED-4345-8205-0ECA1EE4DEAF}"/>
    <dgm:cxn modelId="{25A5B97E-B3DE-4D9C-B60E-8585073C4CE5}" srcId="{35CD4F2F-1CC3-4816-B07F-2C578F7F9B60}" destId="{704005B5-15C5-4BF6-AADE-89B6119F0EF2}" srcOrd="0" destOrd="0" parTransId="{03EBB5E9-AD97-46F4-BEC9-856935265805}" sibTransId="{27F1B43F-8493-44A7-8BB5-F8AC92947619}"/>
    <dgm:cxn modelId="{4371CB66-0B3F-4789-A8BF-BCD9986472FB}" type="presOf" srcId="{03EBB5E9-AD97-46F4-BEC9-856935265805}" destId="{FF8956D9-779B-4C8A-88A2-D531E703589C}" srcOrd="1" destOrd="0" presId="urn:microsoft.com/office/officeart/2008/layout/HorizontalMultiLevelHierarchy"/>
    <dgm:cxn modelId="{5DC2D3F7-058C-4779-8791-DF198E4250FE}" type="presParOf" srcId="{0C4C71B2-1672-4F39-8F08-43BA39A473B6}" destId="{F8B5630B-4869-4528-B548-64B8AB03E388}" srcOrd="0" destOrd="0" presId="urn:microsoft.com/office/officeart/2008/layout/HorizontalMultiLevelHierarchy"/>
    <dgm:cxn modelId="{71BEFF94-1634-480F-8043-A28CADC1293D}" type="presParOf" srcId="{F8B5630B-4869-4528-B548-64B8AB03E388}" destId="{3788DE6B-94AD-44B6-876B-DF699D896342}" srcOrd="0" destOrd="0" presId="urn:microsoft.com/office/officeart/2008/layout/HorizontalMultiLevelHierarchy"/>
    <dgm:cxn modelId="{85C20FB9-BCCC-40AB-8AFA-4F47B672ECF1}" type="presParOf" srcId="{F8B5630B-4869-4528-B548-64B8AB03E388}" destId="{E716786B-96DE-4B96-BD26-6A58EB1D9703}" srcOrd="1" destOrd="0" presId="urn:microsoft.com/office/officeart/2008/layout/HorizontalMultiLevelHierarchy"/>
    <dgm:cxn modelId="{0137902D-C772-4231-A33E-826B7D9825F6}" type="presParOf" srcId="{E716786B-96DE-4B96-BD26-6A58EB1D9703}" destId="{937C474A-6395-4E64-A8DC-14CA663902FC}" srcOrd="0" destOrd="0" presId="urn:microsoft.com/office/officeart/2008/layout/HorizontalMultiLevelHierarchy"/>
    <dgm:cxn modelId="{685A30DB-C060-43AF-B260-A83C15498C1C}" type="presParOf" srcId="{937C474A-6395-4E64-A8DC-14CA663902FC}" destId="{FF8956D9-779B-4C8A-88A2-D531E703589C}" srcOrd="0" destOrd="0" presId="urn:microsoft.com/office/officeart/2008/layout/HorizontalMultiLevelHierarchy"/>
    <dgm:cxn modelId="{3AD7ACE6-DF94-4683-A3B7-9C461E52047A}" type="presParOf" srcId="{E716786B-96DE-4B96-BD26-6A58EB1D9703}" destId="{61326123-224E-42ED-A10B-021717E1B71D}" srcOrd="1" destOrd="0" presId="urn:microsoft.com/office/officeart/2008/layout/HorizontalMultiLevelHierarchy"/>
    <dgm:cxn modelId="{438D3E7C-876E-402D-A5D8-3E55EC12DDAE}" type="presParOf" srcId="{61326123-224E-42ED-A10B-021717E1B71D}" destId="{9B743AF7-5447-4593-9311-A098F2E9ACEA}" srcOrd="0" destOrd="0" presId="urn:microsoft.com/office/officeart/2008/layout/HorizontalMultiLevelHierarchy"/>
    <dgm:cxn modelId="{B87834B4-8B1D-4747-AC13-C4DA66DA0420}" type="presParOf" srcId="{61326123-224E-42ED-A10B-021717E1B71D}" destId="{0DD4620C-37FB-41BF-98D4-5BB5C9F66DD9}" srcOrd="1" destOrd="0" presId="urn:microsoft.com/office/officeart/2008/layout/HorizontalMultiLevelHierarchy"/>
    <dgm:cxn modelId="{6C472106-7D02-448F-B1E2-C594BFFE3907}" type="presParOf" srcId="{E716786B-96DE-4B96-BD26-6A58EB1D9703}" destId="{816997D9-A223-4E19-8C45-94CE39FA3341}" srcOrd="2" destOrd="0" presId="urn:microsoft.com/office/officeart/2008/layout/HorizontalMultiLevelHierarchy"/>
    <dgm:cxn modelId="{EDCC0009-5BA5-4810-9CF8-0E04F83FCF98}" type="presParOf" srcId="{816997D9-A223-4E19-8C45-94CE39FA3341}" destId="{692E618A-335D-424F-990A-D1BAC243A68B}" srcOrd="0" destOrd="0" presId="urn:microsoft.com/office/officeart/2008/layout/HorizontalMultiLevelHierarchy"/>
    <dgm:cxn modelId="{B9343919-CDF3-41BB-B019-F8FBCDFA5E2E}" type="presParOf" srcId="{E716786B-96DE-4B96-BD26-6A58EB1D9703}" destId="{E72B7A84-0EDE-4598-92C8-CB5B98D750FD}" srcOrd="3" destOrd="0" presId="urn:microsoft.com/office/officeart/2008/layout/HorizontalMultiLevelHierarchy"/>
    <dgm:cxn modelId="{E4FDAE56-7CAF-4037-A963-37DC9EA20145}" type="presParOf" srcId="{E72B7A84-0EDE-4598-92C8-CB5B98D750FD}" destId="{A1F3030C-6E83-4046-87B6-B8E2145CBC74}" srcOrd="0" destOrd="0" presId="urn:microsoft.com/office/officeart/2008/layout/HorizontalMultiLevelHierarchy"/>
    <dgm:cxn modelId="{CB3A047E-0DF2-4624-9BB6-69C707A80F64}" type="presParOf" srcId="{E72B7A84-0EDE-4598-92C8-CB5B98D750FD}" destId="{F7C14F56-A653-4850-BA81-7F02ACD5CC41}"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DE3CDC-7E65-4E21-9EC1-0AB01D05954A}" type="doc">
      <dgm:prSet loTypeId="urn:microsoft.com/office/officeart/2008/layout/HorizontalMultiLevelHierarchy" loCatId="hierarchy" qsTypeId="urn:microsoft.com/office/officeart/2005/8/quickstyle/3d9" qsCatId="3D" csTypeId="urn:microsoft.com/office/officeart/2005/8/colors/accent1_2" csCatId="accent1" phldr="1"/>
      <dgm:spPr/>
      <dgm:t>
        <a:bodyPr/>
        <a:lstStyle/>
        <a:p>
          <a:endParaRPr lang="en-US"/>
        </a:p>
      </dgm:t>
    </dgm:pt>
    <dgm:pt modelId="{35CD4F2F-1CC3-4816-B07F-2C578F7F9B60}">
      <dgm:prSet phldrT="[Text]"/>
      <dgm:spPr/>
      <dgm:t>
        <a:bodyPr/>
        <a:lstStyle/>
        <a:p>
          <a:r>
            <a:rPr lang="en-US" dirty="0" smtClean="0">
              <a:solidFill>
                <a:schemeClr val="bg1"/>
              </a:solidFill>
            </a:rPr>
            <a:t>Ownership Based</a:t>
          </a:r>
          <a:endParaRPr lang="en-US" dirty="0">
            <a:solidFill>
              <a:schemeClr val="bg1"/>
            </a:solidFill>
          </a:endParaRPr>
        </a:p>
      </dgm:t>
    </dgm:pt>
    <dgm:pt modelId="{4F0C8B3E-C509-4EAD-95E9-E0AFA4228C44}" type="parTrans" cxnId="{C7A1F933-55A4-41A8-8645-805105F700BD}">
      <dgm:prSet/>
      <dgm:spPr/>
      <dgm:t>
        <a:bodyPr/>
        <a:lstStyle/>
        <a:p>
          <a:endParaRPr lang="en-US">
            <a:solidFill>
              <a:schemeClr val="bg1"/>
            </a:solidFill>
          </a:endParaRPr>
        </a:p>
      </dgm:t>
    </dgm:pt>
    <dgm:pt modelId="{8D88B065-F8B8-42BA-A042-8BE77C3F982C}" type="sibTrans" cxnId="{C7A1F933-55A4-41A8-8645-805105F700BD}">
      <dgm:prSet/>
      <dgm:spPr/>
      <dgm:t>
        <a:bodyPr/>
        <a:lstStyle/>
        <a:p>
          <a:endParaRPr lang="en-US">
            <a:solidFill>
              <a:schemeClr val="bg1"/>
            </a:solidFill>
          </a:endParaRPr>
        </a:p>
      </dgm:t>
    </dgm:pt>
    <dgm:pt modelId="{A28C4C7A-D86E-48B3-AE3E-E00E2386DE37}">
      <dgm:prSet phldrT="[Text]"/>
      <dgm:spPr/>
      <dgm:t>
        <a:bodyPr/>
        <a:lstStyle/>
        <a:p>
          <a:r>
            <a:rPr lang="en-US" dirty="0" smtClean="0">
              <a:solidFill>
                <a:schemeClr val="bg1"/>
              </a:solidFill>
            </a:rPr>
            <a:t>Distributor Brand</a:t>
          </a:r>
          <a:endParaRPr lang="en-US" dirty="0">
            <a:solidFill>
              <a:schemeClr val="bg1"/>
            </a:solidFill>
          </a:endParaRPr>
        </a:p>
      </dgm:t>
    </dgm:pt>
    <dgm:pt modelId="{8D587DAD-5AC7-4119-9BD8-12BB458D3772}" type="parTrans" cxnId="{641358C3-8E5A-489B-914B-6B7F68E10A30}">
      <dgm:prSet/>
      <dgm:spPr/>
      <dgm:t>
        <a:bodyPr/>
        <a:lstStyle/>
        <a:p>
          <a:endParaRPr lang="en-US">
            <a:solidFill>
              <a:schemeClr val="bg1"/>
            </a:solidFill>
          </a:endParaRPr>
        </a:p>
      </dgm:t>
    </dgm:pt>
    <dgm:pt modelId="{68AE2264-EDED-4345-8205-0ECA1EE4DEAF}" type="sibTrans" cxnId="{641358C3-8E5A-489B-914B-6B7F68E10A30}">
      <dgm:prSet/>
      <dgm:spPr/>
      <dgm:t>
        <a:bodyPr/>
        <a:lstStyle/>
        <a:p>
          <a:endParaRPr lang="en-US">
            <a:solidFill>
              <a:schemeClr val="bg1"/>
            </a:solidFill>
          </a:endParaRPr>
        </a:p>
      </dgm:t>
    </dgm:pt>
    <dgm:pt modelId="{B446C510-8377-424C-B3C5-4376AC88C9BD}">
      <dgm:prSet phldrT="[Text]"/>
      <dgm:spPr/>
      <dgm:t>
        <a:bodyPr/>
        <a:lstStyle/>
        <a:p>
          <a:r>
            <a:rPr lang="en-US" dirty="0" smtClean="0">
              <a:solidFill>
                <a:schemeClr val="bg1"/>
              </a:solidFill>
            </a:rPr>
            <a:t>Licensed Brand</a:t>
          </a:r>
          <a:endParaRPr lang="en-US" dirty="0">
            <a:solidFill>
              <a:schemeClr val="bg1"/>
            </a:solidFill>
          </a:endParaRPr>
        </a:p>
      </dgm:t>
    </dgm:pt>
    <dgm:pt modelId="{8106BAB4-AC1C-4527-B598-FCB17108A7DC}" type="parTrans" cxnId="{222A5F93-8DF2-410A-B1F7-3DA535BA7931}">
      <dgm:prSet/>
      <dgm:spPr/>
      <dgm:t>
        <a:bodyPr/>
        <a:lstStyle/>
        <a:p>
          <a:endParaRPr lang="en-US">
            <a:solidFill>
              <a:schemeClr val="bg1"/>
            </a:solidFill>
          </a:endParaRPr>
        </a:p>
      </dgm:t>
    </dgm:pt>
    <dgm:pt modelId="{0D712E64-5718-4837-9B36-29D7F7FA1D29}" type="sibTrans" cxnId="{222A5F93-8DF2-410A-B1F7-3DA535BA7931}">
      <dgm:prSet/>
      <dgm:spPr/>
      <dgm:t>
        <a:bodyPr/>
        <a:lstStyle/>
        <a:p>
          <a:endParaRPr lang="en-US">
            <a:solidFill>
              <a:schemeClr val="bg1"/>
            </a:solidFill>
          </a:endParaRPr>
        </a:p>
      </dgm:t>
    </dgm:pt>
    <dgm:pt modelId="{704005B5-15C5-4BF6-AADE-89B6119F0EF2}">
      <dgm:prSet phldrT="[Text]"/>
      <dgm:spPr/>
      <dgm:t>
        <a:bodyPr/>
        <a:lstStyle/>
        <a:p>
          <a:r>
            <a:rPr lang="en-US" dirty="0" smtClean="0">
              <a:solidFill>
                <a:schemeClr val="bg1"/>
              </a:solidFill>
            </a:rPr>
            <a:t>Manufacturer Brand</a:t>
          </a:r>
          <a:endParaRPr lang="en-US" dirty="0">
            <a:solidFill>
              <a:schemeClr val="bg1"/>
            </a:solidFill>
          </a:endParaRPr>
        </a:p>
      </dgm:t>
    </dgm:pt>
    <dgm:pt modelId="{27F1B43F-8493-44A7-8BB5-F8AC92947619}" type="sibTrans" cxnId="{25A5B97E-B3DE-4D9C-B60E-8585073C4CE5}">
      <dgm:prSet/>
      <dgm:spPr/>
      <dgm:t>
        <a:bodyPr/>
        <a:lstStyle/>
        <a:p>
          <a:endParaRPr lang="en-US">
            <a:solidFill>
              <a:schemeClr val="bg1"/>
            </a:solidFill>
          </a:endParaRPr>
        </a:p>
      </dgm:t>
    </dgm:pt>
    <dgm:pt modelId="{03EBB5E9-AD97-46F4-BEC9-856935265805}" type="parTrans" cxnId="{25A5B97E-B3DE-4D9C-B60E-8585073C4CE5}">
      <dgm:prSet/>
      <dgm:spPr/>
      <dgm:t>
        <a:bodyPr/>
        <a:lstStyle/>
        <a:p>
          <a:endParaRPr lang="en-US">
            <a:solidFill>
              <a:schemeClr val="bg1"/>
            </a:solidFill>
          </a:endParaRPr>
        </a:p>
      </dgm:t>
    </dgm:pt>
    <dgm:pt modelId="{0C4C71B2-1672-4F39-8F08-43BA39A473B6}" type="pres">
      <dgm:prSet presAssocID="{5EDE3CDC-7E65-4E21-9EC1-0AB01D05954A}" presName="Name0" presStyleCnt="0">
        <dgm:presLayoutVars>
          <dgm:chPref val="1"/>
          <dgm:dir/>
          <dgm:animOne val="branch"/>
          <dgm:animLvl val="lvl"/>
          <dgm:resizeHandles val="exact"/>
        </dgm:presLayoutVars>
      </dgm:prSet>
      <dgm:spPr/>
      <dgm:t>
        <a:bodyPr/>
        <a:lstStyle/>
        <a:p>
          <a:endParaRPr lang="en-US"/>
        </a:p>
      </dgm:t>
    </dgm:pt>
    <dgm:pt modelId="{F8B5630B-4869-4528-B548-64B8AB03E388}" type="pres">
      <dgm:prSet presAssocID="{35CD4F2F-1CC3-4816-B07F-2C578F7F9B60}" presName="root1" presStyleCnt="0"/>
      <dgm:spPr/>
    </dgm:pt>
    <dgm:pt modelId="{3788DE6B-94AD-44B6-876B-DF699D896342}" type="pres">
      <dgm:prSet presAssocID="{35CD4F2F-1CC3-4816-B07F-2C578F7F9B60}" presName="LevelOneTextNode" presStyleLbl="node0" presStyleIdx="0" presStyleCnt="1">
        <dgm:presLayoutVars>
          <dgm:chPref val="3"/>
        </dgm:presLayoutVars>
      </dgm:prSet>
      <dgm:spPr/>
      <dgm:t>
        <a:bodyPr/>
        <a:lstStyle/>
        <a:p>
          <a:endParaRPr lang="en-US"/>
        </a:p>
      </dgm:t>
    </dgm:pt>
    <dgm:pt modelId="{E716786B-96DE-4B96-BD26-6A58EB1D9703}" type="pres">
      <dgm:prSet presAssocID="{35CD4F2F-1CC3-4816-B07F-2C578F7F9B60}" presName="level2hierChild" presStyleCnt="0"/>
      <dgm:spPr/>
    </dgm:pt>
    <dgm:pt modelId="{937C474A-6395-4E64-A8DC-14CA663902FC}" type="pres">
      <dgm:prSet presAssocID="{03EBB5E9-AD97-46F4-BEC9-856935265805}" presName="conn2-1" presStyleLbl="parChTrans1D2" presStyleIdx="0" presStyleCnt="3"/>
      <dgm:spPr/>
      <dgm:t>
        <a:bodyPr/>
        <a:lstStyle/>
        <a:p>
          <a:endParaRPr lang="en-US"/>
        </a:p>
      </dgm:t>
    </dgm:pt>
    <dgm:pt modelId="{FF8956D9-779B-4C8A-88A2-D531E703589C}" type="pres">
      <dgm:prSet presAssocID="{03EBB5E9-AD97-46F4-BEC9-856935265805}" presName="connTx" presStyleLbl="parChTrans1D2" presStyleIdx="0" presStyleCnt="3"/>
      <dgm:spPr/>
      <dgm:t>
        <a:bodyPr/>
        <a:lstStyle/>
        <a:p>
          <a:endParaRPr lang="en-US"/>
        </a:p>
      </dgm:t>
    </dgm:pt>
    <dgm:pt modelId="{61326123-224E-42ED-A10B-021717E1B71D}" type="pres">
      <dgm:prSet presAssocID="{704005B5-15C5-4BF6-AADE-89B6119F0EF2}" presName="root2" presStyleCnt="0"/>
      <dgm:spPr/>
    </dgm:pt>
    <dgm:pt modelId="{9B743AF7-5447-4593-9311-A098F2E9ACEA}" type="pres">
      <dgm:prSet presAssocID="{704005B5-15C5-4BF6-AADE-89B6119F0EF2}" presName="LevelTwoTextNode" presStyleLbl="node2" presStyleIdx="0" presStyleCnt="3">
        <dgm:presLayoutVars>
          <dgm:chPref val="3"/>
        </dgm:presLayoutVars>
      </dgm:prSet>
      <dgm:spPr/>
      <dgm:t>
        <a:bodyPr/>
        <a:lstStyle/>
        <a:p>
          <a:endParaRPr lang="en-US"/>
        </a:p>
      </dgm:t>
    </dgm:pt>
    <dgm:pt modelId="{0DD4620C-37FB-41BF-98D4-5BB5C9F66DD9}" type="pres">
      <dgm:prSet presAssocID="{704005B5-15C5-4BF6-AADE-89B6119F0EF2}" presName="level3hierChild" presStyleCnt="0"/>
      <dgm:spPr/>
    </dgm:pt>
    <dgm:pt modelId="{816997D9-A223-4E19-8C45-94CE39FA3341}" type="pres">
      <dgm:prSet presAssocID="{8D587DAD-5AC7-4119-9BD8-12BB458D3772}" presName="conn2-1" presStyleLbl="parChTrans1D2" presStyleIdx="1" presStyleCnt="3"/>
      <dgm:spPr/>
      <dgm:t>
        <a:bodyPr/>
        <a:lstStyle/>
        <a:p>
          <a:endParaRPr lang="en-US"/>
        </a:p>
      </dgm:t>
    </dgm:pt>
    <dgm:pt modelId="{692E618A-335D-424F-990A-D1BAC243A68B}" type="pres">
      <dgm:prSet presAssocID="{8D587DAD-5AC7-4119-9BD8-12BB458D3772}" presName="connTx" presStyleLbl="parChTrans1D2" presStyleIdx="1" presStyleCnt="3"/>
      <dgm:spPr/>
      <dgm:t>
        <a:bodyPr/>
        <a:lstStyle/>
        <a:p>
          <a:endParaRPr lang="en-US"/>
        </a:p>
      </dgm:t>
    </dgm:pt>
    <dgm:pt modelId="{E72B7A84-0EDE-4598-92C8-CB5B98D750FD}" type="pres">
      <dgm:prSet presAssocID="{A28C4C7A-D86E-48B3-AE3E-E00E2386DE37}" presName="root2" presStyleCnt="0"/>
      <dgm:spPr/>
    </dgm:pt>
    <dgm:pt modelId="{A1F3030C-6E83-4046-87B6-B8E2145CBC74}" type="pres">
      <dgm:prSet presAssocID="{A28C4C7A-D86E-48B3-AE3E-E00E2386DE37}" presName="LevelTwoTextNode" presStyleLbl="node2" presStyleIdx="1" presStyleCnt="3">
        <dgm:presLayoutVars>
          <dgm:chPref val="3"/>
        </dgm:presLayoutVars>
      </dgm:prSet>
      <dgm:spPr/>
      <dgm:t>
        <a:bodyPr/>
        <a:lstStyle/>
        <a:p>
          <a:endParaRPr lang="en-US"/>
        </a:p>
      </dgm:t>
    </dgm:pt>
    <dgm:pt modelId="{F7C14F56-A653-4850-BA81-7F02ACD5CC41}" type="pres">
      <dgm:prSet presAssocID="{A28C4C7A-D86E-48B3-AE3E-E00E2386DE37}" presName="level3hierChild" presStyleCnt="0"/>
      <dgm:spPr/>
    </dgm:pt>
    <dgm:pt modelId="{B7BE8B87-6235-4C51-9FE7-93B221DBACED}" type="pres">
      <dgm:prSet presAssocID="{8106BAB4-AC1C-4527-B598-FCB17108A7DC}" presName="conn2-1" presStyleLbl="parChTrans1D2" presStyleIdx="2" presStyleCnt="3"/>
      <dgm:spPr/>
      <dgm:t>
        <a:bodyPr/>
        <a:lstStyle/>
        <a:p>
          <a:endParaRPr lang="en-US"/>
        </a:p>
      </dgm:t>
    </dgm:pt>
    <dgm:pt modelId="{6F8CDD8B-9C7A-44D8-AA01-BADE8AD4F98D}" type="pres">
      <dgm:prSet presAssocID="{8106BAB4-AC1C-4527-B598-FCB17108A7DC}" presName="connTx" presStyleLbl="parChTrans1D2" presStyleIdx="2" presStyleCnt="3"/>
      <dgm:spPr/>
      <dgm:t>
        <a:bodyPr/>
        <a:lstStyle/>
        <a:p>
          <a:endParaRPr lang="en-US"/>
        </a:p>
      </dgm:t>
    </dgm:pt>
    <dgm:pt modelId="{1F0D7826-DEC0-4A66-A872-EFC199B69250}" type="pres">
      <dgm:prSet presAssocID="{B446C510-8377-424C-B3C5-4376AC88C9BD}" presName="root2" presStyleCnt="0"/>
      <dgm:spPr/>
    </dgm:pt>
    <dgm:pt modelId="{6F0DCAF5-DFF9-4386-8D31-81A47A7AA1B2}" type="pres">
      <dgm:prSet presAssocID="{B446C510-8377-424C-B3C5-4376AC88C9BD}" presName="LevelTwoTextNode" presStyleLbl="node2" presStyleIdx="2" presStyleCnt="3">
        <dgm:presLayoutVars>
          <dgm:chPref val="3"/>
        </dgm:presLayoutVars>
      </dgm:prSet>
      <dgm:spPr/>
      <dgm:t>
        <a:bodyPr/>
        <a:lstStyle/>
        <a:p>
          <a:endParaRPr lang="en-US"/>
        </a:p>
      </dgm:t>
    </dgm:pt>
    <dgm:pt modelId="{01EE6479-D3E9-4846-872F-2BB9AA966DD1}" type="pres">
      <dgm:prSet presAssocID="{B446C510-8377-424C-B3C5-4376AC88C9BD}" presName="level3hierChild" presStyleCnt="0"/>
      <dgm:spPr/>
    </dgm:pt>
  </dgm:ptLst>
  <dgm:cxnLst>
    <dgm:cxn modelId="{B019140F-F006-4C5F-9A06-278E939F0FC0}" type="presOf" srcId="{A28C4C7A-D86E-48B3-AE3E-E00E2386DE37}" destId="{A1F3030C-6E83-4046-87B6-B8E2145CBC74}" srcOrd="0" destOrd="0" presId="urn:microsoft.com/office/officeart/2008/layout/HorizontalMultiLevelHierarchy"/>
    <dgm:cxn modelId="{D064B275-A10D-4D03-A0B1-CCDD6C11A652}" type="presOf" srcId="{8D587DAD-5AC7-4119-9BD8-12BB458D3772}" destId="{816997D9-A223-4E19-8C45-94CE39FA3341}" srcOrd="0" destOrd="0" presId="urn:microsoft.com/office/officeart/2008/layout/HorizontalMultiLevelHierarchy"/>
    <dgm:cxn modelId="{250E636A-BB89-4D98-BE02-267490AC5C2F}" type="presOf" srcId="{8D587DAD-5AC7-4119-9BD8-12BB458D3772}" destId="{692E618A-335D-424F-990A-D1BAC243A68B}" srcOrd="1" destOrd="0" presId="urn:microsoft.com/office/officeart/2008/layout/HorizontalMultiLevelHierarchy"/>
    <dgm:cxn modelId="{111B6D58-FEF5-45C2-9013-EF39A4D37175}" type="presOf" srcId="{03EBB5E9-AD97-46F4-BEC9-856935265805}" destId="{FF8956D9-779B-4C8A-88A2-D531E703589C}" srcOrd="1" destOrd="0" presId="urn:microsoft.com/office/officeart/2008/layout/HorizontalMultiLevelHierarchy"/>
    <dgm:cxn modelId="{51B5E994-94FF-4655-AE58-1483C5AEC334}" type="presOf" srcId="{35CD4F2F-1CC3-4816-B07F-2C578F7F9B60}" destId="{3788DE6B-94AD-44B6-876B-DF699D896342}" srcOrd="0" destOrd="0" presId="urn:microsoft.com/office/officeart/2008/layout/HorizontalMultiLevelHierarchy"/>
    <dgm:cxn modelId="{37AC10BC-6D11-4F14-BC49-0866204DA4E0}" type="presOf" srcId="{03EBB5E9-AD97-46F4-BEC9-856935265805}" destId="{937C474A-6395-4E64-A8DC-14CA663902FC}" srcOrd="0" destOrd="0" presId="urn:microsoft.com/office/officeart/2008/layout/HorizontalMultiLevelHierarchy"/>
    <dgm:cxn modelId="{3BFD5D5E-0DA9-4082-8890-7CE513C60591}" type="presOf" srcId="{B446C510-8377-424C-B3C5-4376AC88C9BD}" destId="{6F0DCAF5-DFF9-4386-8D31-81A47A7AA1B2}" srcOrd="0" destOrd="0" presId="urn:microsoft.com/office/officeart/2008/layout/HorizontalMultiLevelHierarchy"/>
    <dgm:cxn modelId="{05CD9B70-000D-4C7E-A798-DBF3CB5A6092}" type="presOf" srcId="{5EDE3CDC-7E65-4E21-9EC1-0AB01D05954A}" destId="{0C4C71B2-1672-4F39-8F08-43BA39A473B6}" srcOrd="0" destOrd="0" presId="urn:microsoft.com/office/officeart/2008/layout/HorizontalMultiLevelHierarchy"/>
    <dgm:cxn modelId="{1412A6E4-6BB3-4748-98F2-1720FDD82BF1}" type="presOf" srcId="{704005B5-15C5-4BF6-AADE-89B6119F0EF2}" destId="{9B743AF7-5447-4593-9311-A098F2E9ACEA}" srcOrd="0" destOrd="0" presId="urn:microsoft.com/office/officeart/2008/layout/HorizontalMultiLevelHierarchy"/>
    <dgm:cxn modelId="{C7A1F933-55A4-41A8-8645-805105F700BD}" srcId="{5EDE3CDC-7E65-4E21-9EC1-0AB01D05954A}" destId="{35CD4F2F-1CC3-4816-B07F-2C578F7F9B60}" srcOrd="0" destOrd="0" parTransId="{4F0C8B3E-C509-4EAD-95E9-E0AFA4228C44}" sibTransId="{8D88B065-F8B8-42BA-A042-8BE77C3F982C}"/>
    <dgm:cxn modelId="{222A5F93-8DF2-410A-B1F7-3DA535BA7931}" srcId="{35CD4F2F-1CC3-4816-B07F-2C578F7F9B60}" destId="{B446C510-8377-424C-B3C5-4376AC88C9BD}" srcOrd="2" destOrd="0" parTransId="{8106BAB4-AC1C-4527-B598-FCB17108A7DC}" sibTransId="{0D712E64-5718-4837-9B36-29D7F7FA1D29}"/>
    <dgm:cxn modelId="{641358C3-8E5A-489B-914B-6B7F68E10A30}" srcId="{35CD4F2F-1CC3-4816-B07F-2C578F7F9B60}" destId="{A28C4C7A-D86E-48B3-AE3E-E00E2386DE37}" srcOrd="1" destOrd="0" parTransId="{8D587DAD-5AC7-4119-9BD8-12BB458D3772}" sibTransId="{68AE2264-EDED-4345-8205-0ECA1EE4DEAF}"/>
    <dgm:cxn modelId="{4C221D2F-303A-47D3-867E-7E8F60460894}" type="presOf" srcId="{8106BAB4-AC1C-4527-B598-FCB17108A7DC}" destId="{6F8CDD8B-9C7A-44D8-AA01-BADE8AD4F98D}" srcOrd="1" destOrd="0" presId="urn:microsoft.com/office/officeart/2008/layout/HorizontalMultiLevelHierarchy"/>
    <dgm:cxn modelId="{25A5B97E-B3DE-4D9C-B60E-8585073C4CE5}" srcId="{35CD4F2F-1CC3-4816-B07F-2C578F7F9B60}" destId="{704005B5-15C5-4BF6-AADE-89B6119F0EF2}" srcOrd="0" destOrd="0" parTransId="{03EBB5E9-AD97-46F4-BEC9-856935265805}" sibTransId="{27F1B43F-8493-44A7-8BB5-F8AC92947619}"/>
    <dgm:cxn modelId="{5C10BFE5-9E72-49AC-B47B-DBDC677D92A8}" type="presOf" srcId="{8106BAB4-AC1C-4527-B598-FCB17108A7DC}" destId="{B7BE8B87-6235-4C51-9FE7-93B221DBACED}" srcOrd="0" destOrd="0" presId="urn:microsoft.com/office/officeart/2008/layout/HorizontalMultiLevelHierarchy"/>
    <dgm:cxn modelId="{84DC81C8-5A60-4168-8038-C38577067E99}" type="presParOf" srcId="{0C4C71B2-1672-4F39-8F08-43BA39A473B6}" destId="{F8B5630B-4869-4528-B548-64B8AB03E388}" srcOrd="0" destOrd="0" presId="urn:microsoft.com/office/officeart/2008/layout/HorizontalMultiLevelHierarchy"/>
    <dgm:cxn modelId="{06B9A1F1-47D8-4ABD-BBA2-06F99F6ECF28}" type="presParOf" srcId="{F8B5630B-4869-4528-B548-64B8AB03E388}" destId="{3788DE6B-94AD-44B6-876B-DF699D896342}" srcOrd="0" destOrd="0" presId="urn:microsoft.com/office/officeart/2008/layout/HorizontalMultiLevelHierarchy"/>
    <dgm:cxn modelId="{1D6C6271-4865-4D51-A123-56D2B298CC21}" type="presParOf" srcId="{F8B5630B-4869-4528-B548-64B8AB03E388}" destId="{E716786B-96DE-4B96-BD26-6A58EB1D9703}" srcOrd="1" destOrd="0" presId="urn:microsoft.com/office/officeart/2008/layout/HorizontalMultiLevelHierarchy"/>
    <dgm:cxn modelId="{B4637B21-F4A2-43FD-8765-EB3BEAFBAA3B}" type="presParOf" srcId="{E716786B-96DE-4B96-BD26-6A58EB1D9703}" destId="{937C474A-6395-4E64-A8DC-14CA663902FC}" srcOrd="0" destOrd="0" presId="urn:microsoft.com/office/officeart/2008/layout/HorizontalMultiLevelHierarchy"/>
    <dgm:cxn modelId="{48D54C9D-467E-4DBA-848F-4B4D050E8DB3}" type="presParOf" srcId="{937C474A-6395-4E64-A8DC-14CA663902FC}" destId="{FF8956D9-779B-4C8A-88A2-D531E703589C}" srcOrd="0" destOrd="0" presId="urn:microsoft.com/office/officeart/2008/layout/HorizontalMultiLevelHierarchy"/>
    <dgm:cxn modelId="{E4D0FB6F-6FB7-4588-96A7-E572448D8E89}" type="presParOf" srcId="{E716786B-96DE-4B96-BD26-6A58EB1D9703}" destId="{61326123-224E-42ED-A10B-021717E1B71D}" srcOrd="1" destOrd="0" presId="urn:microsoft.com/office/officeart/2008/layout/HorizontalMultiLevelHierarchy"/>
    <dgm:cxn modelId="{4AC0F3C1-D7A1-470A-B884-BFA68E36C8F5}" type="presParOf" srcId="{61326123-224E-42ED-A10B-021717E1B71D}" destId="{9B743AF7-5447-4593-9311-A098F2E9ACEA}" srcOrd="0" destOrd="0" presId="urn:microsoft.com/office/officeart/2008/layout/HorizontalMultiLevelHierarchy"/>
    <dgm:cxn modelId="{A9005FFD-1589-4F0F-87CB-D89CF682C916}" type="presParOf" srcId="{61326123-224E-42ED-A10B-021717E1B71D}" destId="{0DD4620C-37FB-41BF-98D4-5BB5C9F66DD9}" srcOrd="1" destOrd="0" presId="urn:microsoft.com/office/officeart/2008/layout/HorizontalMultiLevelHierarchy"/>
    <dgm:cxn modelId="{2FCFA0C6-9E38-41BA-BAD6-F4E0C55E733D}" type="presParOf" srcId="{E716786B-96DE-4B96-BD26-6A58EB1D9703}" destId="{816997D9-A223-4E19-8C45-94CE39FA3341}" srcOrd="2" destOrd="0" presId="urn:microsoft.com/office/officeart/2008/layout/HorizontalMultiLevelHierarchy"/>
    <dgm:cxn modelId="{F939C135-9B61-4D77-9FAE-43771F0D2F5C}" type="presParOf" srcId="{816997D9-A223-4E19-8C45-94CE39FA3341}" destId="{692E618A-335D-424F-990A-D1BAC243A68B}" srcOrd="0" destOrd="0" presId="urn:microsoft.com/office/officeart/2008/layout/HorizontalMultiLevelHierarchy"/>
    <dgm:cxn modelId="{F96A1A37-A75D-403B-8894-04C2EEBD5CE5}" type="presParOf" srcId="{E716786B-96DE-4B96-BD26-6A58EB1D9703}" destId="{E72B7A84-0EDE-4598-92C8-CB5B98D750FD}" srcOrd="3" destOrd="0" presId="urn:microsoft.com/office/officeart/2008/layout/HorizontalMultiLevelHierarchy"/>
    <dgm:cxn modelId="{D735A2A8-4BAB-464F-BB4C-DB768BE460B7}" type="presParOf" srcId="{E72B7A84-0EDE-4598-92C8-CB5B98D750FD}" destId="{A1F3030C-6E83-4046-87B6-B8E2145CBC74}" srcOrd="0" destOrd="0" presId="urn:microsoft.com/office/officeart/2008/layout/HorizontalMultiLevelHierarchy"/>
    <dgm:cxn modelId="{64D17030-7F45-4AC9-A45F-A54258796A13}" type="presParOf" srcId="{E72B7A84-0EDE-4598-92C8-CB5B98D750FD}" destId="{F7C14F56-A653-4850-BA81-7F02ACD5CC41}" srcOrd="1" destOrd="0" presId="urn:microsoft.com/office/officeart/2008/layout/HorizontalMultiLevelHierarchy"/>
    <dgm:cxn modelId="{66315504-E0A6-48CF-A98A-9BEFE03ECF48}" type="presParOf" srcId="{E716786B-96DE-4B96-BD26-6A58EB1D9703}" destId="{B7BE8B87-6235-4C51-9FE7-93B221DBACED}" srcOrd="4" destOrd="0" presId="urn:microsoft.com/office/officeart/2008/layout/HorizontalMultiLevelHierarchy"/>
    <dgm:cxn modelId="{87447885-A94D-4E11-8982-FF64748677C6}" type="presParOf" srcId="{B7BE8B87-6235-4C51-9FE7-93B221DBACED}" destId="{6F8CDD8B-9C7A-44D8-AA01-BADE8AD4F98D}" srcOrd="0" destOrd="0" presId="urn:microsoft.com/office/officeart/2008/layout/HorizontalMultiLevelHierarchy"/>
    <dgm:cxn modelId="{8B869D61-CF99-4095-A9BF-7F644724D234}" type="presParOf" srcId="{E716786B-96DE-4B96-BD26-6A58EB1D9703}" destId="{1F0D7826-DEC0-4A66-A872-EFC199B69250}" srcOrd="5" destOrd="0" presId="urn:microsoft.com/office/officeart/2008/layout/HorizontalMultiLevelHierarchy"/>
    <dgm:cxn modelId="{093A872E-E604-4145-ABAD-4CD90B864E7C}" type="presParOf" srcId="{1F0D7826-DEC0-4A66-A872-EFC199B69250}" destId="{6F0DCAF5-DFF9-4386-8D31-81A47A7AA1B2}" srcOrd="0" destOrd="0" presId="urn:microsoft.com/office/officeart/2008/layout/HorizontalMultiLevelHierarchy"/>
    <dgm:cxn modelId="{45E46145-0037-4712-9CF3-913C6AEC6D0F}" type="presParOf" srcId="{1F0D7826-DEC0-4A66-A872-EFC199B69250}" destId="{01EE6479-D3E9-4846-872F-2BB9AA966DD1}"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EEDF18-3A86-4875-AF9E-5CF542608541}" type="doc">
      <dgm:prSet loTypeId="urn:microsoft.com/office/officeart/2005/8/layout/hierarchy3" loCatId="hierarchy" qsTypeId="urn:microsoft.com/office/officeart/2005/8/quickstyle/3d1" qsCatId="3D" csTypeId="urn:microsoft.com/office/officeart/2005/8/colors/accent1_2" csCatId="accent1" phldr="1"/>
      <dgm:spPr/>
      <dgm:t>
        <a:bodyPr/>
        <a:lstStyle/>
        <a:p>
          <a:endParaRPr lang="en-US"/>
        </a:p>
      </dgm:t>
    </dgm:pt>
    <dgm:pt modelId="{0C9C8173-709D-46A6-967B-0CE508197707}">
      <dgm:prSet phldrT="[Text]"/>
      <dgm:spPr/>
      <dgm:t>
        <a:bodyPr/>
        <a:lstStyle/>
        <a:p>
          <a:r>
            <a:rPr lang="en-US" dirty="0" smtClean="0">
              <a:solidFill>
                <a:schemeClr val="bg1"/>
              </a:solidFill>
            </a:rPr>
            <a:t>Packaging</a:t>
          </a:r>
          <a:endParaRPr lang="en-US" dirty="0">
            <a:solidFill>
              <a:schemeClr val="bg1"/>
            </a:solidFill>
          </a:endParaRPr>
        </a:p>
      </dgm:t>
    </dgm:pt>
    <dgm:pt modelId="{568B847D-ADD9-496E-9F6E-653AC934FFB9}" type="parTrans" cxnId="{9FE3AFE7-DA95-4594-8CE1-7F0CB62EA13D}">
      <dgm:prSet/>
      <dgm:spPr/>
      <dgm:t>
        <a:bodyPr/>
        <a:lstStyle/>
        <a:p>
          <a:endParaRPr lang="en-US">
            <a:solidFill>
              <a:schemeClr val="bg1"/>
            </a:solidFill>
          </a:endParaRPr>
        </a:p>
      </dgm:t>
    </dgm:pt>
    <dgm:pt modelId="{2F44AC99-4328-4D6B-88C1-25BDAC44417A}" type="sibTrans" cxnId="{9FE3AFE7-DA95-4594-8CE1-7F0CB62EA13D}">
      <dgm:prSet/>
      <dgm:spPr/>
      <dgm:t>
        <a:bodyPr/>
        <a:lstStyle/>
        <a:p>
          <a:endParaRPr lang="en-US">
            <a:solidFill>
              <a:schemeClr val="bg1"/>
            </a:solidFill>
          </a:endParaRPr>
        </a:p>
      </dgm:t>
    </dgm:pt>
    <dgm:pt modelId="{58477D73-C24A-4543-8FAA-577ED455EFCC}">
      <dgm:prSet phldrT="[Text]"/>
      <dgm:spPr/>
      <dgm:t>
        <a:bodyPr/>
        <a:lstStyle/>
        <a:p>
          <a:r>
            <a:rPr lang="en-US" dirty="0" smtClean="0">
              <a:solidFill>
                <a:schemeClr val="bg1"/>
              </a:solidFill>
            </a:rPr>
            <a:t>Primary Package</a:t>
          </a:r>
          <a:endParaRPr lang="en-US" dirty="0">
            <a:solidFill>
              <a:schemeClr val="bg1"/>
            </a:solidFill>
          </a:endParaRPr>
        </a:p>
      </dgm:t>
    </dgm:pt>
    <dgm:pt modelId="{C88B395D-15E1-4137-85D0-4D6E290C0C93}" type="parTrans" cxnId="{30E222ED-E670-4461-A122-72C8672DC0A1}">
      <dgm:prSet/>
      <dgm:spPr/>
      <dgm:t>
        <a:bodyPr/>
        <a:lstStyle/>
        <a:p>
          <a:endParaRPr lang="en-US">
            <a:solidFill>
              <a:schemeClr val="bg1"/>
            </a:solidFill>
          </a:endParaRPr>
        </a:p>
      </dgm:t>
    </dgm:pt>
    <dgm:pt modelId="{AF5EBF98-45DB-45A3-BA04-B519D0A5BEBE}" type="sibTrans" cxnId="{30E222ED-E670-4461-A122-72C8672DC0A1}">
      <dgm:prSet/>
      <dgm:spPr/>
      <dgm:t>
        <a:bodyPr/>
        <a:lstStyle/>
        <a:p>
          <a:endParaRPr lang="en-US">
            <a:solidFill>
              <a:schemeClr val="bg1"/>
            </a:solidFill>
          </a:endParaRPr>
        </a:p>
      </dgm:t>
    </dgm:pt>
    <dgm:pt modelId="{CFA5DFBD-6005-44A2-B477-307AF07E3C4C}">
      <dgm:prSet phldrT="[Text]"/>
      <dgm:spPr/>
      <dgm:t>
        <a:bodyPr/>
        <a:lstStyle/>
        <a:p>
          <a:r>
            <a:rPr lang="en-US" dirty="0" smtClean="0">
              <a:solidFill>
                <a:schemeClr val="bg1"/>
              </a:solidFill>
            </a:rPr>
            <a:t>Secondary Package </a:t>
          </a:r>
          <a:endParaRPr lang="en-US" dirty="0">
            <a:solidFill>
              <a:schemeClr val="bg1"/>
            </a:solidFill>
          </a:endParaRPr>
        </a:p>
      </dgm:t>
    </dgm:pt>
    <dgm:pt modelId="{692D8CDC-C33C-4D88-8C28-7DF30E3F31FD}" type="parTrans" cxnId="{0B9852EC-CEF0-4430-B542-3D7B97B884E4}">
      <dgm:prSet/>
      <dgm:spPr/>
      <dgm:t>
        <a:bodyPr/>
        <a:lstStyle/>
        <a:p>
          <a:endParaRPr lang="en-US">
            <a:solidFill>
              <a:schemeClr val="bg1"/>
            </a:solidFill>
          </a:endParaRPr>
        </a:p>
      </dgm:t>
    </dgm:pt>
    <dgm:pt modelId="{6B9EFEAE-2FBC-4CB4-9491-FBF2FA877230}" type="sibTrans" cxnId="{0B9852EC-CEF0-4430-B542-3D7B97B884E4}">
      <dgm:prSet/>
      <dgm:spPr/>
      <dgm:t>
        <a:bodyPr/>
        <a:lstStyle/>
        <a:p>
          <a:endParaRPr lang="en-US">
            <a:solidFill>
              <a:schemeClr val="bg1"/>
            </a:solidFill>
          </a:endParaRPr>
        </a:p>
      </dgm:t>
    </dgm:pt>
    <dgm:pt modelId="{F58DBD16-3A6A-4EFD-A989-0E2A66CC51A3}">
      <dgm:prSet phldrT="[Text]"/>
      <dgm:spPr/>
      <dgm:t>
        <a:bodyPr/>
        <a:lstStyle/>
        <a:p>
          <a:r>
            <a:rPr lang="en-US" dirty="0" smtClean="0">
              <a:solidFill>
                <a:schemeClr val="bg1"/>
              </a:solidFill>
            </a:rPr>
            <a:t>Shipping Package</a:t>
          </a:r>
          <a:endParaRPr lang="en-US" dirty="0">
            <a:solidFill>
              <a:schemeClr val="bg1"/>
            </a:solidFill>
          </a:endParaRPr>
        </a:p>
      </dgm:t>
    </dgm:pt>
    <dgm:pt modelId="{45D6DE7D-03E4-4B6A-BABB-30B7A5BB40DD}" type="parTrans" cxnId="{26968660-9D52-460A-872D-E75063C7FB2C}">
      <dgm:prSet/>
      <dgm:spPr/>
      <dgm:t>
        <a:bodyPr/>
        <a:lstStyle/>
        <a:p>
          <a:endParaRPr lang="en-US">
            <a:solidFill>
              <a:schemeClr val="bg1"/>
            </a:solidFill>
          </a:endParaRPr>
        </a:p>
      </dgm:t>
    </dgm:pt>
    <dgm:pt modelId="{E93A93FF-11D3-4B8C-8D34-F5870136DCDC}" type="sibTrans" cxnId="{26968660-9D52-460A-872D-E75063C7FB2C}">
      <dgm:prSet/>
      <dgm:spPr/>
      <dgm:t>
        <a:bodyPr/>
        <a:lstStyle/>
        <a:p>
          <a:endParaRPr lang="en-US">
            <a:solidFill>
              <a:schemeClr val="bg1"/>
            </a:solidFill>
          </a:endParaRPr>
        </a:p>
      </dgm:t>
    </dgm:pt>
    <dgm:pt modelId="{5C49D7EE-B1DF-4A28-97C6-48B5BCD02DB2}" type="pres">
      <dgm:prSet presAssocID="{7EEEDF18-3A86-4875-AF9E-5CF542608541}" presName="diagram" presStyleCnt="0">
        <dgm:presLayoutVars>
          <dgm:chPref val="1"/>
          <dgm:dir/>
          <dgm:animOne val="branch"/>
          <dgm:animLvl val="lvl"/>
          <dgm:resizeHandles/>
        </dgm:presLayoutVars>
      </dgm:prSet>
      <dgm:spPr/>
      <dgm:t>
        <a:bodyPr/>
        <a:lstStyle/>
        <a:p>
          <a:endParaRPr lang="en-US"/>
        </a:p>
      </dgm:t>
    </dgm:pt>
    <dgm:pt modelId="{70FC1342-63B1-4924-A73F-D7F9EFC24810}" type="pres">
      <dgm:prSet presAssocID="{0C9C8173-709D-46A6-967B-0CE508197707}" presName="root" presStyleCnt="0"/>
      <dgm:spPr/>
    </dgm:pt>
    <dgm:pt modelId="{BF6357EF-9E1F-4AB0-BCEB-8D1CEFDE8F6D}" type="pres">
      <dgm:prSet presAssocID="{0C9C8173-709D-46A6-967B-0CE508197707}" presName="rootComposite" presStyleCnt="0"/>
      <dgm:spPr/>
    </dgm:pt>
    <dgm:pt modelId="{BD9AEA0C-9F22-44DD-9B00-34B0CDD6A558}" type="pres">
      <dgm:prSet presAssocID="{0C9C8173-709D-46A6-967B-0CE508197707}" presName="rootText" presStyleLbl="node1" presStyleIdx="0" presStyleCnt="1"/>
      <dgm:spPr/>
      <dgm:t>
        <a:bodyPr/>
        <a:lstStyle/>
        <a:p>
          <a:endParaRPr lang="en-US"/>
        </a:p>
      </dgm:t>
    </dgm:pt>
    <dgm:pt modelId="{4F9F1D85-992E-41C8-B3FF-D5EA236DBCAC}" type="pres">
      <dgm:prSet presAssocID="{0C9C8173-709D-46A6-967B-0CE508197707}" presName="rootConnector" presStyleLbl="node1" presStyleIdx="0" presStyleCnt="1"/>
      <dgm:spPr/>
      <dgm:t>
        <a:bodyPr/>
        <a:lstStyle/>
        <a:p>
          <a:endParaRPr lang="en-US"/>
        </a:p>
      </dgm:t>
    </dgm:pt>
    <dgm:pt modelId="{6CB57A4A-E650-4101-85C1-5F194AF8774B}" type="pres">
      <dgm:prSet presAssocID="{0C9C8173-709D-46A6-967B-0CE508197707}" presName="childShape" presStyleCnt="0"/>
      <dgm:spPr/>
    </dgm:pt>
    <dgm:pt modelId="{4BA14AF0-552B-4962-9352-2093C93BDBAA}" type="pres">
      <dgm:prSet presAssocID="{C88B395D-15E1-4137-85D0-4D6E290C0C93}" presName="Name13" presStyleLbl="parChTrans1D2" presStyleIdx="0" presStyleCnt="3"/>
      <dgm:spPr/>
      <dgm:t>
        <a:bodyPr/>
        <a:lstStyle/>
        <a:p>
          <a:endParaRPr lang="en-US"/>
        </a:p>
      </dgm:t>
    </dgm:pt>
    <dgm:pt modelId="{B2F93465-C874-4060-B9A4-DCE1A830C1A0}" type="pres">
      <dgm:prSet presAssocID="{58477D73-C24A-4543-8FAA-577ED455EFCC}" presName="childText" presStyleLbl="bgAcc1" presStyleIdx="0" presStyleCnt="3">
        <dgm:presLayoutVars>
          <dgm:bulletEnabled val="1"/>
        </dgm:presLayoutVars>
      </dgm:prSet>
      <dgm:spPr/>
      <dgm:t>
        <a:bodyPr/>
        <a:lstStyle/>
        <a:p>
          <a:endParaRPr lang="en-US"/>
        </a:p>
      </dgm:t>
    </dgm:pt>
    <dgm:pt modelId="{CFAD9863-EB02-47AA-8FB4-559D860D21FD}" type="pres">
      <dgm:prSet presAssocID="{692D8CDC-C33C-4D88-8C28-7DF30E3F31FD}" presName="Name13" presStyleLbl="parChTrans1D2" presStyleIdx="1" presStyleCnt="3"/>
      <dgm:spPr/>
      <dgm:t>
        <a:bodyPr/>
        <a:lstStyle/>
        <a:p>
          <a:endParaRPr lang="en-US"/>
        </a:p>
      </dgm:t>
    </dgm:pt>
    <dgm:pt modelId="{334CBB97-DA57-467B-A6C1-18F56C9C5C73}" type="pres">
      <dgm:prSet presAssocID="{CFA5DFBD-6005-44A2-B477-307AF07E3C4C}" presName="childText" presStyleLbl="bgAcc1" presStyleIdx="1" presStyleCnt="3">
        <dgm:presLayoutVars>
          <dgm:bulletEnabled val="1"/>
        </dgm:presLayoutVars>
      </dgm:prSet>
      <dgm:spPr/>
      <dgm:t>
        <a:bodyPr/>
        <a:lstStyle/>
        <a:p>
          <a:endParaRPr lang="en-US"/>
        </a:p>
      </dgm:t>
    </dgm:pt>
    <dgm:pt modelId="{928C0A4A-C0B0-409F-AE6C-8324D86A0D51}" type="pres">
      <dgm:prSet presAssocID="{45D6DE7D-03E4-4B6A-BABB-30B7A5BB40DD}" presName="Name13" presStyleLbl="parChTrans1D2" presStyleIdx="2" presStyleCnt="3"/>
      <dgm:spPr/>
      <dgm:t>
        <a:bodyPr/>
        <a:lstStyle/>
        <a:p>
          <a:endParaRPr lang="en-US"/>
        </a:p>
      </dgm:t>
    </dgm:pt>
    <dgm:pt modelId="{CFD2B256-F20B-46CD-8412-0EB855C81404}" type="pres">
      <dgm:prSet presAssocID="{F58DBD16-3A6A-4EFD-A989-0E2A66CC51A3}" presName="childText" presStyleLbl="bgAcc1" presStyleIdx="2" presStyleCnt="3">
        <dgm:presLayoutVars>
          <dgm:bulletEnabled val="1"/>
        </dgm:presLayoutVars>
      </dgm:prSet>
      <dgm:spPr/>
      <dgm:t>
        <a:bodyPr/>
        <a:lstStyle/>
        <a:p>
          <a:endParaRPr lang="en-US"/>
        </a:p>
      </dgm:t>
    </dgm:pt>
  </dgm:ptLst>
  <dgm:cxnLst>
    <dgm:cxn modelId="{30E222ED-E670-4461-A122-72C8672DC0A1}" srcId="{0C9C8173-709D-46A6-967B-0CE508197707}" destId="{58477D73-C24A-4543-8FAA-577ED455EFCC}" srcOrd="0" destOrd="0" parTransId="{C88B395D-15E1-4137-85D0-4D6E290C0C93}" sibTransId="{AF5EBF98-45DB-45A3-BA04-B519D0A5BEBE}"/>
    <dgm:cxn modelId="{4306F7EA-A6E1-45D8-9102-F82462D46B08}" type="presOf" srcId="{0C9C8173-709D-46A6-967B-0CE508197707}" destId="{4F9F1D85-992E-41C8-B3FF-D5EA236DBCAC}" srcOrd="1" destOrd="0" presId="urn:microsoft.com/office/officeart/2005/8/layout/hierarchy3"/>
    <dgm:cxn modelId="{36ED0EFA-1EC5-4762-AEE2-65412643B179}" type="presOf" srcId="{F58DBD16-3A6A-4EFD-A989-0E2A66CC51A3}" destId="{CFD2B256-F20B-46CD-8412-0EB855C81404}" srcOrd="0" destOrd="0" presId="urn:microsoft.com/office/officeart/2005/8/layout/hierarchy3"/>
    <dgm:cxn modelId="{940E0A54-DC87-41BA-AD35-DDF20BFC3C7E}" type="presOf" srcId="{0C9C8173-709D-46A6-967B-0CE508197707}" destId="{BD9AEA0C-9F22-44DD-9B00-34B0CDD6A558}" srcOrd="0" destOrd="0" presId="urn:microsoft.com/office/officeart/2005/8/layout/hierarchy3"/>
    <dgm:cxn modelId="{33B331EF-7BDA-4F8F-9A34-E956DB92BD6F}" type="presOf" srcId="{45D6DE7D-03E4-4B6A-BABB-30B7A5BB40DD}" destId="{928C0A4A-C0B0-409F-AE6C-8324D86A0D51}" srcOrd="0" destOrd="0" presId="urn:microsoft.com/office/officeart/2005/8/layout/hierarchy3"/>
    <dgm:cxn modelId="{97EDD2ED-9398-4458-9188-9B99C2A16E79}" type="presOf" srcId="{7EEEDF18-3A86-4875-AF9E-5CF542608541}" destId="{5C49D7EE-B1DF-4A28-97C6-48B5BCD02DB2}" srcOrd="0" destOrd="0" presId="urn:microsoft.com/office/officeart/2005/8/layout/hierarchy3"/>
    <dgm:cxn modelId="{9FE3AFE7-DA95-4594-8CE1-7F0CB62EA13D}" srcId="{7EEEDF18-3A86-4875-AF9E-5CF542608541}" destId="{0C9C8173-709D-46A6-967B-0CE508197707}" srcOrd="0" destOrd="0" parTransId="{568B847D-ADD9-496E-9F6E-653AC934FFB9}" sibTransId="{2F44AC99-4328-4D6B-88C1-25BDAC44417A}"/>
    <dgm:cxn modelId="{0B9852EC-CEF0-4430-B542-3D7B97B884E4}" srcId="{0C9C8173-709D-46A6-967B-0CE508197707}" destId="{CFA5DFBD-6005-44A2-B477-307AF07E3C4C}" srcOrd="1" destOrd="0" parTransId="{692D8CDC-C33C-4D88-8C28-7DF30E3F31FD}" sibTransId="{6B9EFEAE-2FBC-4CB4-9491-FBF2FA877230}"/>
    <dgm:cxn modelId="{E1D8C19A-1B93-4656-9F17-B03EED068B3F}" type="presOf" srcId="{58477D73-C24A-4543-8FAA-577ED455EFCC}" destId="{B2F93465-C874-4060-B9A4-DCE1A830C1A0}" srcOrd="0" destOrd="0" presId="urn:microsoft.com/office/officeart/2005/8/layout/hierarchy3"/>
    <dgm:cxn modelId="{26968660-9D52-460A-872D-E75063C7FB2C}" srcId="{0C9C8173-709D-46A6-967B-0CE508197707}" destId="{F58DBD16-3A6A-4EFD-A989-0E2A66CC51A3}" srcOrd="2" destOrd="0" parTransId="{45D6DE7D-03E4-4B6A-BABB-30B7A5BB40DD}" sibTransId="{E93A93FF-11D3-4B8C-8D34-F5870136DCDC}"/>
    <dgm:cxn modelId="{8B5EFA72-20DC-41D3-A745-4BAC11F08E9D}" type="presOf" srcId="{C88B395D-15E1-4137-85D0-4D6E290C0C93}" destId="{4BA14AF0-552B-4962-9352-2093C93BDBAA}" srcOrd="0" destOrd="0" presId="urn:microsoft.com/office/officeart/2005/8/layout/hierarchy3"/>
    <dgm:cxn modelId="{6FF908A3-4A93-44E0-B2E0-1979B1E80069}" type="presOf" srcId="{692D8CDC-C33C-4D88-8C28-7DF30E3F31FD}" destId="{CFAD9863-EB02-47AA-8FB4-559D860D21FD}" srcOrd="0" destOrd="0" presId="urn:microsoft.com/office/officeart/2005/8/layout/hierarchy3"/>
    <dgm:cxn modelId="{B6797F40-1F79-420D-920D-E6555AFEDFDC}" type="presOf" srcId="{CFA5DFBD-6005-44A2-B477-307AF07E3C4C}" destId="{334CBB97-DA57-467B-A6C1-18F56C9C5C73}" srcOrd="0" destOrd="0" presId="urn:microsoft.com/office/officeart/2005/8/layout/hierarchy3"/>
    <dgm:cxn modelId="{D29C81C9-8130-4EE9-ADBA-270CA14662ED}" type="presParOf" srcId="{5C49D7EE-B1DF-4A28-97C6-48B5BCD02DB2}" destId="{70FC1342-63B1-4924-A73F-D7F9EFC24810}" srcOrd="0" destOrd="0" presId="urn:microsoft.com/office/officeart/2005/8/layout/hierarchy3"/>
    <dgm:cxn modelId="{0E6CE711-09B7-4CD2-864A-BF95737A8B60}" type="presParOf" srcId="{70FC1342-63B1-4924-A73F-D7F9EFC24810}" destId="{BF6357EF-9E1F-4AB0-BCEB-8D1CEFDE8F6D}" srcOrd="0" destOrd="0" presId="urn:microsoft.com/office/officeart/2005/8/layout/hierarchy3"/>
    <dgm:cxn modelId="{1B935D33-D6A4-45A1-9499-8F4C3F75C967}" type="presParOf" srcId="{BF6357EF-9E1F-4AB0-BCEB-8D1CEFDE8F6D}" destId="{BD9AEA0C-9F22-44DD-9B00-34B0CDD6A558}" srcOrd="0" destOrd="0" presId="urn:microsoft.com/office/officeart/2005/8/layout/hierarchy3"/>
    <dgm:cxn modelId="{C10F6D4A-FA20-4AA4-B247-8E87B5947276}" type="presParOf" srcId="{BF6357EF-9E1F-4AB0-BCEB-8D1CEFDE8F6D}" destId="{4F9F1D85-992E-41C8-B3FF-D5EA236DBCAC}" srcOrd="1" destOrd="0" presId="urn:microsoft.com/office/officeart/2005/8/layout/hierarchy3"/>
    <dgm:cxn modelId="{6F93F52C-129E-4CBE-9690-7A897E695D65}" type="presParOf" srcId="{70FC1342-63B1-4924-A73F-D7F9EFC24810}" destId="{6CB57A4A-E650-4101-85C1-5F194AF8774B}" srcOrd="1" destOrd="0" presId="urn:microsoft.com/office/officeart/2005/8/layout/hierarchy3"/>
    <dgm:cxn modelId="{B2C9E40A-6BAF-421B-969A-49EFCE254B43}" type="presParOf" srcId="{6CB57A4A-E650-4101-85C1-5F194AF8774B}" destId="{4BA14AF0-552B-4962-9352-2093C93BDBAA}" srcOrd="0" destOrd="0" presId="urn:microsoft.com/office/officeart/2005/8/layout/hierarchy3"/>
    <dgm:cxn modelId="{54BB4ED6-DCEC-4758-973E-0309D74CC037}" type="presParOf" srcId="{6CB57A4A-E650-4101-85C1-5F194AF8774B}" destId="{B2F93465-C874-4060-B9A4-DCE1A830C1A0}" srcOrd="1" destOrd="0" presId="urn:microsoft.com/office/officeart/2005/8/layout/hierarchy3"/>
    <dgm:cxn modelId="{67D33FF8-5D7C-4E6A-AF9C-8A64239BA008}" type="presParOf" srcId="{6CB57A4A-E650-4101-85C1-5F194AF8774B}" destId="{CFAD9863-EB02-47AA-8FB4-559D860D21FD}" srcOrd="2" destOrd="0" presId="urn:microsoft.com/office/officeart/2005/8/layout/hierarchy3"/>
    <dgm:cxn modelId="{0A70E8A0-F04C-4341-B9CA-37B11974E60D}" type="presParOf" srcId="{6CB57A4A-E650-4101-85C1-5F194AF8774B}" destId="{334CBB97-DA57-467B-A6C1-18F56C9C5C73}" srcOrd="3" destOrd="0" presId="urn:microsoft.com/office/officeart/2005/8/layout/hierarchy3"/>
    <dgm:cxn modelId="{FA201EE5-43A7-4EF8-B6FC-00BDDA9E9F51}" type="presParOf" srcId="{6CB57A4A-E650-4101-85C1-5F194AF8774B}" destId="{928C0A4A-C0B0-409F-AE6C-8324D86A0D51}" srcOrd="4" destOrd="0" presId="urn:microsoft.com/office/officeart/2005/8/layout/hierarchy3"/>
    <dgm:cxn modelId="{81B3A0F8-1BE1-41BB-B180-E927DA67016E}" type="presParOf" srcId="{6CB57A4A-E650-4101-85C1-5F194AF8774B}" destId="{CFD2B256-F20B-46CD-8412-0EB855C81404}"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9DF99-CA70-4B77-9CF1-E8A8F45D9A45}">
      <dsp:nvSpPr>
        <dsp:cNvPr id="0" name=""/>
        <dsp:cNvSpPr/>
      </dsp:nvSpPr>
      <dsp:spPr>
        <a:xfrm>
          <a:off x="5552893" y="3941198"/>
          <a:ext cx="91440" cy="733791"/>
        </a:xfrm>
        <a:custGeom>
          <a:avLst/>
          <a:gdLst/>
          <a:ahLst/>
          <a:cxnLst/>
          <a:rect l="0" t="0" r="0" b="0"/>
          <a:pathLst>
            <a:path>
              <a:moveTo>
                <a:pt x="45720" y="0"/>
              </a:moveTo>
              <a:lnTo>
                <a:pt x="45720" y="733791"/>
              </a:lnTo>
            </a:path>
          </a:pathLst>
        </a:custGeom>
        <a:noFill/>
        <a:ln w="12700" cap="flat" cmpd="sng" algn="ctr">
          <a:solidFill>
            <a:schemeClr val="accent4">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61015286-DCFB-4806-97FF-08AA42DF7268}">
      <dsp:nvSpPr>
        <dsp:cNvPr id="0" name=""/>
        <dsp:cNvSpPr/>
      </dsp:nvSpPr>
      <dsp:spPr>
        <a:xfrm>
          <a:off x="4056740" y="1605260"/>
          <a:ext cx="1541872" cy="733791"/>
        </a:xfrm>
        <a:custGeom>
          <a:avLst/>
          <a:gdLst/>
          <a:ahLst/>
          <a:cxnLst/>
          <a:rect l="0" t="0" r="0" b="0"/>
          <a:pathLst>
            <a:path>
              <a:moveTo>
                <a:pt x="0" y="0"/>
              </a:moveTo>
              <a:lnTo>
                <a:pt x="0" y="500057"/>
              </a:lnTo>
              <a:lnTo>
                <a:pt x="1541872" y="500057"/>
              </a:lnTo>
              <a:lnTo>
                <a:pt x="1541872" y="733791"/>
              </a:lnTo>
            </a:path>
          </a:pathLst>
        </a:custGeom>
        <a:noFill/>
        <a:ln w="12700"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35BCD0B-E0FF-4A0E-B20D-0A38F06B8C96}">
      <dsp:nvSpPr>
        <dsp:cNvPr id="0" name=""/>
        <dsp:cNvSpPr/>
      </dsp:nvSpPr>
      <dsp:spPr>
        <a:xfrm>
          <a:off x="2469147" y="3941198"/>
          <a:ext cx="91440" cy="733791"/>
        </a:xfrm>
        <a:custGeom>
          <a:avLst/>
          <a:gdLst/>
          <a:ahLst/>
          <a:cxnLst/>
          <a:rect l="0" t="0" r="0" b="0"/>
          <a:pathLst>
            <a:path>
              <a:moveTo>
                <a:pt x="45720" y="0"/>
              </a:moveTo>
              <a:lnTo>
                <a:pt x="45720" y="733791"/>
              </a:lnTo>
            </a:path>
          </a:pathLst>
        </a:custGeom>
        <a:noFill/>
        <a:ln w="12700" cap="flat" cmpd="sng" algn="ctr">
          <a:solidFill>
            <a:schemeClr val="accent4">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5692C66-A4B5-48FF-896D-0BCF72A45401}">
      <dsp:nvSpPr>
        <dsp:cNvPr id="0" name=""/>
        <dsp:cNvSpPr/>
      </dsp:nvSpPr>
      <dsp:spPr>
        <a:xfrm>
          <a:off x="2514867" y="1605260"/>
          <a:ext cx="1541872" cy="733791"/>
        </a:xfrm>
        <a:custGeom>
          <a:avLst/>
          <a:gdLst/>
          <a:ahLst/>
          <a:cxnLst/>
          <a:rect l="0" t="0" r="0" b="0"/>
          <a:pathLst>
            <a:path>
              <a:moveTo>
                <a:pt x="1541872" y="0"/>
              </a:moveTo>
              <a:lnTo>
                <a:pt x="1541872" y="500057"/>
              </a:lnTo>
              <a:lnTo>
                <a:pt x="0" y="500057"/>
              </a:lnTo>
              <a:lnTo>
                <a:pt x="0" y="733791"/>
              </a:lnTo>
            </a:path>
          </a:pathLst>
        </a:custGeom>
        <a:noFill/>
        <a:ln w="12700"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E4A9894B-F12A-44A8-96A1-686DA3BEE506}">
      <dsp:nvSpPr>
        <dsp:cNvPr id="0" name=""/>
        <dsp:cNvSpPr/>
      </dsp:nvSpPr>
      <dsp:spPr>
        <a:xfrm>
          <a:off x="2795208" y="3114"/>
          <a:ext cx="2523064" cy="1602146"/>
        </a:xfrm>
        <a:prstGeom prst="roundRect">
          <a:avLst>
            <a:gd name="adj" fmla="val 10000"/>
          </a:avLst>
        </a:prstGeom>
        <a:solidFill>
          <a:schemeClr val="accent1">
            <a:hueOff val="0"/>
            <a:satOff val="0"/>
            <a:lumOff val="0"/>
            <a:alphaOff val="0"/>
          </a:schemeClr>
        </a:solidFill>
        <a:ln>
          <a:noFill/>
        </a:ln>
        <a:effectLst>
          <a:outerShdw blurRad="50800" dist="15875" dir="5400000" algn="ctr" rotWithShape="0">
            <a:srgbClr val="000000">
              <a:alpha val="68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9D3AE9B-6A2D-419A-8E19-A40437AC2517}">
      <dsp:nvSpPr>
        <dsp:cNvPr id="0" name=""/>
        <dsp:cNvSpPr/>
      </dsp:nvSpPr>
      <dsp:spPr>
        <a:xfrm>
          <a:off x="3075548" y="269438"/>
          <a:ext cx="2523064" cy="160214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t>Product </a:t>
          </a:r>
        </a:p>
      </dsp:txBody>
      <dsp:txXfrm>
        <a:off x="3122473" y="316363"/>
        <a:ext cx="2429214" cy="1508296"/>
      </dsp:txXfrm>
    </dsp:sp>
    <dsp:sp modelId="{C9CDE99C-218C-4BC0-8731-7B2368711D44}">
      <dsp:nvSpPr>
        <dsp:cNvPr id="0" name=""/>
        <dsp:cNvSpPr/>
      </dsp:nvSpPr>
      <dsp:spPr>
        <a:xfrm>
          <a:off x="1253335" y="2339052"/>
          <a:ext cx="2523064" cy="1602146"/>
        </a:xfrm>
        <a:prstGeom prst="roundRect">
          <a:avLst>
            <a:gd name="adj" fmla="val 10000"/>
          </a:avLst>
        </a:prstGeom>
        <a:solidFill>
          <a:schemeClr val="accent3">
            <a:hueOff val="0"/>
            <a:satOff val="0"/>
            <a:lumOff val="0"/>
            <a:alphaOff val="0"/>
          </a:schemeClr>
        </a:solidFill>
        <a:ln>
          <a:noFill/>
        </a:ln>
        <a:effectLst>
          <a:outerShdw blurRad="50800" dist="15875" dir="5400000" algn="ctr" rotWithShape="0">
            <a:srgbClr val="000000">
              <a:alpha val="68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285A650-406E-482B-86E3-7DC6AA9B0B68}">
      <dsp:nvSpPr>
        <dsp:cNvPr id="0" name=""/>
        <dsp:cNvSpPr/>
      </dsp:nvSpPr>
      <dsp:spPr>
        <a:xfrm>
          <a:off x="1533675" y="2605375"/>
          <a:ext cx="2523064" cy="160214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t>Consumer Product</a:t>
          </a:r>
        </a:p>
      </dsp:txBody>
      <dsp:txXfrm>
        <a:off x="1580600" y="2652300"/>
        <a:ext cx="2429214" cy="1508296"/>
      </dsp:txXfrm>
    </dsp:sp>
    <dsp:sp modelId="{AB62ED8F-CDE1-4569-96DC-B12978964059}">
      <dsp:nvSpPr>
        <dsp:cNvPr id="0" name=""/>
        <dsp:cNvSpPr/>
      </dsp:nvSpPr>
      <dsp:spPr>
        <a:xfrm>
          <a:off x="1253335" y="4674989"/>
          <a:ext cx="2523064" cy="1602146"/>
        </a:xfrm>
        <a:prstGeom prst="roundRect">
          <a:avLst>
            <a:gd name="adj" fmla="val 10000"/>
          </a:avLst>
        </a:prstGeom>
        <a:solidFill>
          <a:schemeClr val="accent4">
            <a:hueOff val="0"/>
            <a:satOff val="0"/>
            <a:lumOff val="0"/>
            <a:alphaOff val="0"/>
          </a:schemeClr>
        </a:solidFill>
        <a:ln>
          <a:noFill/>
        </a:ln>
        <a:effectLst>
          <a:outerShdw blurRad="50800" dist="15875" dir="5400000" algn="ctr" rotWithShape="0">
            <a:srgbClr val="000000">
              <a:alpha val="68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2DD48E1-BCFD-41C3-BD1A-F7E9E45CA2DE}">
      <dsp:nvSpPr>
        <dsp:cNvPr id="0" name=""/>
        <dsp:cNvSpPr/>
      </dsp:nvSpPr>
      <dsp:spPr>
        <a:xfrm>
          <a:off x="1533675" y="4941313"/>
          <a:ext cx="2523064" cy="160214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Convenience</a:t>
          </a:r>
        </a:p>
        <a:p>
          <a:pPr lvl="0" algn="ctr" defTabSz="800100">
            <a:lnSpc>
              <a:spcPct val="90000"/>
            </a:lnSpc>
            <a:spcBef>
              <a:spcPct val="0"/>
            </a:spcBef>
            <a:spcAft>
              <a:spcPct val="35000"/>
            </a:spcAft>
          </a:pPr>
          <a:r>
            <a:rPr lang="en-US" sz="1800" b="1" kern="1200" dirty="0"/>
            <a:t>Shopping</a:t>
          </a:r>
        </a:p>
        <a:p>
          <a:pPr lvl="0" algn="ctr" defTabSz="800100">
            <a:lnSpc>
              <a:spcPct val="90000"/>
            </a:lnSpc>
            <a:spcBef>
              <a:spcPct val="0"/>
            </a:spcBef>
            <a:spcAft>
              <a:spcPct val="35000"/>
            </a:spcAft>
          </a:pPr>
          <a:r>
            <a:rPr lang="en-US" sz="1800" b="1" kern="1200" dirty="0"/>
            <a:t>Specialty</a:t>
          </a:r>
        </a:p>
        <a:p>
          <a:pPr lvl="0" algn="ctr" defTabSz="800100">
            <a:lnSpc>
              <a:spcPct val="90000"/>
            </a:lnSpc>
            <a:spcBef>
              <a:spcPct val="0"/>
            </a:spcBef>
            <a:spcAft>
              <a:spcPct val="35000"/>
            </a:spcAft>
          </a:pPr>
          <a:r>
            <a:rPr lang="en-US" sz="1800" b="1" kern="1200" dirty="0"/>
            <a:t>Unsought</a:t>
          </a:r>
        </a:p>
      </dsp:txBody>
      <dsp:txXfrm>
        <a:off x="1580600" y="4988238"/>
        <a:ext cx="2429214" cy="1508296"/>
      </dsp:txXfrm>
    </dsp:sp>
    <dsp:sp modelId="{65B8FCCB-4044-436E-95AC-5CC6FF7245D6}">
      <dsp:nvSpPr>
        <dsp:cNvPr id="0" name=""/>
        <dsp:cNvSpPr/>
      </dsp:nvSpPr>
      <dsp:spPr>
        <a:xfrm>
          <a:off x="4337081" y="2339052"/>
          <a:ext cx="2523064" cy="1602146"/>
        </a:xfrm>
        <a:prstGeom prst="roundRect">
          <a:avLst>
            <a:gd name="adj" fmla="val 10000"/>
          </a:avLst>
        </a:prstGeom>
        <a:solidFill>
          <a:schemeClr val="accent3">
            <a:hueOff val="0"/>
            <a:satOff val="0"/>
            <a:lumOff val="0"/>
            <a:alphaOff val="0"/>
          </a:schemeClr>
        </a:solidFill>
        <a:ln>
          <a:noFill/>
        </a:ln>
        <a:effectLst>
          <a:outerShdw blurRad="50800" dist="15875" dir="5400000" algn="ctr" rotWithShape="0">
            <a:srgbClr val="000000">
              <a:alpha val="68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93161C7-2C14-4487-8C80-1411671D32DC}">
      <dsp:nvSpPr>
        <dsp:cNvPr id="0" name=""/>
        <dsp:cNvSpPr/>
      </dsp:nvSpPr>
      <dsp:spPr>
        <a:xfrm>
          <a:off x="4617421" y="2605375"/>
          <a:ext cx="2523064" cy="160214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t>Industrial Product</a:t>
          </a:r>
        </a:p>
      </dsp:txBody>
      <dsp:txXfrm>
        <a:off x="4664346" y="2652300"/>
        <a:ext cx="2429214" cy="1508296"/>
      </dsp:txXfrm>
    </dsp:sp>
    <dsp:sp modelId="{4EDF7EC9-69CC-4BC9-86BA-2D86D682A653}">
      <dsp:nvSpPr>
        <dsp:cNvPr id="0" name=""/>
        <dsp:cNvSpPr/>
      </dsp:nvSpPr>
      <dsp:spPr>
        <a:xfrm>
          <a:off x="4337081" y="4674989"/>
          <a:ext cx="2523064" cy="1602146"/>
        </a:xfrm>
        <a:prstGeom prst="roundRect">
          <a:avLst>
            <a:gd name="adj" fmla="val 10000"/>
          </a:avLst>
        </a:prstGeom>
        <a:solidFill>
          <a:schemeClr val="accent4">
            <a:hueOff val="0"/>
            <a:satOff val="0"/>
            <a:lumOff val="0"/>
            <a:alphaOff val="0"/>
          </a:schemeClr>
        </a:solidFill>
        <a:ln>
          <a:noFill/>
        </a:ln>
        <a:effectLst>
          <a:outerShdw blurRad="50800" dist="15875" dir="5400000" algn="ctr" rotWithShape="0">
            <a:srgbClr val="000000">
              <a:alpha val="68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CAD8E4A-A578-47AD-A1A5-FA09BC643AEB}">
      <dsp:nvSpPr>
        <dsp:cNvPr id="0" name=""/>
        <dsp:cNvSpPr/>
      </dsp:nvSpPr>
      <dsp:spPr>
        <a:xfrm>
          <a:off x="4617421" y="4941313"/>
          <a:ext cx="2523064" cy="160214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Material and parts</a:t>
          </a:r>
        </a:p>
        <a:p>
          <a:pPr lvl="0" algn="ctr" defTabSz="800100">
            <a:lnSpc>
              <a:spcPct val="90000"/>
            </a:lnSpc>
            <a:spcBef>
              <a:spcPct val="0"/>
            </a:spcBef>
            <a:spcAft>
              <a:spcPct val="35000"/>
            </a:spcAft>
          </a:pPr>
          <a:r>
            <a:rPr lang="en-US" sz="1800" b="1" kern="1200" dirty="0"/>
            <a:t>Capital items</a:t>
          </a:r>
        </a:p>
        <a:p>
          <a:pPr lvl="0" algn="ctr" defTabSz="800100">
            <a:lnSpc>
              <a:spcPct val="90000"/>
            </a:lnSpc>
            <a:spcBef>
              <a:spcPct val="0"/>
            </a:spcBef>
            <a:spcAft>
              <a:spcPct val="35000"/>
            </a:spcAft>
          </a:pPr>
          <a:r>
            <a:rPr lang="en-US" sz="1800" b="1" kern="1200" dirty="0"/>
            <a:t>Supplies and services</a:t>
          </a:r>
        </a:p>
      </dsp:txBody>
      <dsp:txXfrm>
        <a:off x="4664346" y="4988238"/>
        <a:ext cx="2429214" cy="1508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9DF99-CA70-4B77-9CF1-E8A8F45D9A45}">
      <dsp:nvSpPr>
        <dsp:cNvPr id="0" name=""/>
        <dsp:cNvSpPr/>
      </dsp:nvSpPr>
      <dsp:spPr>
        <a:xfrm>
          <a:off x="5552893" y="3941198"/>
          <a:ext cx="91440" cy="733791"/>
        </a:xfrm>
        <a:custGeom>
          <a:avLst/>
          <a:gdLst/>
          <a:ahLst/>
          <a:cxnLst/>
          <a:rect l="0" t="0" r="0" b="0"/>
          <a:pathLst>
            <a:path>
              <a:moveTo>
                <a:pt x="45720" y="0"/>
              </a:moveTo>
              <a:lnTo>
                <a:pt x="45720" y="733791"/>
              </a:lnTo>
            </a:path>
          </a:pathLst>
        </a:custGeom>
        <a:noFill/>
        <a:ln w="12700" cap="flat" cmpd="sng" algn="ctr">
          <a:solidFill>
            <a:schemeClr val="accent4">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61015286-DCFB-4806-97FF-08AA42DF7268}">
      <dsp:nvSpPr>
        <dsp:cNvPr id="0" name=""/>
        <dsp:cNvSpPr/>
      </dsp:nvSpPr>
      <dsp:spPr>
        <a:xfrm>
          <a:off x="4056740" y="1605260"/>
          <a:ext cx="1541872" cy="733791"/>
        </a:xfrm>
        <a:custGeom>
          <a:avLst/>
          <a:gdLst/>
          <a:ahLst/>
          <a:cxnLst/>
          <a:rect l="0" t="0" r="0" b="0"/>
          <a:pathLst>
            <a:path>
              <a:moveTo>
                <a:pt x="0" y="0"/>
              </a:moveTo>
              <a:lnTo>
                <a:pt x="0" y="500057"/>
              </a:lnTo>
              <a:lnTo>
                <a:pt x="1541872" y="500057"/>
              </a:lnTo>
              <a:lnTo>
                <a:pt x="1541872" y="733791"/>
              </a:lnTo>
            </a:path>
          </a:pathLst>
        </a:custGeom>
        <a:noFill/>
        <a:ln w="12700"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35BCD0B-E0FF-4A0E-B20D-0A38F06B8C96}">
      <dsp:nvSpPr>
        <dsp:cNvPr id="0" name=""/>
        <dsp:cNvSpPr/>
      </dsp:nvSpPr>
      <dsp:spPr>
        <a:xfrm>
          <a:off x="2469147" y="3941198"/>
          <a:ext cx="91440" cy="733791"/>
        </a:xfrm>
        <a:custGeom>
          <a:avLst/>
          <a:gdLst/>
          <a:ahLst/>
          <a:cxnLst/>
          <a:rect l="0" t="0" r="0" b="0"/>
          <a:pathLst>
            <a:path>
              <a:moveTo>
                <a:pt x="45720" y="0"/>
              </a:moveTo>
              <a:lnTo>
                <a:pt x="45720" y="733791"/>
              </a:lnTo>
            </a:path>
          </a:pathLst>
        </a:custGeom>
        <a:noFill/>
        <a:ln w="12700" cap="flat" cmpd="sng" algn="ctr">
          <a:solidFill>
            <a:schemeClr val="accent4">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5692C66-A4B5-48FF-896D-0BCF72A45401}">
      <dsp:nvSpPr>
        <dsp:cNvPr id="0" name=""/>
        <dsp:cNvSpPr/>
      </dsp:nvSpPr>
      <dsp:spPr>
        <a:xfrm>
          <a:off x="2514867" y="1605260"/>
          <a:ext cx="1541872" cy="733791"/>
        </a:xfrm>
        <a:custGeom>
          <a:avLst/>
          <a:gdLst/>
          <a:ahLst/>
          <a:cxnLst/>
          <a:rect l="0" t="0" r="0" b="0"/>
          <a:pathLst>
            <a:path>
              <a:moveTo>
                <a:pt x="1541872" y="0"/>
              </a:moveTo>
              <a:lnTo>
                <a:pt x="1541872" y="500057"/>
              </a:lnTo>
              <a:lnTo>
                <a:pt x="0" y="500057"/>
              </a:lnTo>
              <a:lnTo>
                <a:pt x="0" y="733791"/>
              </a:lnTo>
            </a:path>
          </a:pathLst>
        </a:custGeom>
        <a:noFill/>
        <a:ln w="12700"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E4A9894B-F12A-44A8-96A1-686DA3BEE506}">
      <dsp:nvSpPr>
        <dsp:cNvPr id="0" name=""/>
        <dsp:cNvSpPr/>
      </dsp:nvSpPr>
      <dsp:spPr>
        <a:xfrm>
          <a:off x="2795208" y="3114"/>
          <a:ext cx="2523064" cy="1602146"/>
        </a:xfrm>
        <a:prstGeom prst="roundRect">
          <a:avLst>
            <a:gd name="adj" fmla="val 10000"/>
          </a:avLst>
        </a:prstGeom>
        <a:solidFill>
          <a:schemeClr val="accent1">
            <a:hueOff val="0"/>
            <a:satOff val="0"/>
            <a:lumOff val="0"/>
            <a:alphaOff val="0"/>
          </a:schemeClr>
        </a:solidFill>
        <a:ln>
          <a:noFill/>
        </a:ln>
        <a:effectLst>
          <a:outerShdw blurRad="50800" dist="15875" dir="5400000" algn="ctr" rotWithShape="0">
            <a:srgbClr val="000000">
              <a:alpha val="68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9D3AE9B-6A2D-419A-8E19-A40437AC2517}">
      <dsp:nvSpPr>
        <dsp:cNvPr id="0" name=""/>
        <dsp:cNvSpPr/>
      </dsp:nvSpPr>
      <dsp:spPr>
        <a:xfrm>
          <a:off x="3075548" y="269438"/>
          <a:ext cx="2523064" cy="160214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t>Product </a:t>
          </a:r>
        </a:p>
      </dsp:txBody>
      <dsp:txXfrm>
        <a:off x="3122473" y="316363"/>
        <a:ext cx="2429214" cy="1508296"/>
      </dsp:txXfrm>
    </dsp:sp>
    <dsp:sp modelId="{C9CDE99C-218C-4BC0-8731-7B2368711D44}">
      <dsp:nvSpPr>
        <dsp:cNvPr id="0" name=""/>
        <dsp:cNvSpPr/>
      </dsp:nvSpPr>
      <dsp:spPr>
        <a:xfrm>
          <a:off x="1253335" y="2339052"/>
          <a:ext cx="2523064" cy="1602146"/>
        </a:xfrm>
        <a:prstGeom prst="roundRect">
          <a:avLst>
            <a:gd name="adj" fmla="val 10000"/>
          </a:avLst>
        </a:prstGeom>
        <a:solidFill>
          <a:schemeClr val="accent3">
            <a:hueOff val="0"/>
            <a:satOff val="0"/>
            <a:lumOff val="0"/>
            <a:alphaOff val="0"/>
          </a:schemeClr>
        </a:solidFill>
        <a:ln>
          <a:noFill/>
        </a:ln>
        <a:effectLst>
          <a:outerShdw blurRad="50800" dist="15875" dir="5400000" algn="ctr" rotWithShape="0">
            <a:srgbClr val="000000">
              <a:alpha val="68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285A650-406E-482B-86E3-7DC6AA9B0B68}">
      <dsp:nvSpPr>
        <dsp:cNvPr id="0" name=""/>
        <dsp:cNvSpPr/>
      </dsp:nvSpPr>
      <dsp:spPr>
        <a:xfrm>
          <a:off x="1533675" y="2605375"/>
          <a:ext cx="2523064" cy="160214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t>Consumer Product</a:t>
          </a:r>
        </a:p>
      </dsp:txBody>
      <dsp:txXfrm>
        <a:off x="1580600" y="2652300"/>
        <a:ext cx="2429214" cy="1508296"/>
      </dsp:txXfrm>
    </dsp:sp>
    <dsp:sp modelId="{AB62ED8F-CDE1-4569-96DC-B12978964059}">
      <dsp:nvSpPr>
        <dsp:cNvPr id="0" name=""/>
        <dsp:cNvSpPr/>
      </dsp:nvSpPr>
      <dsp:spPr>
        <a:xfrm>
          <a:off x="1253335" y="4674989"/>
          <a:ext cx="2523064" cy="1602146"/>
        </a:xfrm>
        <a:prstGeom prst="roundRect">
          <a:avLst>
            <a:gd name="adj" fmla="val 10000"/>
          </a:avLst>
        </a:prstGeom>
        <a:solidFill>
          <a:schemeClr val="accent4">
            <a:hueOff val="0"/>
            <a:satOff val="0"/>
            <a:lumOff val="0"/>
            <a:alphaOff val="0"/>
          </a:schemeClr>
        </a:solidFill>
        <a:ln>
          <a:noFill/>
        </a:ln>
        <a:effectLst>
          <a:outerShdw blurRad="50800" dist="15875" dir="5400000" algn="ctr" rotWithShape="0">
            <a:srgbClr val="000000">
              <a:alpha val="68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2DD48E1-BCFD-41C3-BD1A-F7E9E45CA2DE}">
      <dsp:nvSpPr>
        <dsp:cNvPr id="0" name=""/>
        <dsp:cNvSpPr/>
      </dsp:nvSpPr>
      <dsp:spPr>
        <a:xfrm>
          <a:off x="1533675" y="4941313"/>
          <a:ext cx="2523064" cy="160214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Convenience</a:t>
          </a:r>
        </a:p>
        <a:p>
          <a:pPr lvl="0" algn="ctr" defTabSz="800100">
            <a:lnSpc>
              <a:spcPct val="90000"/>
            </a:lnSpc>
            <a:spcBef>
              <a:spcPct val="0"/>
            </a:spcBef>
            <a:spcAft>
              <a:spcPct val="35000"/>
            </a:spcAft>
          </a:pPr>
          <a:r>
            <a:rPr lang="en-US" sz="1800" b="1" kern="1200" dirty="0"/>
            <a:t>Shopping</a:t>
          </a:r>
        </a:p>
        <a:p>
          <a:pPr lvl="0" algn="ctr" defTabSz="800100">
            <a:lnSpc>
              <a:spcPct val="90000"/>
            </a:lnSpc>
            <a:spcBef>
              <a:spcPct val="0"/>
            </a:spcBef>
            <a:spcAft>
              <a:spcPct val="35000"/>
            </a:spcAft>
          </a:pPr>
          <a:r>
            <a:rPr lang="en-US" sz="1800" b="1" kern="1200" dirty="0"/>
            <a:t>Specialty</a:t>
          </a:r>
        </a:p>
        <a:p>
          <a:pPr lvl="0" algn="ctr" defTabSz="800100">
            <a:lnSpc>
              <a:spcPct val="90000"/>
            </a:lnSpc>
            <a:spcBef>
              <a:spcPct val="0"/>
            </a:spcBef>
            <a:spcAft>
              <a:spcPct val="35000"/>
            </a:spcAft>
          </a:pPr>
          <a:r>
            <a:rPr lang="en-US" sz="1800" b="1" kern="1200" dirty="0"/>
            <a:t>Unsought</a:t>
          </a:r>
        </a:p>
      </dsp:txBody>
      <dsp:txXfrm>
        <a:off x="1580600" y="4988238"/>
        <a:ext cx="2429214" cy="1508296"/>
      </dsp:txXfrm>
    </dsp:sp>
    <dsp:sp modelId="{65B8FCCB-4044-436E-95AC-5CC6FF7245D6}">
      <dsp:nvSpPr>
        <dsp:cNvPr id="0" name=""/>
        <dsp:cNvSpPr/>
      </dsp:nvSpPr>
      <dsp:spPr>
        <a:xfrm>
          <a:off x="4337081" y="2339052"/>
          <a:ext cx="2523064" cy="1602146"/>
        </a:xfrm>
        <a:prstGeom prst="roundRect">
          <a:avLst>
            <a:gd name="adj" fmla="val 10000"/>
          </a:avLst>
        </a:prstGeom>
        <a:solidFill>
          <a:schemeClr val="accent3">
            <a:hueOff val="0"/>
            <a:satOff val="0"/>
            <a:lumOff val="0"/>
            <a:alphaOff val="0"/>
          </a:schemeClr>
        </a:solidFill>
        <a:ln>
          <a:noFill/>
        </a:ln>
        <a:effectLst>
          <a:outerShdw blurRad="50800" dist="15875" dir="5400000" algn="ctr" rotWithShape="0">
            <a:srgbClr val="000000">
              <a:alpha val="68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93161C7-2C14-4487-8C80-1411671D32DC}">
      <dsp:nvSpPr>
        <dsp:cNvPr id="0" name=""/>
        <dsp:cNvSpPr/>
      </dsp:nvSpPr>
      <dsp:spPr>
        <a:xfrm>
          <a:off x="4617421" y="2605375"/>
          <a:ext cx="2523064" cy="160214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t>Industrial Product</a:t>
          </a:r>
        </a:p>
      </dsp:txBody>
      <dsp:txXfrm>
        <a:off x="4664346" y="2652300"/>
        <a:ext cx="2429214" cy="1508296"/>
      </dsp:txXfrm>
    </dsp:sp>
    <dsp:sp modelId="{4EDF7EC9-69CC-4BC9-86BA-2D86D682A653}">
      <dsp:nvSpPr>
        <dsp:cNvPr id="0" name=""/>
        <dsp:cNvSpPr/>
      </dsp:nvSpPr>
      <dsp:spPr>
        <a:xfrm>
          <a:off x="4337081" y="4674989"/>
          <a:ext cx="2523064" cy="1602146"/>
        </a:xfrm>
        <a:prstGeom prst="roundRect">
          <a:avLst>
            <a:gd name="adj" fmla="val 10000"/>
          </a:avLst>
        </a:prstGeom>
        <a:solidFill>
          <a:schemeClr val="accent4">
            <a:hueOff val="0"/>
            <a:satOff val="0"/>
            <a:lumOff val="0"/>
            <a:alphaOff val="0"/>
          </a:schemeClr>
        </a:solidFill>
        <a:ln>
          <a:noFill/>
        </a:ln>
        <a:effectLst>
          <a:outerShdw blurRad="50800" dist="15875" dir="5400000" algn="ctr" rotWithShape="0">
            <a:srgbClr val="000000">
              <a:alpha val="68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CAD8E4A-A578-47AD-A1A5-FA09BC643AEB}">
      <dsp:nvSpPr>
        <dsp:cNvPr id="0" name=""/>
        <dsp:cNvSpPr/>
      </dsp:nvSpPr>
      <dsp:spPr>
        <a:xfrm>
          <a:off x="4617421" y="4941313"/>
          <a:ext cx="2523064" cy="160214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Material and parts</a:t>
          </a:r>
        </a:p>
        <a:p>
          <a:pPr lvl="0" algn="ctr" defTabSz="800100">
            <a:lnSpc>
              <a:spcPct val="90000"/>
            </a:lnSpc>
            <a:spcBef>
              <a:spcPct val="0"/>
            </a:spcBef>
            <a:spcAft>
              <a:spcPct val="35000"/>
            </a:spcAft>
          </a:pPr>
          <a:r>
            <a:rPr lang="en-US" sz="1800" b="1" kern="1200" dirty="0"/>
            <a:t>Capital items</a:t>
          </a:r>
        </a:p>
        <a:p>
          <a:pPr lvl="0" algn="ctr" defTabSz="800100">
            <a:lnSpc>
              <a:spcPct val="90000"/>
            </a:lnSpc>
            <a:spcBef>
              <a:spcPct val="0"/>
            </a:spcBef>
            <a:spcAft>
              <a:spcPct val="35000"/>
            </a:spcAft>
          </a:pPr>
          <a:r>
            <a:rPr lang="en-US" sz="1800" b="1" kern="1200" dirty="0"/>
            <a:t>Supplies and services</a:t>
          </a:r>
        </a:p>
      </dsp:txBody>
      <dsp:txXfrm>
        <a:off x="4664346" y="4988238"/>
        <a:ext cx="2429214" cy="15082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ED0D5-CC94-4E20-B1E7-180BE749BC9C}">
      <dsp:nvSpPr>
        <dsp:cNvPr id="0" name=""/>
        <dsp:cNvSpPr/>
      </dsp:nvSpPr>
      <dsp:spPr>
        <a:xfrm>
          <a:off x="3616706" y="1221312"/>
          <a:ext cx="2347868" cy="558685"/>
        </a:xfrm>
        <a:custGeom>
          <a:avLst/>
          <a:gdLst/>
          <a:ahLst/>
          <a:cxnLst/>
          <a:rect l="0" t="0" r="0" b="0"/>
          <a:pathLst>
            <a:path>
              <a:moveTo>
                <a:pt x="0" y="0"/>
              </a:moveTo>
              <a:lnTo>
                <a:pt x="0" y="380728"/>
              </a:lnTo>
              <a:lnTo>
                <a:pt x="2347868" y="380728"/>
              </a:lnTo>
              <a:lnTo>
                <a:pt x="2347868" y="558685"/>
              </a:lnTo>
            </a:path>
          </a:pathLst>
        </a:custGeom>
        <a:noFill/>
        <a:ln w="12700"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63CF0DB1-6F87-4B9E-A33D-275B26B50F23}">
      <dsp:nvSpPr>
        <dsp:cNvPr id="0" name=""/>
        <dsp:cNvSpPr/>
      </dsp:nvSpPr>
      <dsp:spPr>
        <a:xfrm>
          <a:off x="3570986" y="1221312"/>
          <a:ext cx="91440" cy="558685"/>
        </a:xfrm>
        <a:custGeom>
          <a:avLst/>
          <a:gdLst/>
          <a:ahLst/>
          <a:cxnLst/>
          <a:rect l="0" t="0" r="0" b="0"/>
          <a:pathLst>
            <a:path>
              <a:moveTo>
                <a:pt x="45720" y="0"/>
              </a:moveTo>
              <a:lnTo>
                <a:pt x="45720" y="558685"/>
              </a:lnTo>
            </a:path>
          </a:pathLst>
        </a:custGeom>
        <a:noFill/>
        <a:ln w="12700"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C373E024-25C9-4027-8F6A-DDB0FFA92ABB}">
      <dsp:nvSpPr>
        <dsp:cNvPr id="0" name=""/>
        <dsp:cNvSpPr/>
      </dsp:nvSpPr>
      <dsp:spPr>
        <a:xfrm>
          <a:off x="1268837" y="1221312"/>
          <a:ext cx="2347868" cy="558685"/>
        </a:xfrm>
        <a:custGeom>
          <a:avLst/>
          <a:gdLst/>
          <a:ahLst/>
          <a:cxnLst/>
          <a:rect l="0" t="0" r="0" b="0"/>
          <a:pathLst>
            <a:path>
              <a:moveTo>
                <a:pt x="2347868" y="0"/>
              </a:moveTo>
              <a:lnTo>
                <a:pt x="2347868" y="380728"/>
              </a:lnTo>
              <a:lnTo>
                <a:pt x="0" y="380728"/>
              </a:lnTo>
              <a:lnTo>
                <a:pt x="0" y="558685"/>
              </a:lnTo>
            </a:path>
          </a:pathLst>
        </a:custGeom>
        <a:noFill/>
        <a:ln w="12700"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F67A122F-7673-4388-9EFA-74E527E99543}">
      <dsp:nvSpPr>
        <dsp:cNvPr id="0" name=""/>
        <dsp:cNvSpPr/>
      </dsp:nvSpPr>
      <dsp:spPr>
        <a:xfrm>
          <a:off x="2656214" y="1488"/>
          <a:ext cx="1920983" cy="1219824"/>
        </a:xfrm>
        <a:prstGeom prst="roundRect">
          <a:avLst>
            <a:gd name="adj" fmla="val 10000"/>
          </a:avLst>
        </a:prstGeom>
        <a:solidFill>
          <a:schemeClr val="accent2">
            <a:hueOff val="0"/>
            <a:satOff val="0"/>
            <a:lumOff val="0"/>
            <a:alphaOff val="0"/>
          </a:schemeClr>
        </a:solidFill>
        <a:ln>
          <a:noFill/>
        </a:ln>
        <a:effectLst>
          <a:outerShdw blurRad="50800" dist="15875" dir="5400000" algn="ctr" rotWithShape="0">
            <a:srgbClr val="000000">
              <a:alpha val="68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3B90145-36E3-4305-912C-C9C27C5F7628}">
      <dsp:nvSpPr>
        <dsp:cNvPr id="0" name=""/>
        <dsp:cNvSpPr/>
      </dsp:nvSpPr>
      <dsp:spPr>
        <a:xfrm>
          <a:off x="2869657" y="204258"/>
          <a:ext cx="1920983" cy="1219824"/>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Total Ideas</a:t>
          </a:r>
          <a:endParaRPr lang="en-US" sz="3000" kern="1200" dirty="0"/>
        </a:p>
      </dsp:txBody>
      <dsp:txXfrm>
        <a:off x="2905384" y="239985"/>
        <a:ext cx="1849529" cy="1148370"/>
      </dsp:txXfrm>
    </dsp:sp>
    <dsp:sp modelId="{9ABC2CD1-1FE7-4239-A5F1-4451BD2FDDF7}">
      <dsp:nvSpPr>
        <dsp:cNvPr id="0" name=""/>
        <dsp:cNvSpPr/>
      </dsp:nvSpPr>
      <dsp:spPr>
        <a:xfrm>
          <a:off x="308346" y="1779998"/>
          <a:ext cx="1920983" cy="1219824"/>
        </a:xfrm>
        <a:prstGeom prst="roundRect">
          <a:avLst>
            <a:gd name="adj" fmla="val 10000"/>
          </a:avLst>
        </a:prstGeom>
        <a:solidFill>
          <a:schemeClr val="accent2">
            <a:hueOff val="0"/>
            <a:satOff val="0"/>
            <a:lumOff val="0"/>
            <a:alphaOff val="0"/>
          </a:schemeClr>
        </a:solidFill>
        <a:ln>
          <a:noFill/>
        </a:ln>
        <a:effectLst>
          <a:outerShdw blurRad="50800" dist="15875" dir="5400000" algn="ctr" rotWithShape="0">
            <a:srgbClr val="000000">
              <a:alpha val="68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A0D9ECE-AA18-4E5B-AB44-383D05759C51}">
      <dsp:nvSpPr>
        <dsp:cNvPr id="0" name=""/>
        <dsp:cNvSpPr/>
      </dsp:nvSpPr>
      <dsp:spPr>
        <a:xfrm>
          <a:off x="521788" y="1982768"/>
          <a:ext cx="1920983" cy="1219824"/>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Promising Ideas </a:t>
          </a:r>
          <a:endParaRPr lang="en-US" sz="3000" kern="1200" dirty="0"/>
        </a:p>
      </dsp:txBody>
      <dsp:txXfrm>
        <a:off x="557515" y="2018495"/>
        <a:ext cx="1849529" cy="1148370"/>
      </dsp:txXfrm>
    </dsp:sp>
    <dsp:sp modelId="{94DBB8AB-443C-4EFA-B55A-DF57FC2B65D8}">
      <dsp:nvSpPr>
        <dsp:cNvPr id="0" name=""/>
        <dsp:cNvSpPr/>
      </dsp:nvSpPr>
      <dsp:spPr>
        <a:xfrm>
          <a:off x="2656214" y="1779998"/>
          <a:ext cx="1920983" cy="1219824"/>
        </a:xfrm>
        <a:prstGeom prst="roundRect">
          <a:avLst>
            <a:gd name="adj" fmla="val 10000"/>
          </a:avLst>
        </a:prstGeom>
        <a:solidFill>
          <a:schemeClr val="accent2">
            <a:hueOff val="0"/>
            <a:satOff val="0"/>
            <a:lumOff val="0"/>
            <a:alphaOff val="0"/>
          </a:schemeClr>
        </a:solidFill>
        <a:ln>
          <a:noFill/>
        </a:ln>
        <a:effectLst>
          <a:outerShdw blurRad="50800" dist="15875" dir="5400000" algn="ctr" rotWithShape="0">
            <a:srgbClr val="000000">
              <a:alpha val="68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4FC8DF7-E4AB-4FE4-85F0-DB0B559D29AD}">
      <dsp:nvSpPr>
        <dsp:cNvPr id="0" name=""/>
        <dsp:cNvSpPr/>
      </dsp:nvSpPr>
      <dsp:spPr>
        <a:xfrm>
          <a:off x="2869657" y="1982768"/>
          <a:ext cx="1920983" cy="1219824"/>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Marginal Ideas</a:t>
          </a:r>
          <a:endParaRPr lang="en-US" sz="3000" kern="1200" dirty="0"/>
        </a:p>
      </dsp:txBody>
      <dsp:txXfrm>
        <a:off x="2905384" y="2018495"/>
        <a:ext cx="1849529" cy="1148370"/>
      </dsp:txXfrm>
    </dsp:sp>
    <dsp:sp modelId="{E147D9C8-852D-4F7D-8884-CC7CB466FEBF}">
      <dsp:nvSpPr>
        <dsp:cNvPr id="0" name=""/>
        <dsp:cNvSpPr/>
      </dsp:nvSpPr>
      <dsp:spPr>
        <a:xfrm>
          <a:off x="5004082" y="1779998"/>
          <a:ext cx="1920983" cy="1219824"/>
        </a:xfrm>
        <a:prstGeom prst="roundRect">
          <a:avLst>
            <a:gd name="adj" fmla="val 10000"/>
          </a:avLst>
        </a:prstGeom>
        <a:solidFill>
          <a:schemeClr val="accent2">
            <a:hueOff val="0"/>
            <a:satOff val="0"/>
            <a:lumOff val="0"/>
            <a:alphaOff val="0"/>
          </a:schemeClr>
        </a:solidFill>
        <a:ln>
          <a:noFill/>
        </a:ln>
        <a:effectLst>
          <a:outerShdw blurRad="50800" dist="15875" dir="5400000" algn="ctr" rotWithShape="0">
            <a:srgbClr val="000000">
              <a:alpha val="68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1E31DD3-91FA-49D8-B1D8-E5CFF4567977}">
      <dsp:nvSpPr>
        <dsp:cNvPr id="0" name=""/>
        <dsp:cNvSpPr/>
      </dsp:nvSpPr>
      <dsp:spPr>
        <a:xfrm>
          <a:off x="5217525" y="1982768"/>
          <a:ext cx="1920983" cy="1219824"/>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Rejected Ideas</a:t>
          </a:r>
          <a:endParaRPr lang="en-US" sz="3000" kern="1200" dirty="0"/>
        </a:p>
      </dsp:txBody>
      <dsp:txXfrm>
        <a:off x="5253252" y="2018495"/>
        <a:ext cx="1849529" cy="11483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997D9-A223-4E19-8C45-94CE39FA3341}">
      <dsp:nvSpPr>
        <dsp:cNvPr id="0" name=""/>
        <dsp:cNvSpPr/>
      </dsp:nvSpPr>
      <dsp:spPr>
        <a:xfrm>
          <a:off x="1000349" y="3124200"/>
          <a:ext cx="655591" cy="624611"/>
        </a:xfrm>
        <a:custGeom>
          <a:avLst/>
          <a:gdLst/>
          <a:ahLst/>
          <a:cxnLst/>
          <a:rect l="0" t="0" r="0" b="0"/>
          <a:pathLst>
            <a:path>
              <a:moveTo>
                <a:pt x="0" y="0"/>
              </a:moveTo>
              <a:lnTo>
                <a:pt x="327795" y="0"/>
              </a:lnTo>
              <a:lnTo>
                <a:pt x="327795" y="624611"/>
              </a:lnTo>
              <a:lnTo>
                <a:pt x="655591" y="624611"/>
              </a:lnTo>
            </a:path>
          </a:pathLst>
        </a:custGeom>
        <a:noFill/>
        <a:ln w="127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bg1"/>
            </a:solidFill>
          </a:endParaRPr>
        </a:p>
      </dsp:txBody>
      <dsp:txXfrm>
        <a:off x="1305507" y="3413867"/>
        <a:ext cx="45275" cy="45275"/>
      </dsp:txXfrm>
    </dsp:sp>
    <dsp:sp modelId="{937C474A-6395-4E64-A8DC-14CA663902FC}">
      <dsp:nvSpPr>
        <dsp:cNvPr id="0" name=""/>
        <dsp:cNvSpPr/>
      </dsp:nvSpPr>
      <dsp:spPr>
        <a:xfrm>
          <a:off x="1000349" y="2499588"/>
          <a:ext cx="655591" cy="624611"/>
        </a:xfrm>
        <a:custGeom>
          <a:avLst/>
          <a:gdLst/>
          <a:ahLst/>
          <a:cxnLst/>
          <a:rect l="0" t="0" r="0" b="0"/>
          <a:pathLst>
            <a:path>
              <a:moveTo>
                <a:pt x="0" y="624611"/>
              </a:moveTo>
              <a:lnTo>
                <a:pt x="327795" y="624611"/>
              </a:lnTo>
              <a:lnTo>
                <a:pt x="327795" y="0"/>
              </a:lnTo>
              <a:lnTo>
                <a:pt x="655591" y="0"/>
              </a:lnTo>
            </a:path>
          </a:pathLst>
        </a:custGeom>
        <a:noFill/>
        <a:ln w="127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bg1"/>
            </a:solidFill>
          </a:endParaRPr>
        </a:p>
      </dsp:txBody>
      <dsp:txXfrm>
        <a:off x="1305507" y="2789256"/>
        <a:ext cx="45275" cy="45275"/>
      </dsp:txXfrm>
    </dsp:sp>
    <dsp:sp modelId="{3788DE6B-94AD-44B6-876B-DF699D896342}">
      <dsp:nvSpPr>
        <dsp:cNvPr id="0" name=""/>
        <dsp:cNvSpPr/>
      </dsp:nvSpPr>
      <dsp:spPr>
        <a:xfrm rot="16200000">
          <a:off x="-2129281" y="2624511"/>
          <a:ext cx="5259883" cy="999377"/>
        </a:xfrm>
        <a:prstGeom prst="rect">
          <a:avLst/>
        </a:prstGeom>
        <a:solidFill>
          <a:schemeClr val="accent1">
            <a:hueOff val="0"/>
            <a:satOff val="0"/>
            <a:lumOff val="0"/>
            <a:alphaOff val="0"/>
          </a:schemeClr>
        </a:solidFill>
        <a:ln>
          <a:noFill/>
        </a:ln>
        <a:effectLst>
          <a:outerShdw blurRad="50800" dist="15875" dir="5400000" algn="ctr" rotWithShape="0">
            <a:srgbClr val="000000">
              <a:alpha val="68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2385" tIns="32385" rIns="32385" bIns="32385" numCol="1" spcCol="1270" anchor="ctr" anchorCtr="0">
          <a:noAutofit/>
          <a:sp3d extrusionH="28000" prstMaterial="matte"/>
        </a:bodyPr>
        <a:lstStyle/>
        <a:p>
          <a:pPr lvl="0" algn="ctr" defTabSz="2266950">
            <a:lnSpc>
              <a:spcPct val="90000"/>
            </a:lnSpc>
            <a:spcBef>
              <a:spcPct val="0"/>
            </a:spcBef>
            <a:spcAft>
              <a:spcPct val="35000"/>
            </a:spcAft>
          </a:pPr>
          <a:r>
            <a:rPr lang="en-US" sz="5100" kern="1200" dirty="0" smtClean="0">
              <a:solidFill>
                <a:schemeClr val="bg1"/>
              </a:solidFill>
            </a:rPr>
            <a:t>Product Line Based</a:t>
          </a:r>
          <a:endParaRPr lang="en-US" sz="5100" kern="1200" dirty="0">
            <a:solidFill>
              <a:schemeClr val="bg1"/>
            </a:solidFill>
          </a:endParaRPr>
        </a:p>
      </dsp:txBody>
      <dsp:txXfrm>
        <a:off x="-2129281" y="2624511"/>
        <a:ext cx="5259883" cy="999377"/>
      </dsp:txXfrm>
    </dsp:sp>
    <dsp:sp modelId="{9B743AF7-5447-4593-9311-A098F2E9ACEA}">
      <dsp:nvSpPr>
        <dsp:cNvPr id="0" name=""/>
        <dsp:cNvSpPr/>
      </dsp:nvSpPr>
      <dsp:spPr>
        <a:xfrm>
          <a:off x="1655941" y="1999899"/>
          <a:ext cx="3277959" cy="999377"/>
        </a:xfrm>
        <a:prstGeom prst="rect">
          <a:avLst/>
        </a:prstGeom>
        <a:solidFill>
          <a:schemeClr val="accent1">
            <a:hueOff val="0"/>
            <a:satOff val="0"/>
            <a:lumOff val="0"/>
            <a:alphaOff val="0"/>
          </a:schemeClr>
        </a:solidFill>
        <a:ln>
          <a:noFill/>
        </a:ln>
        <a:effectLst>
          <a:outerShdw blurRad="50800" dist="15875" dir="5400000" algn="ctr" rotWithShape="0">
            <a:srgbClr val="000000">
              <a:alpha val="68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sp3d extrusionH="28000" prstMaterial="matte"/>
        </a:bodyPr>
        <a:lstStyle/>
        <a:p>
          <a:pPr lvl="0" algn="ctr" defTabSz="1689100">
            <a:lnSpc>
              <a:spcPct val="90000"/>
            </a:lnSpc>
            <a:spcBef>
              <a:spcPct val="0"/>
            </a:spcBef>
            <a:spcAft>
              <a:spcPct val="35000"/>
            </a:spcAft>
          </a:pPr>
          <a:r>
            <a:rPr lang="en-US" sz="3800" kern="1200" dirty="0" smtClean="0">
              <a:solidFill>
                <a:schemeClr val="bg1"/>
              </a:solidFill>
            </a:rPr>
            <a:t>Individual Brand</a:t>
          </a:r>
          <a:endParaRPr lang="en-US" sz="3800" kern="1200" dirty="0">
            <a:solidFill>
              <a:schemeClr val="bg1"/>
            </a:solidFill>
          </a:endParaRPr>
        </a:p>
      </dsp:txBody>
      <dsp:txXfrm>
        <a:off x="1655941" y="1999899"/>
        <a:ext cx="3277959" cy="999377"/>
      </dsp:txXfrm>
    </dsp:sp>
    <dsp:sp modelId="{A1F3030C-6E83-4046-87B6-B8E2145CBC74}">
      <dsp:nvSpPr>
        <dsp:cNvPr id="0" name=""/>
        <dsp:cNvSpPr/>
      </dsp:nvSpPr>
      <dsp:spPr>
        <a:xfrm>
          <a:off x="1655941" y="3249122"/>
          <a:ext cx="3277959" cy="999377"/>
        </a:xfrm>
        <a:prstGeom prst="rect">
          <a:avLst/>
        </a:prstGeom>
        <a:solidFill>
          <a:schemeClr val="accent1">
            <a:hueOff val="0"/>
            <a:satOff val="0"/>
            <a:lumOff val="0"/>
            <a:alphaOff val="0"/>
          </a:schemeClr>
        </a:solidFill>
        <a:ln>
          <a:noFill/>
        </a:ln>
        <a:effectLst>
          <a:outerShdw blurRad="50800" dist="15875" dir="5400000" algn="ctr" rotWithShape="0">
            <a:srgbClr val="000000">
              <a:alpha val="68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sp3d extrusionH="28000" prstMaterial="matte"/>
        </a:bodyPr>
        <a:lstStyle/>
        <a:p>
          <a:pPr lvl="0" algn="ctr" defTabSz="1689100">
            <a:lnSpc>
              <a:spcPct val="90000"/>
            </a:lnSpc>
            <a:spcBef>
              <a:spcPct val="0"/>
            </a:spcBef>
            <a:spcAft>
              <a:spcPct val="35000"/>
            </a:spcAft>
          </a:pPr>
          <a:r>
            <a:rPr lang="en-US" sz="3800" kern="1200" dirty="0" smtClean="0">
              <a:solidFill>
                <a:schemeClr val="bg1"/>
              </a:solidFill>
            </a:rPr>
            <a:t>Family Brand</a:t>
          </a:r>
          <a:endParaRPr lang="en-US" sz="3800" kern="1200" dirty="0">
            <a:solidFill>
              <a:schemeClr val="bg1"/>
            </a:solidFill>
          </a:endParaRPr>
        </a:p>
      </dsp:txBody>
      <dsp:txXfrm>
        <a:off x="1655941" y="3249122"/>
        <a:ext cx="3277959" cy="9993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E8B87-6235-4C51-9FE7-93B221DBACED}">
      <dsp:nvSpPr>
        <dsp:cNvPr id="0" name=""/>
        <dsp:cNvSpPr/>
      </dsp:nvSpPr>
      <dsp:spPr>
        <a:xfrm>
          <a:off x="978143" y="3109685"/>
          <a:ext cx="641190" cy="1221781"/>
        </a:xfrm>
        <a:custGeom>
          <a:avLst/>
          <a:gdLst/>
          <a:ahLst/>
          <a:cxnLst/>
          <a:rect l="0" t="0" r="0" b="0"/>
          <a:pathLst>
            <a:path>
              <a:moveTo>
                <a:pt x="0" y="0"/>
              </a:moveTo>
              <a:lnTo>
                <a:pt x="320595" y="0"/>
              </a:lnTo>
              <a:lnTo>
                <a:pt x="320595" y="1221781"/>
              </a:lnTo>
              <a:lnTo>
                <a:pt x="641190" y="1221781"/>
              </a:lnTo>
            </a:path>
          </a:pathLst>
        </a:custGeom>
        <a:noFill/>
        <a:ln w="127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bg1"/>
            </a:solidFill>
          </a:endParaRPr>
        </a:p>
      </dsp:txBody>
      <dsp:txXfrm>
        <a:off x="1264243" y="3686080"/>
        <a:ext cx="68990" cy="68990"/>
      </dsp:txXfrm>
    </dsp:sp>
    <dsp:sp modelId="{816997D9-A223-4E19-8C45-94CE39FA3341}">
      <dsp:nvSpPr>
        <dsp:cNvPr id="0" name=""/>
        <dsp:cNvSpPr/>
      </dsp:nvSpPr>
      <dsp:spPr>
        <a:xfrm>
          <a:off x="978143" y="3063965"/>
          <a:ext cx="641190" cy="91440"/>
        </a:xfrm>
        <a:custGeom>
          <a:avLst/>
          <a:gdLst/>
          <a:ahLst/>
          <a:cxnLst/>
          <a:rect l="0" t="0" r="0" b="0"/>
          <a:pathLst>
            <a:path>
              <a:moveTo>
                <a:pt x="0" y="45720"/>
              </a:moveTo>
              <a:lnTo>
                <a:pt x="641190" y="45720"/>
              </a:lnTo>
            </a:path>
          </a:pathLst>
        </a:custGeom>
        <a:noFill/>
        <a:ln w="127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bg1"/>
            </a:solidFill>
          </a:endParaRPr>
        </a:p>
      </dsp:txBody>
      <dsp:txXfrm>
        <a:off x="1282709" y="3093655"/>
        <a:ext cx="32059" cy="32059"/>
      </dsp:txXfrm>
    </dsp:sp>
    <dsp:sp modelId="{937C474A-6395-4E64-A8DC-14CA663902FC}">
      <dsp:nvSpPr>
        <dsp:cNvPr id="0" name=""/>
        <dsp:cNvSpPr/>
      </dsp:nvSpPr>
      <dsp:spPr>
        <a:xfrm>
          <a:off x="978143" y="1887904"/>
          <a:ext cx="641190" cy="1221781"/>
        </a:xfrm>
        <a:custGeom>
          <a:avLst/>
          <a:gdLst/>
          <a:ahLst/>
          <a:cxnLst/>
          <a:rect l="0" t="0" r="0" b="0"/>
          <a:pathLst>
            <a:path>
              <a:moveTo>
                <a:pt x="0" y="1221781"/>
              </a:moveTo>
              <a:lnTo>
                <a:pt x="320595" y="1221781"/>
              </a:lnTo>
              <a:lnTo>
                <a:pt x="320595" y="0"/>
              </a:lnTo>
              <a:lnTo>
                <a:pt x="641190" y="0"/>
              </a:lnTo>
            </a:path>
          </a:pathLst>
        </a:custGeom>
        <a:noFill/>
        <a:ln w="127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bg1"/>
            </a:solidFill>
          </a:endParaRPr>
        </a:p>
      </dsp:txBody>
      <dsp:txXfrm>
        <a:off x="1264243" y="2464299"/>
        <a:ext cx="68990" cy="68990"/>
      </dsp:txXfrm>
    </dsp:sp>
    <dsp:sp modelId="{3788DE6B-94AD-44B6-876B-DF699D896342}">
      <dsp:nvSpPr>
        <dsp:cNvPr id="0" name=""/>
        <dsp:cNvSpPr/>
      </dsp:nvSpPr>
      <dsp:spPr>
        <a:xfrm rot="16200000">
          <a:off x="-2082740" y="2620972"/>
          <a:ext cx="5144343" cy="977425"/>
        </a:xfrm>
        <a:prstGeom prst="rect">
          <a:avLst/>
        </a:prstGeom>
        <a:solidFill>
          <a:schemeClr val="accent1">
            <a:hueOff val="0"/>
            <a:satOff val="0"/>
            <a:lumOff val="0"/>
            <a:alphaOff val="0"/>
          </a:schemeClr>
        </a:solidFill>
        <a:ln>
          <a:noFill/>
        </a:ln>
        <a:effectLst>
          <a:outerShdw blurRad="50800" dist="15875" dir="5400000" algn="ctr" rotWithShape="0">
            <a:srgbClr val="000000">
              <a:alpha val="68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4925" tIns="34925" rIns="34925" bIns="34925" numCol="1" spcCol="1270" anchor="ctr" anchorCtr="0">
          <a:noAutofit/>
          <a:sp3d extrusionH="28000" prstMaterial="matte"/>
        </a:bodyPr>
        <a:lstStyle/>
        <a:p>
          <a:pPr lvl="0" algn="ctr" defTabSz="2444750">
            <a:lnSpc>
              <a:spcPct val="90000"/>
            </a:lnSpc>
            <a:spcBef>
              <a:spcPct val="0"/>
            </a:spcBef>
            <a:spcAft>
              <a:spcPct val="35000"/>
            </a:spcAft>
          </a:pPr>
          <a:r>
            <a:rPr lang="en-US" sz="5500" kern="1200" dirty="0" smtClean="0">
              <a:solidFill>
                <a:schemeClr val="bg1"/>
              </a:solidFill>
            </a:rPr>
            <a:t>Ownership Based</a:t>
          </a:r>
          <a:endParaRPr lang="en-US" sz="5500" kern="1200" dirty="0">
            <a:solidFill>
              <a:schemeClr val="bg1"/>
            </a:solidFill>
          </a:endParaRPr>
        </a:p>
      </dsp:txBody>
      <dsp:txXfrm>
        <a:off x="-2082740" y="2620972"/>
        <a:ext cx="5144343" cy="977425"/>
      </dsp:txXfrm>
    </dsp:sp>
    <dsp:sp modelId="{9B743AF7-5447-4593-9311-A098F2E9ACEA}">
      <dsp:nvSpPr>
        <dsp:cNvPr id="0" name=""/>
        <dsp:cNvSpPr/>
      </dsp:nvSpPr>
      <dsp:spPr>
        <a:xfrm>
          <a:off x="1619334" y="1399191"/>
          <a:ext cx="3205954" cy="977425"/>
        </a:xfrm>
        <a:prstGeom prst="rect">
          <a:avLst/>
        </a:prstGeom>
        <a:solidFill>
          <a:schemeClr val="accent1">
            <a:hueOff val="0"/>
            <a:satOff val="0"/>
            <a:lumOff val="0"/>
            <a:alphaOff val="0"/>
          </a:schemeClr>
        </a:solidFill>
        <a:ln>
          <a:noFill/>
        </a:ln>
        <a:effectLst>
          <a:outerShdw blurRad="50800" dist="15875" dir="5400000" algn="ctr" rotWithShape="0">
            <a:srgbClr val="000000">
              <a:alpha val="68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955" tIns="20955" rIns="20955" bIns="20955" numCol="1" spcCol="1270" anchor="ctr" anchorCtr="0">
          <a:noAutofit/>
          <a:sp3d extrusionH="28000" prstMaterial="matte"/>
        </a:bodyPr>
        <a:lstStyle/>
        <a:p>
          <a:pPr lvl="0" algn="ctr" defTabSz="1466850">
            <a:lnSpc>
              <a:spcPct val="90000"/>
            </a:lnSpc>
            <a:spcBef>
              <a:spcPct val="0"/>
            </a:spcBef>
            <a:spcAft>
              <a:spcPct val="35000"/>
            </a:spcAft>
          </a:pPr>
          <a:r>
            <a:rPr lang="en-US" sz="3300" kern="1200" dirty="0" smtClean="0">
              <a:solidFill>
                <a:schemeClr val="bg1"/>
              </a:solidFill>
            </a:rPr>
            <a:t>Manufacturer Brand</a:t>
          </a:r>
          <a:endParaRPr lang="en-US" sz="3300" kern="1200" dirty="0">
            <a:solidFill>
              <a:schemeClr val="bg1"/>
            </a:solidFill>
          </a:endParaRPr>
        </a:p>
      </dsp:txBody>
      <dsp:txXfrm>
        <a:off x="1619334" y="1399191"/>
        <a:ext cx="3205954" cy="977425"/>
      </dsp:txXfrm>
    </dsp:sp>
    <dsp:sp modelId="{A1F3030C-6E83-4046-87B6-B8E2145CBC74}">
      <dsp:nvSpPr>
        <dsp:cNvPr id="0" name=""/>
        <dsp:cNvSpPr/>
      </dsp:nvSpPr>
      <dsp:spPr>
        <a:xfrm>
          <a:off x="1619334" y="2620972"/>
          <a:ext cx="3205954" cy="977425"/>
        </a:xfrm>
        <a:prstGeom prst="rect">
          <a:avLst/>
        </a:prstGeom>
        <a:solidFill>
          <a:schemeClr val="accent1">
            <a:hueOff val="0"/>
            <a:satOff val="0"/>
            <a:lumOff val="0"/>
            <a:alphaOff val="0"/>
          </a:schemeClr>
        </a:solidFill>
        <a:ln>
          <a:noFill/>
        </a:ln>
        <a:effectLst>
          <a:outerShdw blurRad="50800" dist="15875" dir="5400000" algn="ctr" rotWithShape="0">
            <a:srgbClr val="000000">
              <a:alpha val="68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955" tIns="20955" rIns="20955" bIns="20955" numCol="1" spcCol="1270" anchor="ctr" anchorCtr="0">
          <a:noAutofit/>
          <a:sp3d extrusionH="28000" prstMaterial="matte"/>
        </a:bodyPr>
        <a:lstStyle/>
        <a:p>
          <a:pPr lvl="0" algn="ctr" defTabSz="1466850">
            <a:lnSpc>
              <a:spcPct val="90000"/>
            </a:lnSpc>
            <a:spcBef>
              <a:spcPct val="0"/>
            </a:spcBef>
            <a:spcAft>
              <a:spcPct val="35000"/>
            </a:spcAft>
          </a:pPr>
          <a:r>
            <a:rPr lang="en-US" sz="3300" kern="1200" dirty="0" smtClean="0">
              <a:solidFill>
                <a:schemeClr val="bg1"/>
              </a:solidFill>
            </a:rPr>
            <a:t>Distributor Brand</a:t>
          </a:r>
          <a:endParaRPr lang="en-US" sz="3300" kern="1200" dirty="0">
            <a:solidFill>
              <a:schemeClr val="bg1"/>
            </a:solidFill>
          </a:endParaRPr>
        </a:p>
      </dsp:txBody>
      <dsp:txXfrm>
        <a:off x="1619334" y="2620972"/>
        <a:ext cx="3205954" cy="977425"/>
      </dsp:txXfrm>
    </dsp:sp>
    <dsp:sp modelId="{6F0DCAF5-DFF9-4386-8D31-81A47A7AA1B2}">
      <dsp:nvSpPr>
        <dsp:cNvPr id="0" name=""/>
        <dsp:cNvSpPr/>
      </dsp:nvSpPr>
      <dsp:spPr>
        <a:xfrm>
          <a:off x="1619334" y="3842754"/>
          <a:ext cx="3205954" cy="977425"/>
        </a:xfrm>
        <a:prstGeom prst="rect">
          <a:avLst/>
        </a:prstGeom>
        <a:solidFill>
          <a:schemeClr val="accent1">
            <a:hueOff val="0"/>
            <a:satOff val="0"/>
            <a:lumOff val="0"/>
            <a:alphaOff val="0"/>
          </a:schemeClr>
        </a:solidFill>
        <a:ln>
          <a:noFill/>
        </a:ln>
        <a:effectLst>
          <a:outerShdw blurRad="50800" dist="15875" dir="5400000" algn="ctr" rotWithShape="0">
            <a:srgbClr val="000000">
              <a:alpha val="68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955" tIns="20955" rIns="20955" bIns="20955" numCol="1" spcCol="1270" anchor="ctr" anchorCtr="0">
          <a:noAutofit/>
          <a:sp3d extrusionH="28000" prstMaterial="matte"/>
        </a:bodyPr>
        <a:lstStyle/>
        <a:p>
          <a:pPr lvl="0" algn="ctr" defTabSz="1466850">
            <a:lnSpc>
              <a:spcPct val="90000"/>
            </a:lnSpc>
            <a:spcBef>
              <a:spcPct val="0"/>
            </a:spcBef>
            <a:spcAft>
              <a:spcPct val="35000"/>
            </a:spcAft>
          </a:pPr>
          <a:r>
            <a:rPr lang="en-US" sz="3300" kern="1200" dirty="0" smtClean="0">
              <a:solidFill>
                <a:schemeClr val="bg1"/>
              </a:solidFill>
            </a:rPr>
            <a:t>Licensed Brand</a:t>
          </a:r>
          <a:endParaRPr lang="en-US" sz="3300" kern="1200" dirty="0">
            <a:solidFill>
              <a:schemeClr val="bg1"/>
            </a:solidFill>
          </a:endParaRPr>
        </a:p>
      </dsp:txBody>
      <dsp:txXfrm>
        <a:off x="1619334" y="3842754"/>
        <a:ext cx="3205954" cy="9774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AEA0C-9F22-44DD-9B00-34B0CDD6A558}">
      <dsp:nvSpPr>
        <dsp:cNvPr id="0" name=""/>
        <dsp:cNvSpPr/>
      </dsp:nvSpPr>
      <dsp:spPr>
        <a:xfrm>
          <a:off x="863410" y="1179"/>
          <a:ext cx="1553817" cy="776908"/>
        </a:xfrm>
        <a:prstGeom prst="roundRect">
          <a:avLst>
            <a:gd name="adj" fmla="val 10000"/>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bg1"/>
              </a:solidFill>
            </a:rPr>
            <a:t>Packaging</a:t>
          </a:r>
          <a:endParaRPr lang="en-US" sz="2500" kern="1200" dirty="0">
            <a:solidFill>
              <a:schemeClr val="bg1"/>
            </a:solidFill>
          </a:endParaRPr>
        </a:p>
      </dsp:txBody>
      <dsp:txXfrm>
        <a:off x="886165" y="23934"/>
        <a:ext cx="1508307" cy="731398"/>
      </dsp:txXfrm>
    </dsp:sp>
    <dsp:sp modelId="{4BA14AF0-552B-4962-9352-2093C93BDBAA}">
      <dsp:nvSpPr>
        <dsp:cNvPr id="0" name=""/>
        <dsp:cNvSpPr/>
      </dsp:nvSpPr>
      <dsp:spPr>
        <a:xfrm>
          <a:off x="1018791" y="778088"/>
          <a:ext cx="155381" cy="582681"/>
        </a:xfrm>
        <a:custGeom>
          <a:avLst/>
          <a:gdLst/>
          <a:ahLst/>
          <a:cxnLst/>
          <a:rect l="0" t="0" r="0" b="0"/>
          <a:pathLst>
            <a:path>
              <a:moveTo>
                <a:pt x="0" y="0"/>
              </a:moveTo>
              <a:lnTo>
                <a:pt x="0" y="582681"/>
              </a:lnTo>
              <a:lnTo>
                <a:pt x="155381" y="582681"/>
              </a:lnTo>
            </a:path>
          </a:pathLst>
        </a:custGeom>
        <a:noFill/>
        <a:ln w="127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2F93465-C874-4060-B9A4-DCE1A830C1A0}">
      <dsp:nvSpPr>
        <dsp:cNvPr id="0" name=""/>
        <dsp:cNvSpPr/>
      </dsp:nvSpPr>
      <dsp:spPr>
        <a:xfrm>
          <a:off x="1174173" y="972315"/>
          <a:ext cx="1243054" cy="77690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15875" dir="5400000" algn="ctr" rotWithShape="0">
            <a:srgbClr val="000000">
              <a:alpha val="6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Primary Package</a:t>
          </a:r>
          <a:endParaRPr lang="en-US" sz="2000" kern="1200" dirty="0">
            <a:solidFill>
              <a:schemeClr val="bg1"/>
            </a:solidFill>
          </a:endParaRPr>
        </a:p>
      </dsp:txBody>
      <dsp:txXfrm>
        <a:off x="1196928" y="995070"/>
        <a:ext cx="1197544" cy="731398"/>
      </dsp:txXfrm>
    </dsp:sp>
    <dsp:sp modelId="{CFAD9863-EB02-47AA-8FB4-559D860D21FD}">
      <dsp:nvSpPr>
        <dsp:cNvPr id="0" name=""/>
        <dsp:cNvSpPr/>
      </dsp:nvSpPr>
      <dsp:spPr>
        <a:xfrm>
          <a:off x="1018791" y="778088"/>
          <a:ext cx="155381" cy="1553817"/>
        </a:xfrm>
        <a:custGeom>
          <a:avLst/>
          <a:gdLst/>
          <a:ahLst/>
          <a:cxnLst/>
          <a:rect l="0" t="0" r="0" b="0"/>
          <a:pathLst>
            <a:path>
              <a:moveTo>
                <a:pt x="0" y="0"/>
              </a:moveTo>
              <a:lnTo>
                <a:pt x="0" y="1553817"/>
              </a:lnTo>
              <a:lnTo>
                <a:pt x="155381" y="1553817"/>
              </a:lnTo>
            </a:path>
          </a:pathLst>
        </a:custGeom>
        <a:noFill/>
        <a:ln w="127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34CBB97-DA57-467B-A6C1-18F56C9C5C73}">
      <dsp:nvSpPr>
        <dsp:cNvPr id="0" name=""/>
        <dsp:cNvSpPr/>
      </dsp:nvSpPr>
      <dsp:spPr>
        <a:xfrm>
          <a:off x="1174173" y="1943452"/>
          <a:ext cx="1243054" cy="77690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15875" dir="5400000" algn="ctr" rotWithShape="0">
            <a:srgbClr val="000000">
              <a:alpha val="6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Secondary Package </a:t>
          </a:r>
          <a:endParaRPr lang="en-US" sz="2000" kern="1200" dirty="0">
            <a:solidFill>
              <a:schemeClr val="bg1"/>
            </a:solidFill>
          </a:endParaRPr>
        </a:p>
      </dsp:txBody>
      <dsp:txXfrm>
        <a:off x="1196928" y="1966207"/>
        <a:ext cx="1197544" cy="731398"/>
      </dsp:txXfrm>
    </dsp:sp>
    <dsp:sp modelId="{928C0A4A-C0B0-409F-AE6C-8324D86A0D51}">
      <dsp:nvSpPr>
        <dsp:cNvPr id="0" name=""/>
        <dsp:cNvSpPr/>
      </dsp:nvSpPr>
      <dsp:spPr>
        <a:xfrm>
          <a:off x="1018791" y="778088"/>
          <a:ext cx="155381" cy="2524953"/>
        </a:xfrm>
        <a:custGeom>
          <a:avLst/>
          <a:gdLst/>
          <a:ahLst/>
          <a:cxnLst/>
          <a:rect l="0" t="0" r="0" b="0"/>
          <a:pathLst>
            <a:path>
              <a:moveTo>
                <a:pt x="0" y="0"/>
              </a:moveTo>
              <a:lnTo>
                <a:pt x="0" y="2524953"/>
              </a:lnTo>
              <a:lnTo>
                <a:pt x="155381" y="2524953"/>
              </a:lnTo>
            </a:path>
          </a:pathLst>
        </a:custGeom>
        <a:noFill/>
        <a:ln w="127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FD2B256-F20B-46CD-8412-0EB855C81404}">
      <dsp:nvSpPr>
        <dsp:cNvPr id="0" name=""/>
        <dsp:cNvSpPr/>
      </dsp:nvSpPr>
      <dsp:spPr>
        <a:xfrm>
          <a:off x="1174173" y="2914588"/>
          <a:ext cx="1243054" cy="77690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15875" dir="5400000" algn="ctr" rotWithShape="0">
            <a:srgbClr val="000000">
              <a:alpha val="6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Shipping Package</a:t>
          </a:r>
          <a:endParaRPr lang="en-US" sz="2000" kern="1200" dirty="0">
            <a:solidFill>
              <a:schemeClr val="bg1"/>
            </a:solidFill>
          </a:endParaRPr>
        </a:p>
      </dsp:txBody>
      <dsp:txXfrm>
        <a:off x="1196928" y="2937343"/>
        <a:ext cx="1197544" cy="73139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04661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3126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48A87A34-81AB-432B-8DAE-1953F412C126}" type="datetimeFigureOut">
              <a:rPr lang="en-US" smtClean="0"/>
              <a:pPr/>
              <a:t>2/5/2019</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82533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16242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48A87A34-81AB-432B-8DAE-1953F412C126}" type="datetimeFigureOut">
              <a:rPr lang="en-US" smtClean="0"/>
              <a:pPr/>
              <a:t>2/5/2019</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51373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26816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19838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44223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57328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51582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6607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48A87A34-81AB-432B-8DAE-1953F412C126}" type="datetimeFigureOut">
              <a:rPr lang="en-US" smtClean="0"/>
              <a:pPr/>
              <a:t>2/5/2019</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85492541"/>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G"/></Relationships>
</file>

<file path=ppt/slides/_rels/slide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0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jpeg"/><Relationship Id="rId7" Type="http://schemas.openxmlformats.org/officeDocument/2006/relationships/diagramColors" Target="../diagrams/colors1.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jpeg"/><Relationship Id="rId7" Type="http://schemas.openxmlformats.org/officeDocument/2006/relationships/diagramColors" Target="../diagrams/colors2.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jpe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4.jpe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8.png"/><Relationship Id="rId7" Type="http://schemas.openxmlformats.org/officeDocument/2006/relationships/diagramQuickStyle" Target="../diagrams/quickStyle3.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jpeg"/><Relationship Id="rId4" Type="http://schemas.openxmlformats.org/officeDocument/2006/relationships/image" Target="../media/image69.png"/><Relationship Id="rId9" Type="http://schemas.microsoft.com/office/2007/relationships/diagramDrawing" Target="../diagrams/drawing3.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hyperlink" Target="http://isonepal.com/iso-9001-certification-nepal.htm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4.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0.pn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89.pn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8.png"/><Relationship Id="rId5" Type="http://schemas.openxmlformats.org/officeDocument/2006/relationships/image" Target="../media/image83.jpeg"/><Relationship Id="rId10" Type="http://schemas.openxmlformats.org/officeDocument/2006/relationships/image" Target="../media/image87.jpeg"/><Relationship Id="rId4" Type="http://schemas.openxmlformats.org/officeDocument/2006/relationships/image" Target="../media/image82.jpeg"/><Relationship Id="rId9" Type="http://schemas.openxmlformats.org/officeDocument/2006/relationships/image" Target="../media/image86.jpeg"/><Relationship Id="rId14" Type="http://schemas.openxmlformats.org/officeDocument/2006/relationships/image" Target="../media/image91.jpeg"/></Relationships>
</file>

<file path=ppt/slides/_rels/slide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4.jpeg"/><Relationship Id="rId7" Type="http://schemas.openxmlformats.org/officeDocument/2006/relationships/diagramColors" Target="../diagrams/colors6.xml"/><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95.jpeg"/><Relationship Id="rId4" Type="http://schemas.openxmlformats.org/officeDocument/2006/relationships/diagramData" Target="../diagrams/data6.xml"/><Relationship Id="rId9"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01.png"/></Relationships>
</file>

<file path=ppt/slides/_rels/slide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9913" y="1902852"/>
            <a:ext cx="4482087" cy="269685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322" y="2562896"/>
            <a:ext cx="6194591" cy="4295104"/>
          </a:xfrm>
          <a:prstGeom prst="rect">
            <a:avLst/>
          </a:prstGeom>
        </p:spPr>
      </p:pic>
      <p:sp>
        <p:nvSpPr>
          <p:cNvPr id="2" name="Title 1"/>
          <p:cNvSpPr>
            <a:spLocks noGrp="1"/>
          </p:cNvSpPr>
          <p:nvPr>
            <p:ph type="ctrTitle"/>
          </p:nvPr>
        </p:nvSpPr>
        <p:spPr>
          <a:xfrm>
            <a:off x="0" y="501086"/>
            <a:ext cx="9001462" cy="766763"/>
          </a:xfrm>
        </p:spPr>
        <p:txBody>
          <a:bodyPr>
            <a:normAutofit/>
          </a:bodyPr>
          <a:lstStyle/>
          <a:p>
            <a:pPr algn="l"/>
            <a:r>
              <a:rPr lang="en-US" sz="4400" b="1" dirty="0">
                <a:solidFill>
                  <a:schemeClr val="bg1"/>
                </a:solidFill>
              </a:rPr>
              <a:t>Fundamentals of marketing</a:t>
            </a:r>
          </a:p>
        </p:txBody>
      </p:sp>
      <p:sp>
        <p:nvSpPr>
          <p:cNvPr id="3" name="Subtitle 2"/>
          <p:cNvSpPr>
            <a:spLocks noGrp="1"/>
          </p:cNvSpPr>
          <p:nvPr>
            <p:ph type="subTitle" idx="1"/>
          </p:nvPr>
        </p:nvSpPr>
        <p:spPr>
          <a:xfrm>
            <a:off x="281353" y="986495"/>
            <a:ext cx="4923692" cy="2080262"/>
          </a:xfrm>
        </p:spPr>
        <p:txBody>
          <a:bodyPr>
            <a:normAutofit/>
          </a:bodyPr>
          <a:lstStyle/>
          <a:p>
            <a:pPr algn="l"/>
            <a:endParaRPr lang="en-US" sz="2800" b="1" dirty="0">
              <a:solidFill>
                <a:schemeClr val="bg1"/>
              </a:solidFill>
            </a:endParaRPr>
          </a:p>
          <a:p>
            <a:pPr algn="l"/>
            <a:r>
              <a:rPr lang="en-US" sz="2800" b="1" u="sng" dirty="0">
                <a:solidFill>
                  <a:schemeClr val="bg1"/>
                </a:solidFill>
              </a:rPr>
              <a:t>Unit-6</a:t>
            </a:r>
          </a:p>
          <a:p>
            <a:pPr algn="l"/>
            <a:r>
              <a:rPr lang="en-US" sz="4600" b="1" dirty="0">
                <a:solidFill>
                  <a:srgbClr val="FF0000"/>
                </a:solidFill>
              </a:rPr>
              <a:t>Product Decisions</a:t>
            </a:r>
          </a:p>
        </p:txBody>
      </p:sp>
      <p:sp>
        <p:nvSpPr>
          <p:cNvPr id="5" name="Rectangle 4"/>
          <p:cNvSpPr/>
          <p:nvPr/>
        </p:nvSpPr>
        <p:spPr>
          <a:xfrm>
            <a:off x="7698070" y="1136089"/>
            <a:ext cx="4395192" cy="5970865"/>
          </a:xfrm>
          <a:prstGeom prst="rect">
            <a:avLst/>
          </a:prstGeom>
        </p:spPr>
        <p:txBody>
          <a:bodyPr wrap="square">
            <a:spAutoFit/>
          </a:bodyPr>
          <a:lstStyle/>
          <a:p>
            <a:r>
              <a:rPr lang="en-US" b="1" u="sng" dirty="0">
                <a:latin typeface="Arial" panose="020B0604020202020204" pitchFamily="34" charset="0"/>
                <a:cs typeface="Arial" panose="020B0604020202020204" pitchFamily="34" charset="0"/>
              </a:rPr>
              <a:t>Contents</a:t>
            </a:r>
          </a:p>
          <a:p>
            <a:r>
              <a:rPr lang="en-US" dirty="0">
                <a:latin typeface="Arial" panose="020B0604020202020204" pitchFamily="34" charset="0"/>
                <a:cs typeface="Arial" panose="020B0604020202020204" pitchFamily="34" charset="0"/>
              </a:rPr>
              <a:t>Concept and levels of product</a:t>
            </a:r>
          </a:p>
          <a:p>
            <a:r>
              <a:rPr lang="en-US" dirty="0">
                <a:latin typeface="Arial" panose="020B0604020202020204" pitchFamily="34" charset="0"/>
                <a:cs typeface="Arial" panose="020B0604020202020204" pitchFamily="34" charset="0"/>
              </a:rPr>
              <a:t>Product classifications and market considerations</a:t>
            </a:r>
          </a:p>
          <a:p>
            <a:r>
              <a:rPr lang="en-US" dirty="0">
                <a:latin typeface="Arial" panose="020B0604020202020204" pitchFamily="34" charset="0"/>
                <a:cs typeface="Arial" panose="020B0604020202020204" pitchFamily="34" charset="0"/>
              </a:rPr>
              <a:t>Product life cycle stages and strategies</a:t>
            </a:r>
          </a:p>
          <a:p>
            <a:r>
              <a:rPr lang="en-US" dirty="0">
                <a:latin typeface="Arial" panose="020B0604020202020204" pitchFamily="34" charset="0"/>
                <a:cs typeface="Arial" panose="020B0604020202020204" pitchFamily="34" charset="0"/>
              </a:rPr>
              <a:t>New product development process</a:t>
            </a:r>
          </a:p>
          <a:p>
            <a:r>
              <a:rPr lang="en-US" dirty="0">
                <a:latin typeface="Arial" panose="020B0604020202020204" pitchFamily="34" charset="0"/>
                <a:cs typeface="Arial" panose="020B0604020202020204" pitchFamily="34" charset="0"/>
              </a:rPr>
              <a:t>Branding strategies</a:t>
            </a:r>
          </a:p>
          <a:p>
            <a:r>
              <a:rPr lang="en-US" dirty="0">
                <a:latin typeface="Arial" panose="020B0604020202020204" pitchFamily="34" charset="0"/>
                <a:cs typeface="Arial" panose="020B0604020202020204" pitchFamily="34" charset="0"/>
              </a:rPr>
              <a:t>Branding objectives</a:t>
            </a:r>
          </a:p>
          <a:p>
            <a:r>
              <a:rPr lang="en-US" dirty="0">
                <a:latin typeface="Arial" panose="020B0604020202020204" pitchFamily="34" charset="0"/>
                <a:cs typeface="Arial" panose="020B0604020202020204" pitchFamily="34" charset="0"/>
              </a:rPr>
              <a:t>Types of brand</a:t>
            </a:r>
          </a:p>
          <a:p>
            <a:r>
              <a:rPr lang="en-US" dirty="0">
                <a:latin typeface="Arial" panose="020B0604020202020204" pitchFamily="34" charset="0"/>
                <a:cs typeface="Arial" panose="020B0604020202020204" pitchFamily="34" charset="0"/>
              </a:rPr>
              <a:t>Concept of brand equity</a:t>
            </a:r>
          </a:p>
          <a:p>
            <a:r>
              <a:rPr lang="en-US" dirty="0">
                <a:latin typeface="Arial" panose="020B0604020202020204" pitchFamily="34" charset="0"/>
                <a:cs typeface="Arial" panose="020B0604020202020204" pitchFamily="34" charset="0"/>
              </a:rPr>
              <a:t>Packaging</a:t>
            </a:r>
          </a:p>
          <a:p>
            <a:r>
              <a:rPr lang="en-US" dirty="0">
                <a:latin typeface="Arial" panose="020B0604020202020204" pitchFamily="34" charset="0"/>
                <a:cs typeface="Arial" panose="020B0604020202020204" pitchFamily="34" charset="0"/>
              </a:rPr>
              <a:t>Functions and levels of packaging</a:t>
            </a:r>
          </a:p>
          <a:p>
            <a:r>
              <a:rPr lang="en-US" dirty="0">
                <a:latin typeface="Arial" panose="020B0604020202020204" pitchFamily="34" charset="0"/>
                <a:cs typeface="Arial" panose="020B0604020202020204" pitchFamily="34" charset="0"/>
              </a:rPr>
              <a:t>Essentials of a good package</a:t>
            </a:r>
          </a:p>
          <a:p>
            <a:r>
              <a:rPr lang="en-US" dirty="0">
                <a:latin typeface="Arial" panose="020B0604020202020204" pitchFamily="34" charset="0"/>
                <a:cs typeface="Arial" panose="020B0604020202020204" pitchFamily="34" charset="0"/>
              </a:rPr>
              <a:t>Product line and mix strategies</a:t>
            </a:r>
          </a:p>
          <a:p>
            <a:r>
              <a:rPr lang="en-US" dirty="0">
                <a:latin typeface="Arial" panose="020B0604020202020204" pitchFamily="34" charset="0"/>
                <a:cs typeface="Arial" panose="020B0604020202020204" pitchFamily="34" charset="0"/>
              </a:rPr>
              <a:t>Service product strategies</a:t>
            </a:r>
          </a:p>
          <a:p>
            <a:r>
              <a:rPr lang="en-US" dirty="0">
                <a:latin typeface="Arial" panose="020B0604020202020204" pitchFamily="34" charset="0"/>
                <a:cs typeface="Arial" panose="020B0604020202020204" pitchFamily="34" charset="0"/>
              </a:rPr>
              <a:t>Service marketing concept</a:t>
            </a:r>
          </a:p>
          <a:p>
            <a:r>
              <a:rPr lang="en-US" dirty="0">
                <a:latin typeface="Arial" panose="020B0604020202020204" pitchFamily="34" charset="0"/>
                <a:cs typeface="Arial" panose="020B0604020202020204" pitchFamily="34" charset="0"/>
              </a:rPr>
              <a:t>Characteristics of services and marketing strategies</a:t>
            </a:r>
          </a:p>
          <a:p>
            <a:r>
              <a:rPr lang="en-US" dirty="0">
                <a:latin typeface="Arial" panose="020B0604020202020204" pitchFamily="34" charset="0"/>
                <a:cs typeface="Arial" panose="020B0604020202020204" pitchFamily="34" charset="0"/>
              </a:rPr>
              <a:t>Management of people, physical evidences and process</a:t>
            </a:r>
          </a:p>
          <a:p>
            <a:endParaRPr lang="en-US" sz="2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58" y="5840549"/>
            <a:ext cx="1285875" cy="832785"/>
          </a:xfrm>
          <a:prstGeom prst="rect">
            <a:avLst/>
          </a:prstGeom>
        </p:spPr>
      </p:pic>
      <p:sp>
        <p:nvSpPr>
          <p:cNvPr id="11" name="Date Placeholder 6"/>
          <p:cNvSpPr>
            <a:spLocks noGrp="1"/>
          </p:cNvSpPr>
          <p:nvPr/>
        </p:nvSpPr>
        <p:spPr>
          <a:xfrm>
            <a:off x="-92169" y="6293225"/>
            <a:ext cx="2163015" cy="380110"/>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b="1" smtClean="0">
                <a:solidFill>
                  <a:srgbClr val="FF0000"/>
                </a:solidFill>
              </a:rPr>
              <a:pPr algn="r"/>
              <a:t>2/5/2019 10:03 PM</a:t>
            </a:fld>
            <a:r>
              <a:rPr lang="en-US" b="1" dirty="0" smtClean="0">
                <a:solidFill>
                  <a:srgbClr val="FF0000"/>
                </a:solidFill>
              </a:rPr>
              <a:t> </a:t>
            </a:r>
            <a:endParaRPr lang="en-US" b="1" dirty="0">
              <a:solidFill>
                <a:srgbClr val="FF0000"/>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951" y="6136936"/>
            <a:ext cx="714221" cy="631371"/>
          </a:xfrm>
          <a:prstGeom prst="ellipse">
            <a:avLst/>
          </a:prstGeom>
          <a:ln>
            <a:noFill/>
          </a:ln>
          <a:effectLst>
            <a:softEdge rad="112500"/>
          </a:effectLst>
        </p:spPr>
      </p:pic>
    </p:spTree>
    <p:extLst>
      <p:ext uri="{BB962C8B-B14F-4D97-AF65-F5344CB8AC3E}">
        <p14:creationId xmlns:p14="http://schemas.microsoft.com/office/powerpoint/2010/main" val="2228865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 y="4894284"/>
            <a:ext cx="5396250" cy="1963715"/>
          </a:xfrm>
          <a:prstGeom prst="rect">
            <a:avLst/>
          </a:prstGeom>
        </p:spPr>
      </p:pic>
      <p:sp>
        <p:nvSpPr>
          <p:cNvPr id="2" name="Title 1"/>
          <p:cNvSpPr>
            <a:spLocks noGrp="1"/>
          </p:cNvSpPr>
          <p:nvPr>
            <p:ph type="title"/>
          </p:nvPr>
        </p:nvSpPr>
        <p:spPr>
          <a:xfrm>
            <a:off x="0" y="0"/>
            <a:ext cx="9784080" cy="900332"/>
          </a:xfrm>
        </p:spPr>
        <p:txBody>
          <a:bodyPr>
            <a:normAutofit/>
          </a:bodyPr>
          <a:lstStyle/>
          <a:p>
            <a:r>
              <a:rPr lang="en-US" b="1" u="sng" dirty="0"/>
              <a:t>Level of Product</a:t>
            </a:r>
          </a:p>
        </p:txBody>
      </p:sp>
      <p:sp>
        <p:nvSpPr>
          <p:cNvPr id="18" name="Oval 17"/>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Core</a:t>
            </a:r>
          </a:p>
          <a:p>
            <a:pPr algn="ctr"/>
            <a:r>
              <a:rPr lang="en-US" sz="3600" b="1" dirty="0">
                <a:solidFill>
                  <a:schemeClr val="tx1"/>
                </a:solidFill>
              </a:rPr>
              <a:t>Product</a:t>
            </a:r>
          </a:p>
        </p:txBody>
      </p:sp>
      <p:sp>
        <p:nvSpPr>
          <p:cNvPr id="19" name="Content Placeholder 2"/>
          <p:cNvSpPr txBox="1">
            <a:spLocks/>
          </p:cNvSpPr>
          <p:nvPr/>
        </p:nvSpPr>
        <p:spPr>
          <a:xfrm>
            <a:off x="270456" y="900332"/>
            <a:ext cx="9513624" cy="459775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Font typeface="Wingdings" pitchFamily="2" charset="2"/>
              <a:buNone/>
            </a:pPr>
            <a:r>
              <a:rPr lang="en-US" sz="2400" b="1" dirty="0">
                <a:solidFill>
                  <a:srgbClr val="FF0000"/>
                </a:solidFill>
              </a:rPr>
              <a:t>There is core benefit and the essential utility attached with a product.</a:t>
            </a:r>
          </a:p>
          <a:p>
            <a:pPr marL="0" indent="0">
              <a:lnSpc>
                <a:spcPts val="3500"/>
              </a:lnSpc>
              <a:spcBef>
                <a:spcPts val="0"/>
              </a:spcBef>
              <a:spcAft>
                <a:spcPts val="0"/>
              </a:spcAft>
              <a:buFont typeface="Wingdings" pitchFamily="2" charset="2"/>
              <a:buNone/>
            </a:pPr>
            <a:r>
              <a:rPr lang="en-US" sz="2400" b="1" dirty="0">
                <a:solidFill>
                  <a:srgbClr val="FF0000"/>
                </a:solidFill>
              </a:rPr>
              <a:t>It is the services or benefit customers buy.</a:t>
            </a:r>
          </a:p>
          <a:p>
            <a:pPr marL="0" indent="0">
              <a:lnSpc>
                <a:spcPts val="3500"/>
              </a:lnSpc>
              <a:spcBef>
                <a:spcPts val="0"/>
              </a:spcBef>
              <a:spcAft>
                <a:spcPts val="0"/>
              </a:spcAft>
              <a:buFont typeface="Wingdings" pitchFamily="2" charset="2"/>
              <a:buNone/>
            </a:pPr>
            <a:r>
              <a:rPr lang="en-US" sz="2400" b="1" dirty="0">
                <a:solidFill>
                  <a:srgbClr val="FF0000"/>
                </a:solidFill>
              </a:rPr>
              <a:t>Buyers purchase a product for the benefits and satisfaction attached with the product.</a:t>
            </a:r>
          </a:p>
          <a:p>
            <a:pPr marL="0" indent="0">
              <a:lnSpc>
                <a:spcPts val="3500"/>
              </a:lnSpc>
              <a:spcBef>
                <a:spcPts val="0"/>
              </a:spcBef>
              <a:spcAft>
                <a:spcPts val="0"/>
              </a:spcAft>
              <a:buFont typeface="Wingdings" pitchFamily="2" charset="2"/>
              <a:buNone/>
            </a:pPr>
            <a:r>
              <a:rPr lang="en-US" sz="2400" b="1" dirty="0">
                <a:solidFill>
                  <a:schemeClr val="bg1"/>
                </a:solidFill>
              </a:rPr>
              <a:t>E.g</a:t>
            </a:r>
            <a:r>
              <a:rPr lang="en-US" sz="2400" b="1" dirty="0" smtClean="0">
                <a:solidFill>
                  <a:schemeClr val="bg1"/>
                </a:solidFill>
              </a:rPr>
              <a:t>.</a:t>
            </a:r>
          </a:p>
          <a:p>
            <a:pPr marL="0" indent="0">
              <a:lnSpc>
                <a:spcPts val="3500"/>
              </a:lnSpc>
              <a:spcBef>
                <a:spcPts val="0"/>
              </a:spcBef>
              <a:spcAft>
                <a:spcPts val="0"/>
              </a:spcAft>
              <a:buFont typeface="Wingdings" pitchFamily="2" charset="2"/>
              <a:buNone/>
            </a:pPr>
            <a:r>
              <a:rPr lang="en-US" sz="2400" b="1" dirty="0" smtClean="0">
                <a:solidFill>
                  <a:schemeClr val="bg1"/>
                </a:solidFill>
              </a:rPr>
              <a:t>A purchaser of a drill is buying holes.</a:t>
            </a:r>
            <a:endParaRPr lang="en-US" sz="2400" b="1" dirty="0">
              <a:solidFill>
                <a:schemeClr val="bg1"/>
              </a:solidFill>
            </a:endParaRPr>
          </a:p>
          <a:p>
            <a:pPr marL="0" indent="0">
              <a:lnSpc>
                <a:spcPts val="3500"/>
              </a:lnSpc>
              <a:spcBef>
                <a:spcPts val="0"/>
              </a:spcBef>
              <a:spcAft>
                <a:spcPts val="0"/>
              </a:spcAft>
              <a:buFont typeface="Wingdings" pitchFamily="2" charset="2"/>
              <a:buNone/>
            </a:pPr>
            <a:r>
              <a:rPr lang="en-US" sz="2400" b="1" dirty="0">
                <a:solidFill>
                  <a:schemeClr val="bg1"/>
                </a:solidFill>
              </a:rPr>
              <a:t>Woman buys beauty for herself through cosmetics.</a:t>
            </a:r>
          </a:p>
          <a:p>
            <a:pPr marL="0" indent="0">
              <a:lnSpc>
                <a:spcPts val="3500"/>
              </a:lnSpc>
              <a:spcBef>
                <a:spcPts val="0"/>
              </a:spcBef>
              <a:spcAft>
                <a:spcPts val="0"/>
              </a:spcAft>
              <a:buFont typeface="Wingdings" pitchFamily="2" charset="2"/>
              <a:buNone/>
            </a:pPr>
            <a:r>
              <a:rPr lang="en-US" sz="2400" b="1" dirty="0">
                <a:solidFill>
                  <a:schemeClr val="bg1"/>
                </a:solidFill>
              </a:rPr>
              <a:t>Boys buys status and prestige through modern sporty bikes.</a:t>
            </a:r>
          </a:p>
          <a:p>
            <a:pPr marL="0" indent="0">
              <a:lnSpc>
                <a:spcPts val="3500"/>
              </a:lnSpc>
              <a:spcBef>
                <a:spcPts val="0"/>
              </a:spcBef>
              <a:spcAft>
                <a:spcPts val="0"/>
              </a:spcAft>
              <a:buFont typeface="Wingdings" pitchFamily="2" charset="2"/>
              <a:buNone/>
            </a:pPr>
            <a:r>
              <a:rPr lang="en-US" sz="2400" b="1" dirty="0">
                <a:solidFill>
                  <a:schemeClr val="bg1"/>
                </a:solidFill>
              </a:rPr>
              <a:t>A hotel guest is buying rest and sleep.</a:t>
            </a:r>
          </a:p>
          <a:p>
            <a:pPr marL="0" indent="0">
              <a:lnSpc>
                <a:spcPts val="3500"/>
              </a:lnSpc>
              <a:spcBef>
                <a:spcPts val="0"/>
              </a:spcBef>
              <a:spcAft>
                <a:spcPts val="0"/>
              </a:spcAft>
              <a:buFont typeface="Wingdings" pitchFamily="2" charset="2"/>
              <a:buNone/>
            </a:pPr>
            <a:endParaRPr lang="en-US" dirty="0">
              <a:solidFill>
                <a:schemeClr val="bg1"/>
              </a:solidFill>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974" y="4430332"/>
            <a:ext cx="6873026" cy="2427668"/>
          </a:xfrm>
          <a:prstGeom prst="rect">
            <a:avLst/>
          </a:prstGeom>
        </p:spPr>
      </p:pic>
      <p:sp>
        <p:nvSpPr>
          <p:cNvPr id="7"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9017347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5" dur="500"/>
                                        <p:tgtEl>
                                          <p:spTgt spid="19">
                                            <p:txEl>
                                              <p:pRg st="0" end="0"/>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8" dur="500"/>
                                        <p:tgtEl>
                                          <p:spTgt spid="19">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31" dur="500"/>
                                        <p:tgtEl>
                                          <p:spTgt spid="19">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36" dur="500"/>
                                        <p:tgtEl>
                                          <p:spTgt spid="19">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9">
                                            <p:txEl>
                                              <p:pRg st="4" end="4"/>
                                            </p:txEl>
                                          </p:spTgt>
                                        </p:tgtEl>
                                        <p:attrNameLst>
                                          <p:attrName>style.visibility</p:attrName>
                                        </p:attrNameLst>
                                      </p:cBhvr>
                                      <p:to>
                                        <p:strVal val="visible"/>
                                      </p:to>
                                    </p:set>
                                    <p:animEffect transition="in" filter="randombar(horizontal)">
                                      <p:cBhvr>
                                        <p:cTn id="41" dur="500"/>
                                        <p:tgtEl>
                                          <p:spTgt spid="19">
                                            <p:txEl>
                                              <p:pRg st="4" end="4"/>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19">
                                            <p:txEl>
                                              <p:pRg st="5" end="5"/>
                                            </p:txEl>
                                          </p:spTgt>
                                        </p:tgtEl>
                                        <p:attrNameLst>
                                          <p:attrName>style.visibility</p:attrName>
                                        </p:attrNameLst>
                                      </p:cBhvr>
                                      <p:to>
                                        <p:strVal val="visible"/>
                                      </p:to>
                                    </p:set>
                                    <p:animEffect transition="in" filter="randombar(horizontal)">
                                      <p:cBhvr>
                                        <p:cTn id="44" dur="500"/>
                                        <p:tgtEl>
                                          <p:spTgt spid="19">
                                            <p:txEl>
                                              <p:pRg st="5" end="5"/>
                                            </p:txEl>
                                          </p:spTgt>
                                        </p:tgtEl>
                                      </p:cBhvr>
                                    </p:animEffect>
                                  </p:childTnLst>
                                </p:cTn>
                              </p:par>
                              <p:par>
                                <p:cTn id="45" presetID="14" presetClass="entr" presetSubtype="10" fill="hold" nodeType="withEffect">
                                  <p:stCondLst>
                                    <p:cond delay="0"/>
                                  </p:stCondLst>
                                  <p:childTnLst>
                                    <p:set>
                                      <p:cBhvr>
                                        <p:cTn id="46" dur="1" fill="hold">
                                          <p:stCondLst>
                                            <p:cond delay="0"/>
                                          </p:stCondLst>
                                        </p:cTn>
                                        <p:tgtEl>
                                          <p:spTgt spid="19">
                                            <p:txEl>
                                              <p:pRg st="6" end="6"/>
                                            </p:txEl>
                                          </p:spTgt>
                                        </p:tgtEl>
                                        <p:attrNameLst>
                                          <p:attrName>style.visibility</p:attrName>
                                        </p:attrNameLst>
                                      </p:cBhvr>
                                      <p:to>
                                        <p:strVal val="visible"/>
                                      </p:to>
                                    </p:set>
                                    <p:animEffect transition="in" filter="randombar(horizontal)">
                                      <p:cBhvr>
                                        <p:cTn id="47" dur="500"/>
                                        <p:tgtEl>
                                          <p:spTgt spid="19">
                                            <p:txEl>
                                              <p:pRg st="6" end="6"/>
                                            </p:txEl>
                                          </p:spTgt>
                                        </p:tgtEl>
                                      </p:cBhvr>
                                    </p:animEffect>
                                  </p:childTnLst>
                                </p:cTn>
                              </p:par>
                              <p:par>
                                <p:cTn id="48" presetID="14" presetClass="entr" presetSubtype="10" fill="hold" nodeType="withEffect">
                                  <p:stCondLst>
                                    <p:cond delay="0"/>
                                  </p:stCondLst>
                                  <p:childTnLst>
                                    <p:set>
                                      <p:cBhvr>
                                        <p:cTn id="49" dur="1" fill="hold">
                                          <p:stCondLst>
                                            <p:cond delay="0"/>
                                          </p:stCondLst>
                                        </p:cTn>
                                        <p:tgtEl>
                                          <p:spTgt spid="19">
                                            <p:txEl>
                                              <p:pRg st="7" end="7"/>
                                            </p:txEl>
                                          </p:spTgt>
                                        </p:tgtEl>
                                        <p:attrNameLst>
                                          <p:attrName>style.visibility</p:attrName>
                                        </p:attrNameLst>
                                      </p:cBhvr>
                                      <p:to>
                                        <p:strVal val="visible"/>
                                      </p:to>
                                    </p:set>
                                    <p:animEffect transition="in" filter="randombar(horizontal)">
                                      <p:cBhvr>
                                        <p:cTn id="50" dur="500"/>
                                        <p:tgtEl>
                                          <p:spTgt spid="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Product line &amp; mix strategies</a:t>
            </a:r>
            <a:endParaRPr lang="en-US" sz="3600" b="1" u="sng" dirty="0">
              <a:solidFill>
                <a:srgbClr val="FF0000"/>
              </a:solidFill>
            </a:endParaRPr>
          </a:p>
        </p:txBody>
      </p:sp>
      <p:sp>
        <p:nvSpPr>
          <p:cNvPr id="10" name="Content Placeholder 2"/>
          <p:cNvSpPr txBox="1">
            <a:spLocks/>
          </p:cNvSpPr>
          <p:nvPr/>
        </p:nvSpPr>
        <p:spPr>
          <a:xfrm>
            <a:off x="195508" y="730985"/>
            <a:ext cx="11662663" cy="57338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000"/>
              </a:lnSpc>
              <a:spcBef>
                <a:spcPts val="0"/>
              </a:spcBef>
              <a:spcAft>
                <a:spcPts val="0"/>
              </a:spcAft>
              <a:buNone/>
            </a:pPr>
            <a:r>
              <a:rPr lang="en-US" sz="2800" b="1" dirty="0" smtClean="0">
                <a:solidFill>
                  <a:srgbClr val="FF0000"/>
                </a:solidFill>
              </a:rPr>
              <a:t>Product Mix Strategies</a:t>
            </a:r>
            <a:endParaRPr lang="en-US" sz="2400" dirty="0" smtClean="0">
              <a:solidFill>
                <a:schemeClr val="bg1"/>
              </a:solidFill>
            </a:endParaRPr>
          </a:p>
          <a:p>
            <a:pPr marL="0" indent="0" algn="just">
              <a:lnSpc>
                <a:spcPts val="3000"/>
              </a:lnSpc>
              <a:spcBef>
                <a:spcPts val="0"/>
              </a:spcBef>
              <a:spcAft>
                <a:spcPts val="0"/>
              </a:spcAft>
              <a:buNone/>
            </a:pPr>
            <a:endParaRPr lang="en-US" sz="2400" dirty="0" smtClean="0">
              <a:solidFill>
                <a:schemeClr val="bg1"/>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3" name="Rectangle 2"/>
          <p:cNvSpPr/>
          <p:nvPr/>
        </p:nvSpPr>
        <p:spPr>
          <a:xfrm>
            <a:off x="-1" y="1233239"/>
            <a:ext cx="12075459" cy="5478423"/>
          </a:xfrm>
          <a:prstGeom prst="rect">
            <a:avLst/>
          </a:prstGeom>
        </p:spPr>
        <p:txBody>
          <a:bodyPr wrap="square">
            <a:spAutoFit/>
          </a:bodyPr>
          <a:lstStyle/>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Product’s Width</a:t>
            </a:r>
          </a:p>
          <a:p>
            <a:pPr lvl="1" algn="just">
              <a:lnSpc>
                <a:spcPts val="3000"/>
              </a:lnSpc>
              <a:spcBef>
                <a:spcPts val="0"/>
              </a:spcBef>
              <a:spcAft>
                <a:spcPts val="0"/>
              </a:spcAft>
              <a:buClr>
                <a:srgbClr val="C00000"/>
              </a:buClr>
            </a:pPr>
            <a:r>
              <a:rPr lang="en-US" sz="2400" dirty="0" smtClean="0">
                <a:solidFill>
                  <a:schemeClr val="bg1"/>
                </a:solidFill>
              </a:rPr>
              <a:t>It refers to the number of product lines. Product width can be modified by adding or deleting a product line.</a:t>
            </a:r>
          </a:p>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Product Depth</a:t>
            </a:r>
          </a:p>
          <a:p>
            <a:pPr lvl="1" algn="just">
              <a:lnSpc>
                <a:spcPts val="3000"/>
              </a:lnSpc>
              <a:spcBef>
                <a:spcPts val="0"/>
              </a:spcBef>
              <a:spcAft>
                <a:spcPts val="0"/>
              </a:spcAft>
              <a:buClr>
                <a:srgbClr val="C00000"/>
              </a:buClr>
            </a:pPr>
            <a:r>
              <a:rPr lang="en-US" sz="2400" dirty="0" smtClean="0">
                <a:solidFill>
                  <a:schemeClr val="bg1"/>
                </a:solidFill>
              </a:rPr>
              <a:t>It refers to the number of product items in a product line. Product depth can be modified by adding or deleting product items in a product line.</a:t>
            </a:r>
          </a:p>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Product Length</a:t>
            </a:r>
          </a:p>
          <a:p>
            <a:pPr lvl="1" algn="just">
              <a:lnSpc>
                <a:spcPts val="3000"/>
              </a:lnSpc>
              <a:spcBef>
                <a:spcPts val="0"/>
              </a:spcBef>
              <a:spcAft>
                <a:spcPts val="0"/>
              </a:spcAft>
              <a:buClr>
                <a:srgbClr val="C00000"/>
              </a:buClr>
            </a:pPr>
            <a:r>
              <a:rPr lang="en-US" sz="2400" dirty="0" smtClean="0">
                <a:solidFill>
                  <a:schemeClr val="bg1"/>
                </a:solidFill>
              </a:rPr>
              <a:t>It refers to total number of product items in the product mix. It ca be modified by adding or deleting product items. General Electric Company has about 250,000 items in the product mix.</a:t>
            </a:r>
          </a:p>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Product Consistency</a:t>
            </a:r>
          </a:p>
          <a:p>
            <a:pPr lvl="1" algn="just">
              <a:lnSpc>
                <a:spcPts val="3000"/>
              </a:lnSpc>
              <a:spcBef>
                <a:spcPts val="0"/>
              </a:spcBef>
              <a:spcAft>
                <a:spcPts val="0"/>
              </a:spcAft>
              <a:buClr>
                <a:srgbClr val="C00000"/>
              </a:buClr>
            </a:pPr>
            <a:r>
              <a:rPr lang="en-US" sz="2400" dirty="0" smtClean="0">
                <a:solidFill>
                  <a:schemeClr val="bg1"/>
                </a:solidFill>
              </a:rPr>
              <a:t>It refers to how closely related the various product lines are. Consistency can be increased by adding closely related product lines. It can be decreased by adding unrelated product lines.</a:t>
            </a:r>
            <a:endParaRPr lang="en-US" sz="2400" dirty="0">
              <a:solidFill>
                <a:schemeClr val="bg1"/>
              </a:solidFill>
            </a:endParaRPr>
          </a:p>
        </p:txBody>
      </p:sp>
    </p:spTree>
    <p:extLst>
      <p:ext uri="{BB962C8B-B14F-4D97-AF65-F5344CB8AC3E}">
        <p14:creationId xmlns:p14="http://schemas.microsoft.com/office/powerpoint/2010/main" val="14973480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0"/>
                                        <p:tgtEl>
                                          <p:spTgt spid="3">
                                            <p:txEl>
                                              <p:pRg st="3" end="3"/>
                                            </p:txEl>
                                          </p:spTgt>
                                        </p:tgtEl>
                                      </p:cBhvr>
                                    </p:animEffect>
                                    <p:anim calcmode="lin" valueType="num">
                                      <p:cBhvr>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Service product </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3" name="Rectangle 2"/>
          <p:cNvSpPr/>
          <p:nvPr/>
        </p:nvSpPr>
        <p:spPr>
          <a:xfrm>
            <a:off x="-1" y="762594"/>
            <a:ext cx="12075459" cy="5815118"/>
          </a:xfrm>
          <a:prstGeom prst="rect">
            <a:avLst/>
          </a:prstGeom>
        </p:spPr>
        <p:txBody>
          <a:bodyPr wrap="square">
            <a:spAutoFit/>
          </a:bodyPr>
          <a:lstStyle/>
          <a:p>
            <a:pPr lvl="1" algn="just">
              <a:lnSpc>
                <a:spcPct val="130000"/>
              </a:lnSpc>
              <a:spcBef>
                <a:spcPts val="0"/>
              </a:spcBef>
              <a:spcAft>
                <a:spcPts val="0"/>
              </a:spcAft>
              <a:buClr>
                <a:srgbClr val="C00000"/>
              </a:buClr>
            </a:pPr>
            <a:r>
              <a:rPr lang="en-US" sz="2400" b="1" u="sng" dirty="0" smtClean="0">
                <a:solidFill>
                  <a:schemeClr val="accent3">
                    <a:lumMod val="50000"/>
                  </a:schemeClr>
                </a:solidFill>
              </a:rPr>
              <a:t>American Marketing Association:</a:t>
            </a:r>
          </a:p>
          <a:p>
            <a:pPr lvl="1" algn="just">
              <a:lnSpc>
                <a:spcPct val="130000"/>
              </a:lnSpc>
              <a:spcBef>
                <a:spcPts val="0"/>
              </a:spcBef>
              <a:spcAft>
                <a:spcPts val="0"/>
              </a:spcAft>
              <a:buClr>
                <a:srgbClr val="C00000"/>
              </a:buClr>
            </a:pPr>
            <a:r>
              <a:rPr lang="en-US" sz="2400" i="1" dirty="0" smtClean="0">
                <a:solidFill>
                  <a:schemeClr val="bg1"/>
                </a:solidFill>
              </a:rPr>
              <a:t>Activities, benefits or satisfactions which are offered for sale, or are provided in connection with the sale of goods.</a:t>
            </a:r>
          </a:p>
          <a:p>
            <a:pPr lvl="1" algn="just">
              <a:lnSpc>
                <a:spcPct val="130000"/>
              </a:lnSpc>
              <a:spcBef>
                <a:spcPts val="0"/>
              </a:spcBef>
              <a:spcAft>
                <a:spcPts val="0"/>
              </a:spcAft>
              <a:buClr>
                <a:srgbClr val="C00000"/>
              </a:buClr>
            </a:pPr>
            <a:endParaRPr lang="en-US" sz="2400" dirty="0" smtClean="0">
              <a:solidFill>
                <a:schemeClr val="bg1"/>
              </a:solidFill>
            </a:endParaRPr>
          </a:p>
          <a:p>
            <a:pPr lvl="1" algn="just">
              <a:lnSpc>
                <a:spcPct val="130000"/>
              </a:lnSpc>
              <a:spcBef>
                <a:spcPts val="0"/>
              </a:spcBef>
              <a:spcAft>
                <a:spcPts val="0"/>
              </a:spcAft>
              <a:buClr>
                <a:srgbClr val="C00000"/>
              </a:buClr>
            </a:pPr>
            <a:r>
              <a:rPr lang="en-US" sz="2400" b="1" u="sng" dirty="0" smtClean="0">
                <a:solidFill>
                  <a:schemeClr val="accent3">
                    <a:lumMod val="50000"/>
                  </a:schemeClr>
                </a:solidFill>
              </a:rPr>
              <a:t>Philip Kotler:</a:t>
            </a:r>
            <a:endParaRPr lang="en-US" sz="2400" b="1" u="sng" dirty="0">
              <a:solidFill>
                <a:schemeClr val="accent3">
                  <a:lumMod val="50000"/>
                </a:schemeClr>
              </a:solidFill>
            </a:endParaRPr>
          </a:p>
          <a:p>
            <a:pPr lvl="1" algn="just">
              <a:lnSpc>
                <a:spcPct val="130000"/>
              </a:lnSpc>
              <a:spcBef>
                <a:spcPts val="0"/>
              </a:spcBef>
              <a:spcAft>
                <a:spcPts val="0"/>
              </a:spcAft>
              <a:buClr>
                <a:srgbClr val="C00000"/>
              </a:buClr>
            </a:pPr>
            <a:r>
              <a:rPr lang="en-US" sz="2400" i="1" dirty="0" smtClean="0">
                <a:solidFill>
                  <a:schemeClr val="bg1"/>
                </a:solidFill>
              </a:rPr>
              <a:t>A service is any act or performance that one party can offer to another that is essentially intangible and does not result in the ownership of anything. Its production may or may not be tied to a physical product.</a:t>
            </a:r>
          </a:p>
          <a:p>
            <a:pPr lvl="1" algn="just">
              <a:lnSpc>
                <a:spcPct val="130000"/>
              </a:lnSpc>
              <a:spcBef>
                <a:spcPts val="0"/>
              </a:spcBef>
              <a:spcAft>
                <a:spcPts val="0"/>
              </a:spcAft>
              <a:buClr>
                <a:srgbClr val="C00000"/>
              </a:buClr>
            </a:pPr>
            <a:endParaRPr lang="en-US" sz="2400" b="1" u="sng" dirty="0" smtClean="0">
              <a:solidFill>
                <a:schemeClr val="accent3">
                  <a:lumMod val="50000"/>
                </a:schemeClr>
              </a:solidFill>
            </a:endParaRPr>
          </a:p>
          <a:p>
            <a:pPr lvl="1" algn="just">
              <a:lnSpc>
                <a:spcPct val="130000"/>
              </a:lnSpc>
              <a:spcBef>
                <a:spcPts val="0"/>
              </a:spcBef>
              <a:spcAft>
                <a:spcPts val="0"/>
              </a:spcAft>
              <a:buClr>
                <a:srgbClr val="C00000"/>
              </a:buClr>
            </a:pPr>
            <a:r>
              <a:rPr lang="en-US" sz="2400" b="1" u="sng" dirty="0" smtClean="0">
                <a:solidFill>
                  <a:schemeClr val="accent3">
                    <a:lumMod val="50000"/>
                  </a:schemeClr>
                </a:solidFill>
              </a:rPr>
              <a:t>William J. Stanton:</a:t>
            </a:r>
            <a:endParaRPr lang="en-US" sz="2400" b="1" u="sng" dirty="0">
              <a:solidFill>
                <a:schemeClr val="accent3">
                  <a:lumMod val="50000"/>
                </a:schemeClr>
              </a:solidFill>
            </a:endParaRPr>
          </a:p>
          <a:p>
            <a:pPr lvl="1" algn="just">
              <a:lnSpc>
                <a:spcPct val="130000"/>
              </a:lnSpc>
              <a:spcBef>
                <a:spcPts val="0"/>
              </a:spcBef>
              <a:spcAft>
                <a:spcPts val="0"/>
              </a:spcAft>
              <a:buClr>
                <a:srgbClr val="C00000"/>
              </a:buClr>
            </a:pPr>
            <a:r>
              <a:rPr lang="en-US" sz="2400" i="1" dirty="0" smtClean="0">
                <a:solidFill>
                  <a:schemeClr val="bg1"/>
                </a:solidFill>
              </a:rPr>
              <a:t>Service is an identifiable, intangible activity that is the main object of transaction designed to provide want satisfaction to customers.</a:t>
            </a:r>
          </a:p>
        </p:txBody>
      </p:sp>
    </p:spTree>
    <p:extLst>
      <p:ext uri="{BB962C8B-B14F-4D97-AF65-F5344CB8AC3E}">
        <p14:creationId xmlns:p14="http://schemas.microsoft.com/office/powerpoint/2010/main" val="31532098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3" dur="500"/>
                                        <p:tgtEl>
                                          <p:spTgt spid="3">
                                            <p:txEl>
                                              <p:pRg st="6" end="6"/>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Service product </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3" name="Rectangle 2"/>
          <p:cNvSpPr/>
          <p:nvPr/>
        </p:nvSpPr>
        <p:spPr>
          <a:xfrm>
            <a:off x="-1" y="722253"/>
            <a:ext cx="12192001" cy="3554819"/>
          </a:xfrm>
          <a:prstGeom prst="rect">
            <a:avLst/>
          </a:prstGeom>
        </p:spPr>
        <p:txBody>
          <a:bodyPr wrap="square">
            <a:spAutoFit/>
          </a:bodyPr>
          <a:lstStyle/>
          <a:p>
            <a:pPr marL="174625" lvl="1" algn="ctr">
              <a:lnSpc>
                <a:spcPts val="3000"/>
              </a:lnSpc>
              <a:spcBef>
                <a:spcPts val="0"/>
              </a:spcBef>
              <a:spcAft>
                <a:spcPts val="0"/>
              </a:spcAft>
              <a:buClr>
                <a:srgbClr val="C00000"/>
              </a:buClr>
            </a:pPr>
            <a:r>
              <a:rPr lang="en-US" sz="2400" dirty="0" smtClean="0">
                <a:solidFill>
                  <a:schemeClr val="bg1"/>
                </a:solidFill>
              </a:rPr>
              <a:t>In modern marketing, only the physical goods are not termed as products.</a:t>
            </a:r>
          </a:p>
          <a:p>
            <a:pPr marL="174625" lvl="1" algn="ctr">
              <a:lnSpc>
                <a:spcPts val="3000"/>
              </a:lnSpc>
              <a:spcBef>
                <a:spcPts val="0"/>
              </a:spcBef>
              <a:spcAft>
                <a:spcPts val="0"/>
              </a:spcAft>
              <a:buClr>
                <a:srgbClr val="C00000"/>
              </a:buClr>
            </a:pPr>
            <a:r>
              <a:rPr lang="en-US" sz="2400" dirty="0" smtClean="0">
                <a:solidFill>
                  <a:schemeClr val="bg1"/>
                </a:solidFill>
              </a:rPr>
              <a:t>It also covers the service in terms of product.</a:t>
            </a:r>
          </a:p>
          <a:p>
            <a:pPr marL="174625" lvl="1" algn="ctr">
              <a:lnSpc>
                <a:spcPts val="3000"/>
              </a:lnSpc>
              <a:spcBef>
                <a:spcPts val="0"/>
              </a:spcBef>
              <a:spcAft>
                <a:spcPts val="0"/>
              </a:spcAft>
              <a:buClr>
                <a:srgbClr val="C00000"/>
              </a:buClr>
            </a:pPr>
            <a:r>
              <a:rPr lang="en-US" sz="2400" dirty="0" smtClean="0">
                <a:solidFill>
                  <a:schemeClr val="bg1"/>
                </a:solidFill>
              </a:rPr>
              <a:t>Services are not easy to define or classify. </a:t>
            </a:r>
          </a:p>
          <a:p>
            <a:pPr marL="174625" lvl="1" algn="ctr">
              <a:lnSpc>
                <a:spcPts val="3000"/>
              </a:lnSpc>
              <a:spcBef>
                <a:spcPts val="0"/>
              </a:spcBef>
              <a:spcAft>
                <a:spcPts val="0"/>
              </a:spcAft>
              <a:buClr>
                <a:srgbClr val="C00000"/>
              </a:buClr>
            </a:pPr>
            <a:r>
              <a:rPr lang="en-US" sz="2400" dirty="0" smtClean="0">
                <a:solidFill>
                  <a:schemeClr val="bg1"/>
                </a:solidFill>
              </a:rPr>
              <a:t>The essential characteristic of services is their intangibility.</a:t>
            </a:r>
          </a:p>
          <a:p>
            <a:pPr marL="174625" lvl="1" algn="ctr">
              <a:lnSpc>
                <a:spcPts val="3000"/>
              </a:lnSpc>
              <a:spcBef>
                <a:spcPts val="0"/>
              </a:spcBef>
              <a:spcAft>
                <a:spcPts val="0"/>
              </a:spcAft>
              <a:buClr>
                <a:srgbClr val="C00000"/>
              </a:buClr>
            </a:pPr>
            <a:r>
              <a:rPr lang="en-US" sz="2400" dirty="0" smtClean="0">
                <a:solidFill>
                  <a:schemeClr val="bg1"/>
                </a:solidFill>
              </a:rPr>
              <a:t>A service is an act or benefit that does not result in the customer owning anything. It is experienced, not consumed.</a:t>
            </a:r>
          </a:p>
          <a:p>
            <a:pPr marL="174625" lvl="1" algn="ctr">
              <a:lnSpc>
                <a:spcPts val="3000"/>
              </a:lnSpc>
              <a:spcBef>
                <a:spcPts val="0"/>
              </a:spcBef>
              <a:spcAft>
                <a:spcPts val="0"/>
              </a:spcAft>
              <a:buClr>
                <a:srgbClr val="C00000"/>
              </a:buClr>
            </a:pPr>
            <a:r>
              <a:rPr lang="en-US" sz="2400" dirty="0" smtClean="0">
                <a:solidFill>
                  <a:schemeClr val="bg1"/>
                </a:solidFill>
              </a:rPr>
              <a:t>It may be any activity, benefit or satisfaction which is offered for sale.</a:t>
            </a:r>
          </a:p>
          <a:p>
            <a:pPr marL="174625" lvl="1" algn="ctr">
              <a:lnSpc>
                <a:spcPts val="3000"/>
              </a:lnSpc>
              <a:spcBef>
                <a:spcPts val="0"/>
              </a:spcBef>
              <a:spcAft>
                <a:spcPts val="0"/>
              </a:spcAft>
              <a:buClr>
                <a:srgbClr val="C00000"/>
              </a:buClr>
            </a:pPr>
            <a:endParaRPr lang="en-US" sz="2400" dirty="0" smtClean="0">
              <a:solidFill>
                <a:schemeClr val="bg1"/>
              </a:solidFill>
            </a:endParaRPr>
          </a:p>
          <a:p>
            <a:pPr marL="174625" lvl="1" algn="ctr">
              <a:lnSpc>
                <a:spcPts val="3000"/>
              </a:lnSpc>
              <a:spcBef>
                <a:spcPts val="0"/>
              </a:spcBef>
              <a:spcAft>
                <a:spcPts val="0"/>
              </a:spcAft>
              <a:buClr>
                <a:srgbClr val="C00000"/>
              </a:buClr>
            </a:pPr>
            <a:endParaRPr lang="en-US" sz="2400" dirty="0">
              <a:solidFill>
                <a:schemeClr val="bg1"/>
              </a:solidFill>
            </a:endParaRPr>
          </a:p>
        </p:txBody>
      </p:sp>
      <p:sp>
        <p:nvSpPr>
          <p:cNvPr id="6" name="Rounded Rectangle 5"/>
          <p:cNvSpPr/>
          <p:nvPr/>
        </p:nvSpPr>
        <p:spPr>
          <a:xfrm>
            <a:off x="67236" y="3765176"/>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Airlines</a:t>
            </a:r>
            <a:endParaRPr lang="en-US" b="1" dirty="0"/>
          </a:p>
        </p:txBody>
      </p:sp>
      <p:sp>
        <p:nvSpPr>
          <p:cNvPr id="7" name="Rounded Rectangle 6"/>
          <p:cNvSpPr/>
          <p:nvPr/>
        </p:nvSpPr>
        <p:spPr>
          <a:xfrm>
            <a:off x="1604683" y="3765176"/>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Banks</a:t>
            </a:r>
            <a:endParaRPr lang="en-US" b="1" dirty="0"/>
          </a:p>
        </p:txBody>
      </p:sp>
      <p:sp>
        <p:nvSpPr>
          <p:cNvPr id="8" name="Rounded Rectangle 7"/>
          <p:cNvSpPr/>
          <p:nvPr/>
        </p:nvSpPr>
        <p:spPr>
          <a:xfrm>
            <a:off x="3142130" y="3765176"/>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Insurance</a:t>
            </a:r>
            <a:endParaRPr lang="en-US" b="1" dirty="0"/>
          </a:p>
        </p:txBody>
      </p:sp>
      <p:sp>
        <p:nvSpPr>
          <p:cNvPr id="9" name="Rounded Rectangle 8"/>
          <p:cNvSpPr/>
          <p:nvPr/>
        </p:nvSpPr>
        <p:spPr>
          <a:xfrm>
            <a:off x="4679577" y="3765176"/>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Telephone</a:t>
            </a:r>
            <a:endParaRPr lang="en-US" b="1" dirty="0"/>
          </a:p>
        </p:txBody>
      </p:sp>
      <p:sp>
        <p:nvSpPr>
          <p:cNvPr id="10" name="Rounded Rectangle 9"/>
          <p:cNvSpPr/>
          <p:nvPr/>
        </p:nvSpPr>
        <p:spPr>
          <a:xfrm>
            <a:off x="6212542" y="3765176"/>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Credit Card</a:t>
            </a:r>
            <a:endParaRPr lang="en-US" b="1" dirty="0"/>
          </a:p>
        </p:txBody>
      </p:sp>
      <p:sp>
        <p:nvSpPr>
          <p:cNvPr id="11" name="Rounded Rectangle 10"/>
          <p:cNvSpPr/>
          <p:nvPr/>
        </p:nvSpPr>
        <p:spPr>
          <a:xfrm>
            <a:off x="7749989" y="3765176"/>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Hotel</a:t>
            </a:r>
            <a:endParaRPr lang="en-US" b="1" dirty="0"/>
          </a:p>
        </p:txBody>
      </p:sp>
      <p:sp>
        <p:nvSpPr>
          <p:cNvPr id="12" name="Rounded Rectangle 11"/>
          <p:cNvSpPr/>
          <p:nvPr/>
        </p:nvSpPr>
        <p:spPr>
          <a:xfrm>
            <a:off x="9287436" y="3765176"/>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Repair</a:t>
            </a:r>
            <a:endParaRPr lang="en-US" b="1" dirty="0"/>
          </a:p>
        </p:txBody>
      </p:sp>
      <p:sp>
        <p:nvSpPr>
          <p:cNvPr id="13" name="Rounded Rectangle 12"/>
          <p:cNvSpPr/>
          <p:nvPr/>
        </p:nvSpPr>
        <p:spPr>
          <a:xfrm>
            <a:off x="10824883" y="3765176"/>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Beauty Shops</a:t>
            </a:r>
            <a:endParaRPr lang="en-US" b="1" dirty="0"/>
          </a:p>
        </p:txBody>
      </p:sp>
      <p:sp>
        <p:nvSpPr>
          <p:cNvPr id="14" name="Rounded Rectangle 13"/>
          <p:cNvSpPr/>
          <p:nvPr/>
        </p:nvSpPr>
        <p:spPr>
          <a:xfrm>
            <a:off x="61226" y="5117128"/>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Advertising Agencies</a:t>
            </a:r>
            <a:endParaRPr lang="en-US" b="1" dirty="0"/>
          </a:p>
        </p:txBody>
      </p:sp>
      <p:sp>
        <p:nvSpPr>
          <p:cNvPr id="15" name="Rounded Rectangle 14"/>
          <p:cNvSpPr/>
          <p:nvPr/>
        </p:nvSpPr>
        <p:spPr>
          <a:xfrm>
            <a:off x="1598673" y="5117128"/>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Lawyers</a:t>
            </a:r>
            <a:endParaRPr lang="en-US" b="1" dirty="0"/>
          </a:p>
        </p:txBody>
      </p:sp>
      <p:sp>
        <p:nvSpPr>
          <p:cNvPr id="16" name="Rounded Rectangle 15"/>
          <p:cNvSpPr/>
          <p:nvPr/>
        </p:nvSpPr>
        <p:spPr>
          <a:xfrm>
            <a:off x="3136120" y="5117128"/>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School Colleges</a:t>
            </a:r>
            <a:endParaRPr lang="en-US" b="1" dirty="0"/>
          </a:p>
        </p:txBody>
      </p:sp>
      <p:sp>
        <p:nvSpPr>
          <p:cNvPr id="17" name="Rounded Rectangle 16"/>
          <p:cNvSpPr/>
          <p:nvPr/>
        </p:nvSpPr>
        <p:spPr>
          <a:xfrm>
            <a:off x="4673567" y="5117128"/>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Hospital</a:t>
            </a:r>
            <a:endParaRPr lang="en-US" b="1" dirty="0"/>
          </a:p>
        </p:txBody>
      </p:sp>
      <p:sp>
        <p:nvSpPr>
          <p:cNvPr id="18" name="Rounded Rectangle 17"/>
          <p:cNvSpPr/>
          <p:nvPr/>
        </p:nvSpPr>
        <p:spPr>
          <a:xfrm>
            <a:off x="6206532" y="5117128"/>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Television</a:t>
            </a:r>
          </a:p>
          <a:p>
            <a:pPr algn="ctr"/>
            <a:r>
              <a:rPr lang="en-US" sz="1600" b="1" dirty="0" smtClean="0"/>
              <a:t>Radio</a:t>
            </a:r>
            <a:endParaRPr lang="en-US" b="1" dirty="0"/>
          </a:p>
        </p:txBody>
      </p:sp>
      <p:sp>
        <p:nvSpPr>
          <p:cNvPr id="19" name="Rounded Rectangle 18"/>
          <p:cNvSpPr/>
          <p:nvPr/>
        </p:nvSpPr>
        <p:spPr>
          <a:xfrm>
            <a:off x="7743979" y="5117128"/>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Guarantees</a:t>
            </a:r>
            <a:endParaRPr lang="en-US" b="1" dirty="0"/>
          </a:p>
        </p:txBody>
      </p:sp>
      <p:sp>
        <p:nvSpPr>
          <p:cNvPr id="20" name="Rounded Rectangle 19"/>
          <p:cNvSpPr/>
          <p:nvPr/>
        </p:nvSpPr>
        <p:spPr>
          <a:xfrm>
            <a:off x="9281426" y="5117128"/>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Installation</a:t>
            </a:r>
            <a:endParaRPr lang="en-US" b="1" dirty="0"/>
          </a:p>
        </p:txBody>
      </p:sp>
      <p:sp>
        <p:nvSpPr>
          <p:cNvPr id="21" name="Rounded Rectangle 20"/>
          <p:cNvSpPr/>
          <p:nvPr/>
        </p:nvSpPr>
        <p:spPr>
          <a:xfrm>
            <a:off x="10818873" y="5117128"/>
            <a:ext cx="1317812" cy="83371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Tips</a:t>
            </a:r>
            <a:endParaRPr lang="en-US" b="1" dirty="0"/>
          </a:p>
        </p:txBody>
      </p:sp>
    </p:spTree>
    <p:extLst>
      <p:ext uri="{BB962C8B-B14F-4D97-AF65-F5344CB8AC3E}">
        <p14:creationId xmlns:p14="http://schemas.microsoft.com/office/powerpoint/2010/main" val="1882108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1" dur="500"/>
                                        <p:tgtEl>
                                          <p:spTgt spid="3">
                                            <p:txEl>
                                              <p:pRg st="4" end="4"/>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par>
                          <p:cTn id="30" fill="hold">
                            <p:stCondLst>
                              <p:cond delay="2000"/>
                            </p:stCondLst>
                            <p:childTnLst>
                              <p:par>
                                <p:cTn id="31" presetID="6" presetClass="entr" presetSubtype="16"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par>
                          <p:cTn id="34" fill="hold">
                            <p:stCondLst>
                              <p:cond delay="4000"/>
                            </p:stCondLst>
                            <p:childTnLst>
                              <p:par>
                                <p:cTn id="35" presetID="6" presetClass="entr" presetSubtype="16"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par>
                          <p:cTn id="38" fill="hold">
                            <p:stCondLst>
                              <p:cond delay="6000"/>
                            </p:stCondLst>
                            <p:childTnLst>
                              <p:par>
                                <p:cTn id="39" presetID="6" presetClass="entr" presetSubtype="16"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in)">
                                      <p:cBhvr>
                                        <p:cTn id="41" dur="2000"/>
                                        <p:tgtEl>
                                          <p:spTgt spid="9"/>
                                        </p:tgtEl>
                                      </p:cBhvr>
                                    </p:animEffect>
                                  </p:childTnLst>
                                </p:cTn>
                              </p:par>
                            </p:childTnLst>
                          </p:cTn>
                        </p:par>
                        <p:par>
                          <p:cTn id="42" fill="hold">
                            <p:stCondLst>
                              <p:cond delay="8000"/>
                            </p:stCondLst>
                            <p:childTnLst>
                              <p:par>
                                <p:cTn id="43" presetID="6" presetClass="entr" presetSubtype="16"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ircle(in)">
                                      <p:cBhvr>
                                        <p:cTn id="45" dur="2000"/>
                                        <p:tgtEl>
                                          <p:spTgt spid="10"/>
                                        </p:tgtEl>
                                      </p:cBhvr>
                                    </p:animEffect>
                                  </p:childTnLst>
                                </p:cTn>
                              </p:par>
                            </p:childTnLst>
                          </p:cTn>
                        </p:par>
                        <p:par>
                          <p:cTn id="46" fill="hold">
                            <p:stCondLst>
                              <p:cond delay="10000"/>
                            </p:stCondLst>
                            <p:childTnLst>
                              <p:par>
                                <p:cTn id="47" presetID="6" presetClass="entr" presetSubtype="16"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childTnLst>
                          </p:cTn>
                        </p:par>
                        <p:par>
                          <p:cTn id="50" fill="hold">
                            <p:stCondLst>
                              <p:cond delay="12000"/>
                            </p:stCondLst>
                            <p:childTnLst>
                              <p:par>
                                <p:cTn id="51" presetID="6" presetClass="entr" presetSubtype="16"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circle(in)">
                                      <p:cBhvr>
                                        <p:cTn id="53" dur="2000"/>
                                        <p:tgtEl>
                                          <p:spTgt spid="12"/>
                                        </p:tgtEl>
                                      </p:cBhvr>
                                    </p:animEffect>
                                  </p:childTnLst>
                                </p:cTn>
                              </p:par>
                            </p:childTnLst>
                          </p:cTn>
                        </p:par>
                        <p:par>
                          <p:cTn id="54" fill="hold">
                            <p:stCondLst>
                              <p:cond delay="14000"/>
                            </p:stCondLst>
                            <p:childTnLst>
                              <p:par>
                                <p:cTn id="55" presetID="6" presetClass="entr" presetSubtype="16"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circle(in)">
                                      <p:cBhvr>
                                        <p:cTn id="57" dur="2000"/>
                                        <p:tgtEl>
                                          <p:spTgt spid="13"/>
                                        </p:tgtEl>
                                      </p:cBhvr>
                                    </p:animEffect>
                                  </p:childTnLst>
                                </p:cTn>
                              </p:par>
                            </p:childTnLst>
                          </p:cTn>
                        </p:par>
                        <p:par>
                          <p:cTn id="58" fill="hold">
                            <p:stCondLst>
                              <p:cond delay="16000"/>
                            </p:stCondLst>
                            <p:childTnLst>
                              <p:par>
                                <p:cTn id="59" presetID="6" presetClass="entr" presetSubtype="16"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circle(in)">
                                      <p:cBhvr>
                                        <p:cTn id="61" dur="2000"/>
                                        <p:tgtEl>
                                          <p:spTgt spid="21"/>
                                        </p:tgtEl>
                                      </p:cBhvr>
                                    </p:animEffect>
                                  </p:childTnLst>
                                </p:cTn>
                              </p:par>
                            </p:childTnLst>
                          </p:cTn>
                        </p:par>
                        <p:par>
                          <p:cTn id="62" fill="hold">
                            <p:stCondLst>
                              <p:cond delay="18000"/>
                            </p:stCondLst>
                            <p:childTnLst>
                              <p:par>
                                <p:cTn id="63" presetID="6" presetClass="entr" presetSubtype="16"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circle(in)">
                                      <p:cBhvr>
                                        <p:cTn id="65" dur="2000"/>
                                        <p:tgtEl>
                                          <p:spTgt spid="20"/>
                                        </p:tgtEl>
                                      </p:cBhvr>
                                    </p:animEffect>
                                  </p:childTnLst>
                                </p:cTn>
                              </p:par>
                            </p:childTnLst>
                          </p:cTn>
                        </p:par>
                        <p:par>
                          <p:cTn id="66" fill="hold">
                            <p:stCondLst>
                              <p:cond delay="20000"/>
                            </p:stCondLst>
                            <p:childTnLst>
                              <p:par>
                                <p:cTn id="67" presetID="6" presetClass="entr" presetSubtype="16"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circle(in)">
                                      <p:cBhvr>
                                        <p:cTn id="69" dur="2000"/>
                                        <p:tgtEl>
                                          <p:spTgt spid="19"/>
                                        </p:tgtEl>
                                      </p:cBhvr>
                                    </p:animEffect>
                                  </p:childTnLst>
                                </p:cTn>
                              </p:par>
                            </p:childTnLst>
                          </p:cTn>
                        </p:par>
                        <p:par>
                          <p:cTn id="70" fill="hold">
                            <p:stCondLst>
                              <p:cond delay="22000"/>
                            </p:stCondLst>
                            <p:childTnLst>
                              <p:par>
                                <p:cTn id="71" presetID="6" presetClass="entr" presetSubtype="16"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circle(in)">
                                      <p:cBhvr>
                                        <p:cTn id="73" dur="2000"/>
                                        <p:tgtEl>
                                          <p:spTgt spid="18"/>
                                        </p:tgtEl>
                                      </p:cBhvr>
                                    </p:animEffect>
                                  </p:childTnLst>
                                </p:cTn>
                              </p:par>
                            </p:childTnLst>
                          </p:cTn>
                        </p:par>
                        <p:par>
                          <p:cTn id="74" fill="hold">
                            <p:stCondLst>
                              <p:cond delay="24000"/>
                            </p:stCondLst>
                            <p:childTnLst>
                              <p:par>
                                <p:cTn id="75" presetID="6" presetClass="entr" presetSubtype="16" fill="hold" grpId="0" nodeType="after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circle(in)">
                                      <p:cBhvr>
                                        <p:cTn id="77" dur="2000"/>
                                        <p:tgtEl>
                                          <p:spTgt spid="17"/>
                                        </p:tgtEl>
                                      </p:cBhvr>
                                    </p:animEffect>
                                  </p:childTnLst>
                                </p:cTn>
                              </p:par>
                            </p:childTnLst>
                          </p:cTn>
                        </p:par>
                        <p:par>
                          <p:cTn id="78" fill="hold">
                            <p:stCondLst>
                              <p:cond delay="26000"/>
                            </p:stCondLst>
                            <p:childTnLst>
                              <p:par>
                                <p:cTn id="79" presetID="6" presetClass="entr" presetSubtype="16" fill="hold" grpId="0" nodeType="after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circle(in)">
                                      <p:cBhvr>
                                        <p:cTn id="81" dur="2000"/>
                                        <p:tgtEl>
                                          <p:spTgt spid="16"/>
                                        </p:tgtEl>
                                      </p:cBhvr>
                                    </p:animEffect>
                                  </p:childTnLst>
                                </p:cTn>
                              </p:par>
                            </p:childTnLst>
                          </p:cTn>
                        </p:par>
                        <p:par>
                          <p:cTn id="82" fill="hold">
                            <p:stCondLst>
                              <p:cond delay="28000"/>
                            </p:stCondLst>
                            <p:childTnLst>
                              <p:par>
                                <p:cTn id="83" presetID="6" presetClass="entr" presetSubtype="16"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circle(in)">
                                      <p:cBhvr>
                                        <p:cTn id="85" dur="2000"/>
                                        <p:tgtEl>
                                          <p:spTgt spid="15"/>
                                        </p:tgtEl>
                                      </p:cBhvr>
                                    </p:animEffect>
                                  </p:childTnLst>
                                </p:cTn>
                              </p:par>
                            </p:childTnLst>
                          </p:cTn>
                        </p:par>
                        <p:par>
                          <p:cTn id="86" fill="hold">
                            <p:stCondLst>
                              <p:cond delay="30000"/>
                            </p:stCondLst>
                            <p:childTnLst>
                              <p:par>
                                <p:cTn id="87" presetID="6" presetClass="entr" presetSubtype="16" fill="hold" grpId="0" nodeType="after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circle(in)">
                                      <p:cBhvr>
                                        <p:cTn id="8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Service product–characteristics/nature</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3" name="Rectangle 2"/>
          <p:cNvSpPr/>
          <p:nvPr/>
        </p:nvSpPr>
        <p:spPr>
          <a:xfrm>
            <a:off x="-1" y="762594"/>
            <a:ext cx="12075459" cy="5853910"/>
          </a:xfrm>
          <a:prstGeom prst="rect">
            <a:avLst/>
          </a:prstGeom>
        </p:spPr>
        <p:txBody>
          <a:bodyPr wrap="square">
            <a:spAutoFit/>
          </a:bodyPr>
          <a:lstStyle/>
          <a:p>
            <a:pPr lvl="1" algn="just">
              <a:lnSpc>
                <a:spcPct val="130000"/>
              </a:lnSpc>
              <a:spcBef>
                <a:spcPts val="0"/>
              </a:spcBef>
              <a:spcAft>
                <a:spcPts val="0"/>
              </a:spcAft>
              <a:buClr>
                <a:srgbClr val="C00000"/>
              </a:buClr>
            </a:pPr>
            <a:r>
              <a:rPr lang="en-US" sz="2400" b="1" u="sng" dirty="0" smtClean="0">
                <a:solidFill>
                  <a:schemeClr val="accent3">
                    <a:lumMod val="50000"/>
                  </a:schemeClr>
                </a:solidFill>
              </a:rPr>
              <a:t>Intangibility</a:t>
            </a:r>
          </a:p>
          <a:p>
            <a:pPr lvl="1" algn="just">
              <a:lnSpc>
                <a:spcPct val="130000"/>
              </a:lnSpc>
              <a:spcBef>
                <a:spcPts val="0"/>
              </a:spcBef>
              <a:spcAft>
                <a:spcPts val="0"/>
              </a:spcAft>
              <a:buClr>
                <a:srgbClr val="C00000"/>
              </a:buClr>
            </a:pPr>
            <a:r>
              <a:rPr lang="en-US" sz="2400" i="1" dirty="0">
                <a:solidFill>
                  <a:schemeClr val="accent3">
                    <a:lumMod val="50000"/>
                  </a:schemeClr>
                </a:solidFill>
              </a:rPr>
              <a:t>	</a:t>
            </a:r>
            <a:r>
              <a:rPr lang="en-US" sz="2400" i="1" dirty="0" smtClean="0">
                <a:solidFill>
                  <a:schemeClr val="accent3">
                    <a:lumMod val="50000"/>
                  </a:schemeClr>
                </a:solidFill>
              </a:rPr>
              <a:t>They cannot be seen, tasted, touched or smelled before they are bought.</a:t>
            </a:r>
          </a:p>
          <a:p>
            <a:pPr lvl="1" algn="just">
              <a:lnSpc>
                <a:spcPct val="130000"/>
              </a:lnSpc>
              <a:spcBef>
                <a:spcPts val="0"/>
              </a:spcBef>
              <a:spcAft>
                <a:spcPts val="0"/>
              </a:spcAft>
              <a:buClr>
                <a:srgbClr val="C00000"/>
              </a:buClr>
            </a:pPr>
            <a:r>
              <a:rPr lang="en-US" sz="2400" i="1" dirty="0">
                <a:solidFill>
                  <a:schemeClr val="accent3">
                    <a:lumMod val="50000"/>
                  </a:schemeClr>
                </a:solidFill>
              </a:rPr>
              <a:t>	</a:t>
            </a:r>
            <a:r>
              <a:rPr lang="en-US" sz="2400" i="1" dirty="0" smtClean="0">
                <a:solidFill>
                  <a:schemeClr val="accent3">
                    <a:lumMod val="50000"/>
                  </a:schemeClr>
                </a:solidFill>
              </a:rPr>
              <a:t>It has difficulty in evaluating a service before purchase.</a:t>
            </a:r>
          </a:p>
          <a:p>
            <a:pPr lvl="1" algn="just">
              <a:lnSpc>
                <a:spcPct val="130000"/>
              </a:lnSpc>
              <a:spcBef>
                <a:spcPts val="0"/>
              </a:spcBef>
              <a:spcAft>
                <a:spcPts val="0"/>
              </a:spcAft>
              <a:buClr>
                <a:srgbClr val="C00000"/>
              </a:buClr>
            </a:pPr>
            <a:r>
              <a:rPr lang="en-US" sz="2400" i="1" dirty="0">
                <a:solidFill>
                  <a:schemeClr val="accent3">
                    <a:lumMod val="50000"/>
                  </a:schemeClr>
                </a:solidFill>
              </a:rPr>
              <a:t>	</a:t>
            </a:r>
            <a:r>
              <a:rPr lang="en-US" sz="2400" i="1" dirty="0" smtClean="0">
                <a:solidFill>
                  <a:schemeClr val="accent3">
                    <a:lumMod val="50000"/>
                  </a:schemeClr>
                </a:solidFill>
              </a:rPr>
              <a:t>The customer cannot own a service but payment is made for use or performance.</a:t>
            </a:r>
          </a:p>
          <a:p>
            <a:pPr lvl="1" algn="just">
              <a:lnSpc>
                <a:spcPct val="130000"/>
              </a:lnSpc>
              <a:spcBef>
                <a:spcPts val="0"/>
              </a:spcBef>
              <a:spcAft>
                <a:spcPts val="0"/>
              </a:spcAft>
              <a:buClr>
                <a:srgbClr val="C00000"/>
              </a:buClr>
            </a:pPr>
            <a:r>
              <a:rPr lang="en-US" sz="2400" b="1" u="sng" dirty="0" smtClean="0">
                <a:solidFill>
                  <a:schemeClr val="accent3">
                    <a:lumMod val="50000"/>
                  </a:schemeClr>
                </a:solidFill>
              </a:rPr>
              <a:t>Inseparability</a:t>
            </a:r>
          </a:p>
          <a:p>
            <a:pPr lvl="2" algn="just">
              <a:lnSpc>
                <a:spcPct val="130000"/>
              </a:lnSpc>
              <a:buClr>
                <a:srgbClr val="C00000"/>
              </a:buClr>
            </a:pPr>
            <a:r>
              <a:rPr lang="en-US" sz="2400" i="1" dirty="0" smtClean="0">
                <a:solidFill>
                  <a:schemeClr val="accent3">
                    <a:lumMod val="50000"/>
                  </a:schemeClr>
                </a:solidFill>
              </a:rPr>
              <a:t>Services are normally produced and consumed at the same time and at the same place.</a:t>
            </a:r>
          </a:p>
          <a:p>
            <a:pPr lvl="2" algn="just">
              <a:lnSpc>
                <a:spcPct val="130000"/>
              </a:lnSpc>
              <a:buClr>
                <a:srgbClr val="C00000"/>
              </a:buClr>
            </a:pPr>
            <a:r>
              <a:rPr lang="en-US" sz="2400" i="1" dirty="0" smtClean="0">
                <a:solidFill>
                  <a:schemeClr val="accent3">
                    <a:lumMod val="50000"/>
                  </a:schemeClr>
                </a:solidFill>
              </a:rPr>
              <a:t>e.g. Medical examination.</a:t>
            </a:r>
          </a:p>
          <a:p>
            <a:pPr lvl="1" algn="just">
              <a:lnSpc>
                <a:spcPct val="130000"/>
              </a:lnSpc>
              <a:spcBef>
                <a:spcPts val="0"/>
              </a:spcBef>
              <a:spcAft>
                <a:spcPts val="0"/>
              </a:spcAft>
              <a:buClr>
                <a:srgbClr val="C00000"/>
              </a:buClr>
            </a:pPr>
            <a:r>
              <a:rPr lang="en-US" sz="2400" b="1" u="sng" dirty="0" smtClean="0">
                <a:solidFill>
                  <a:schemeClr val="accent3">
                    <a:lumMod val="50000"/>
                  </a:schemeClr>
                </a:solidFill>
              </a:rPr>
              <a:t>Variability</a:t>
            </a:r>
          </a:p>
          <a:p>
            <a:pPr lvl="1" algn="just">
              <a:lnSpc>
                <a:spcPct val="130000"/>
              </a:lnSpc>
              <a:spcBef>
                <a:spcPts val="0"/>
              </a:spcBef>
              <a:spcAft>
                <a:spcPts val="0"/>
              </a:spcAft>
              <a:buClr>
                <a:srgbClr val="C00000"/>
              </a:buClr>
            </a:pPr>
            <a:r>
              <a:rPr lang="en-US" sz="2400" i="1" dirty="0">
                <a:solidFill>
                  <a:schemeClr val="accent3">
                    <a:lumMod val="50000"/>
                  </a:schemeClr>
                </a:solidFill>
              </a:rPr>
              <a:t>	</a:t>
            </a:r>
            <a:r>
              <a:rPr lang="en-US" sz="2400" i="1" dirty="0" smtClean="0">
                <a:solidFill>
                  <a:schemeClr val="accent3">
                    <a:lumMod val="50000"/>
                  </a:schemeClr>
                </a:solidFill>
              </a:rPr>
              <a:t>Services are highly variable and depends on who provides them and when and where they are provided. Standardized output is not possible.</a:t>
            </a:r>
          </a:p>
          <a:p>
            <a:pPr lvl="1" algn="just">
              <a:lnSpc>
                <a:spcPct val="130000"/>
              </a:lnSpc>
              <a:spcBef>
                <a:spcPts val="0"/>
              </a:spcBef>
              <a:spcAft>
                <a:spcPts val="0"/>
              </a:spcAft>
              <a:buClr>
                <a:srgbClr val="C00000"/>
              </a:buClr>
            </a:pPr>
            <a:r>
              <a:rPr lang="en-US" sz="2400" b="1" u="sng" dirty="0" smtClean="0">
                <a:solidFill>
                  <a:schemeClr val="accent3">
                    <a:lumMod val="50000"/>
                  </a:schemeClr>
                </a:solidFill>
              </a:rPr>
              <a:t>Perishability </a:t>
            </a:r>
          </a:p>
          <a:p>
            <a:pPr lvl="1" algn="just">
              <a:lnSpc>
                <a:spcPct val="130000"/>
              </a:lnSpc>
              <a:spcBef>
                <a:spcPts val="0"/>
              </a:spcBef>
              <a:spcAft>
                <a:spcPts val="0"/>
              </a:spcAft>
              <a:buClr>
                <a:srgbClr val="C00000"/>
              </a:buClr>
            </a:pPr>
            <a:r>
              <a:rPr lang="en-US" sz="2400" i="1" dirty="0">
                <a:solidFill>
                  <a:schemeClr val="accent3">
                    <a:lumMod val="50000"/>
                  </a:schemeClr>
                </a:solidFill>
              </a:rPr>
              <a:t>	</a:t>
            </a:r>
            <a:r>
              <a:rPr lang="en-US" sz="2400" i="1" dirty="0" smtClean="0">
                <a:solidFill>
                  <a:schemeClr val="accent3">
                    <a:lumMod val="50000"/>
                  </a:schemeClr>
                </a:solidFill>
              </a:rPr>
              <a:t>The services cannot be saved or consumed and cannot be stored for the future.</a:t>
            </a:r>
            <a:endParaRPr lang="en-US" sz="2400" i="1" dirty="0" smtClean="0">
              <a:solidFill>
                <a:schemeClr val="bg1"/>
              </a:solidFill>
            </a:endParaRPr>
          </a:p>
        </p:txBody>
      </p:sp>
    </p:spTree>
    <p:extLst>
      <p:ext uri="{BB962C8B-B14F-4D97-AF65-F5344CB8AC3E}">
        <p14:creationId xmlns:p14="http://schemas.microsoft.com/office/powerpoint/2010/main" val="14476818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fade">
                                      <p:cBhvr>
                                        <p:cTn id="63" dur="1000"/>
                                        <p:tgtEl>
                                          <p:spTgt spid="3">
                                            <p:txEl>
                                              <p:pRg st="10" end="10"/>
                                            </p:txEl>
                                          </p:spTgt>
                                        </p:tgtEl>
                                      </p:cBhvr>
                                    </p:animEffect>
                                    <p:anim calcmode="lin" valueType="num">
                                      <p:cBhvr>
                                        <p:cTn id="6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927" y="2928491"/>
            <a:ext cx="10415239" cy="39057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3600" b="1" u="sng" dirty="0" smtClean="0"/>
              <a:t>Service product</a:t>
            </a:r>
            <a:r>
              <a:rPr lang="en-US" sz="3600" b="1" u="sng" dirty="0" smtClean="0"/>
              <a:t>– types</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10:49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6" name="Rounded Rectangle 5"/>
          <p:cNvSpPr/>
          <p:nvPr/>
        </p:nvSpPr>
        <p:spPr>
          <a:xfrm>
            <a:off x="51516" y="1429749"/>
            <a:ext cx="2591558" cy="957002"/>
          </a:xfrm>
          <a:prstGeom prst="roundRect">
            <a:avLst/>
          </a:prstGeom>
          <a:solidFill>
            <a:schemeClr val="accent2"/>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People based or equipment based</a:t>
            </a:r>
            <a:endParaRPr lang="en-US" sz="2800" b="1" dirty="0"/>
          </a:p>
        </p:txBody>
      </p:sp>
      <p:sp>
        <p:nvSpPr>
          <p:cNvPr id="7" name="Rounded Rectangle 6"/>
          <p:cNvSpPr/>
          <p:nvPr/>
        </p:nvSpPr>
        <p:spPr>
          <a:xfrm>
            <a:off x="3229385" y="1429749"/>
            <a:ext cx="2591558" cy="957002"/>
          </a:xfrm>
          <a:prstGeom prst="roundRect">
            <a:avLst/>
          </a:prstGeom>
          <a:solidFill>
            <a:schemeClr val="accent2"/>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Personal or business</a:t>
            </a:r>
            <a:endParaRPr lang="en-US" sz="2800" b="1" dirty="0"/>
          </a:p>
        </p:txBody>
      </p:sp>
      <p:sp>
        <p:nvSpPr>
          <p:cNvPr id="8" name="Rounded Rectangle 7"/>
          <p:cNvSpPr/>
          <p:nvPr/>
        </p:nvSpPr>
        <p:spPr>
          <a:xfrm>
            <a:off x="6407254" y="1429749"/>
            <a:ext cx="2591558" cy="957002"/>
          </a:xfrm>
          <a:prstGeom prst="roundRect">
            <a:avLst/>
          </a:prstGeom>
          <a:solidFill>
            <a:schemeClr val="accent2"/>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For profit or not for profit</a:t>
            </a:r>
            <a:endParaRPr lang="en-US" sz="2800" b="1" dirty="0"/>
          </a:p>
        </p:txBody>
      </p:sp>
      <p:sp>
        <p:nvSpPr>
          <p:cNvPr id="9" name="Rounded Rectangle 8"/>
          <p:cNvSpPr/>
          <p:nvPr/>
        </p:nvSpPr>
        <p:spPr>
          <a:xfrm>
            <a:off x="9548926" y="1429749"/>
            <a:ext cx="2591558" cy="957002"/>
          </a:xfrm>
          <a:prstGeom prst="roundRect">
            <a:avLst/>
          </a:prstGeom>
          <a:solidFill>
            <a:schemeClr val="accent2"/>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Client presence or absence</a:t>
            </a:r>
            <a:endParaRPr lang="en-US" sz="2800" b="1" dirty="0"/>
          </a:p>
        </p:txBody>
      </p:sp>
    </p:spTree>
    <p:extLst>
      <p:ext uri="{BB962C8B-B14F-4D97-AF65-F5344CB8AC3E}">
        <p14:creationId xmlns:p14="http://schemas.microsoft.com/office/powerpoint/2010/main" val="2741284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childTnLst>
                          </p:cTn>
                        </p:par>
                        <p:par>
                          <p:cTn id="55" fill="hold">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580">
                                          <p:stCondLst>
                                            <p:cond delay="0"/>
                                          </p:stCondLst>
                                        </p:cTn>
                                        <p:tgtEl>
                                          <p:spTgt spid="9"/>
                                        </p:tgtEl>
                                      </p:cBhvr>
                                    </p:animEffect>
                                    <p:anim calcmode="lin" valueType="num">
                                      <p:cBhvr>
                                        <p:cTn id="5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4" dur="26">
                                          <p:stCondLst>
                                            <p:cond delay="650"/>
                                          </p:stCondLst>
                                        </p:cTn>
                                        <p:tgtEl>
                                          <p:spTgt spid="9"/>
                                        </p:tgtEl>
                                      </p:cBhvr>
                                      <p:to x="100000" y="60000"/>
                                    </p:animScale>
                                    <p:animScale>
                                      <p:cBhvr>
                                        <p:cTn id="65" dur="166" decel="50000">
                                          <p:stCondLst>
                                            <p:cond delay="676"/>
                                          </p:stCondLst>
                                        </p:cTn>
                                        <p:tgtEl>
                                          <p:spTgt spid="9"/>
                                        </p:tgtEl>
                                      </p:cBhvr>
                                      <p:to x="100000" y="100000"/>
                                    </p:animScale>
                                    <p:animScale>
                                      <p:cBhvr>
                                        <p:cTn id="66" dur="26">
                                          <p:stCondLst>
                                            <p:cond delay="1312"/>
                                          </p:stCondLst>
                                        </p:cTn>
                                        <p:tgtEl>
                                          <p:spTgt spid="9"/>
                                        </p:tgtEl>
                                      </p:cBhvr>
                                      <p:to x="100000" y="80000"/>
                                    </p:animScale>
                                    <p:animScale>
                                      <p:cBhvr>
                                        <p:cTn id="67" dur="166" decel="50000">
                                          <p:stCondLst>
                                            <p:cond delay="1338"/>
                                          </p:stCondLst>
                                        </p:cTn>
                                        <p:tgtEl>
                                          <p:spTgt spid="9"/>
                                        </p:tgtEl>
                                      </p:cBhvr>
                                      <p:to x="100000" y="100000"/>
                                    </p:animScale>
                                    <p:animScale>
                                      <p:cBhvr>
                                        <p:cTn id="68" dur="26">
                                          <p:stCondLst>
                                            <p:cond delay="1642"/>
                                          </p:stCondLst>
                                        </p:cTn>
                                        <p:tgtEl>
                                          <p:spTgt spid="9"/>
                                        </p:tgtEl>
                                      </p:cBhvr>
                                      <p:to x="100000" y="90000"/>
                                    </p:animScale>
                                    <p:animScale>
                                      <p:cBhvr>
                                        <p:cTn id="69" dur="166" decel="50000">
                                          <p:stCondLst>
                                            <p:cond delay="1668"/>
                                          </p:stCondLst>
                                        </p:cTn>
                                        <p:tgtEl>
                                          <p:spTgt spid="9"/>
                                        </p:tgtEl>
                                      </p:cBhvr>
                                      <p:to x="100000" y="100000"/>
                                    </p:animScale>
                                    <p:animScale>
                                      <p:cBhvr>
                                        <p:cTn id="70" dur="26">
                                          <p:stCondLst>
                                            <p:cond delay="1808"/>
                                          </p:stCondLst>
                                        </p:cTn>
                                        <p:tgtEl>
                                          <p:spTgt spid="9"/>
                                        </p:tgtEl>
                                      </p:cBhvr>
                                      <p:to x="100000" y="95000"/>
                                    </p:animScale>
                                    <p:animScale>
                                      <p:cBhvr>
                                        <p:cTn id="71"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Service product</a:t>
            </a:r>
            <a:r>
              <a:rPr lang="en-US" sz="3600" b="1" u="sng" dirty="0" smtClean="0"/>
              <a:t>– types</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10:56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6" name="Rounded Rectangle 5"/>
          <p:cNvSpPr/>
          <p:nvPr/>
        </p:nvSpPr>
        <p:spPr>
          <a:xfrm>
            <a:off x="0" y="2524453"/>
            <a:ext cx="2743199" cy="1493756"/>
          </a:xfrm>
          <a:prstGeom prst="roundRect">
            <a:avLst/>
          </a:prstGeom>
          <a:solidFill>
            <a:schemeClr val="accent2"/>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People Based </a:t>
            </a:r>
          </a:p>
          <a:p>
            <a:pPr algn="ctr"/>
            <a:r>
              <a:rPr lang="en-US" sz="2400" b="1" dirty="0" smtClean="0"/>
              <a:t>Or</a:t>
            </a:r>
          </a:p>
          <a:p>
            <a:pPr algn="ctr"/>
            <a:r>
              <a:rPr lang="en-US" sz="2400" b="1" dirty="0" smtClean="0"/>
              <a:t>Equipment Based</a:t>
            </a:r>
            <a:endParaRPr lang="en-US" sz="2800" b="1" dirty="0"/>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254" y="-1"/>
            <a:ext cx="5807343" cy="33871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552" y="3461351"/>
            <a:ext cx="5784746" cy="3387145"/>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rot="659748">
            <a:off x="3271835" y="1110499"/>
            <a:ext cx="2369713" cy="1724445"/>
          </a:xfrm>
          <a:prstGeom prst="cloudCallout">
            <a:avLst>
              <a:gd name="adj1" fmla="val -43283"/>
              <a:gd name="adj2" fmla="val 5251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Porter, mechanic, doctor</a:t>
            </a:r>
            <a:endParaRPr lang="en-US" sz="2200" b="1" dirty="0">
              <a:solidFill>
                <a:schemeClr val="bg1"/>
              </a:solidFill>
            </a:endParaRPr>
          </a:p>
        </p:txBody>
      </p:sp>
      <p:sp>
        <p:nvSpPr>
          <p:cNvPr id="12" name="Cloud Callout 11"/>
          <p:cNvSpPr/>
          <p:nvPr/>
        </p:nvSpPr>
        <p:spPr>
          <a:xfrm rot="659748">
            <a:off x="3271835" y="4282513"/>
            <a:ext cx="2369713" cy="1724445"/>
          </a:xfrm>
          <a:prstGeom prst="cloudCallout">
            <a:avLst>
              <a:gd name="adj1" fmla="val -63459"/>
              <a:gd name="adj2" fmla="val -19698"/>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Vending machines, computers</a:t>
            </a:r>
            <a:endParaRPr lang="en-US" sz="2200" b="1" dirty="0">
              <a:solidFill>
                <a:schemeClr val="bg1"/>
              </a:solidFill>
            </a:endParaRPr>
          </a:p>
        </p:txBody>
      </p:sp>
    </p:spTree>
    <p:extLst>
      <p:ext uri="{BB962C8B-B14F-4D97-AF65-F5344CB8AC3E}">
        <p14:creationId xmlns:p14="http://schemas.microsoft.com/office/powerpoint/2010/main" val="23938026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Service product</a:t>
            </a:r>
            <a:r>
              <a:rPr lang="en-US" sz="3600" b="1" u="sng" dirty="0" smtClean="0"/>
              <a:t>– types</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11:10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6" name="Rounded Rectangle 5"/>
          <p:cNvSpPr/>
          <p:nvPr/>
        </p:nvSpPr>
        <p:spPr>
          <a:xfrm>
            <a:off x="0" y="2524453"/>
            <a:ext cx="2743199" cy="1493756"/>
          </a:xfrm>
          <a:prstGeom prst="roundRect">
            <a:avLst/>
          </a:prstGeom>
          <a:solidFill>
            <a:schemeClr val="accent2"/>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Personal</a:t>
            </a:r>
          </a:p>
          <a:p>
            <a:pPr algn="ctr"/>
            <a:r>
              <a:rPr lang="en-US" sz="2400" b="1" dirty="0" smtClean="0"/>
              <a:t>Or</a:t>
            </a:r>
          </a:p>
          <a:p>
            <a:pPr algn="ctr"/>
            <a:r>
              <a:rPr lang="en-US" sz="2400" b="1" dirty="0" smtClean="0"/>
              <a:t>Business</a:t>
            </a:r>
            <a:endParaRPr lang="en-US" sz="2800" b="1" dirty="0"/>
          </a:p>
        </p:txBody>
      </p:sp>
      <p:sp>
        <p:nvSpPr>
          <p:cNvPr id="3" name="Cloud Callout 2"/>
          <p:cNvSpPr/>
          <p:nvPr/>
        </p:nvSpPr>
        <p:spPr>
          <a:xfrm rot="659748">
            <a:off x="3271835" y="1110499"/>
            <a:ext cx="2369713" cy="1724445"/>
          </a:xfrm>
          <a:prstGeom prst="cloudCallout">
            <a:avLst>
              <a:gd name="adj1" fmla="val -43283"/>
              <a:gd name="adj2" fmla="val 5251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Hair cutting, </a:t>
            </a:r>
            <a:r>
              <a:rPr lang="en-US" sz="1600" b="1" dirty="0" smtClean="0">
                <a:solidFill>
                  <a:schemeClr val="bg1"/>
                </a:solidFill>
              </a:rPr>
              <a:t>entertainment</a:t>
            </a:r>
            <a:endParaRPr lang="en-US" sz="2200" b="1" dirty="0">
              <a:solidFill>
                <a:schemeClr val="bg1"/>
              </a:solidFill>
            </a:endParaRPr>
          </a:p>
        </p:txBody>
      </p:sp>
      <p:sp>
        <p:nvSpPr>
          <p:cNvPr id="12" name="Cloud Callout 11"/>
          <p:cNvSpPr/>
          <p:nvPr/>
        </p:nvSpPr>
        <p:spPr>
          <a:xfrm rot="659748">
            <a:off x="3271835" y="4282513"/>
            <a:ext cx="2369713" cy="1724445"/>
          </a:xfrm>
          <a:prstGeom prst="cloudCallout">
            <a:avLst>
              <a:gd name="adj1" fmla="val -63459"/>
              <a:gd name="adj2" fmla="val -19698"/>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Marketing research, insurance, audit</a:t>
            </a:r>
            <a:endParaRPr lang="en-US" sz="2200" b="1" dirty="0">
              <a:solidFill>
                <a:schemeClr val="bg1"/>
              </a:solidFill>
            </a:endParaRPr>
          </a:p>
        </p:txBody>
      </p:sp>
      <p:grpSp>
        <p:nvGrpSpPr>
          <p:cNvPr id="8" name="Group 7"/>
          <p:cNvGrpSpPr/>
          <p:nvPr/>
        </p:nvGrpSpPr>
        <p:grpSpPr>
          <a:xfrm>
            <a:off x="6395955" y="-94001"/>
            <a:ext cx="5807343" cy="3541062"/>
            <a:chOff x="6395955" y="-94001"/>
            <a:chExt cx="5807343" cy="3541062"/>
          </a:xfrm>
        </p:grpSpPr>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955" y="1"/>
              <a:ext cx="5807343" cy="34470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43019"/>
            <a:stretch/>
          </p:blipFill>
          <p:spPr>
            <a:xfrm>
              <a:off x="7487149" y="-94001"/>
              <a:ext cx="3398661" cy="1088334"/>
            </a:xfrm>
            <a:prstGeom prst="rect">
              <a:avLst/>
            </a:prstGeom>
            <a:effectLst>
              <a:softEdge rad="127000"/>
            </a:effectLst>
          </p:spPr>
        </p:pic>
      </p:grpSp>
      <p:pic>
        <p:nvPicPr>
          <p:cNvPr id="3076" name="Picture 4" descr="Image result for business servic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5955" y="3418756"/>
            <a:ext cx="5820947" cy="3451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7489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randombar(horizont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Service product</a:t>
            </a:r>
            <a:r>
              <a:rPr lang="en-US" sz="3600" b="1" u="sng" dirty="0" smtClean="0"/>
              <a:t>– types</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11:20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6" name="Rounded Rectangle 5"/>
          <p:cNvSpPr/>
          <p:nvPr/>
        </p:nvSpPr>
        <p:spPr>
          <a:xfrm>
            <a:off x="0" y="2524453"/>
            <a:ext cx="2743199" cy="1493756"/>
          </a:xfrm>
          <a:prstGeom prst="roundRect">
            <a:avLst/>
          </a:prstGeom>
          <a:solidFill>
            <a:schemeClr val="accent2"/>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For Profit</a:t>
            </a:r>
          </a:p>
          <a:p>
            <a:pPr algn="ctr"/>
            <a:r>
              <a:rPr lang="en-US" sz="2400" b="1" dirty="0" smtClean="0"/>
              <a:t>Or</a:t>
            </a:r>
          </a:p>
          <a:p>
            <a:pPr algn="ctr"/>
            <a:r>
              <a:rPr lang="en-US" sz="2400" b="1" dirty="0" smtClean="0"/>
              <a:t>Not for Profit</a:t>
            </a:r>
            <a:endParaRPr lang="en-US" sz="2800" b="1" dirty="0"/>
          </a:p>
        </p:txBody>
      </p:sp>
      <p:sp>
        <p:nvSpPr>
          <p:cNvPr id="3" name="Cloud Callout 2"/>
          <p:cNvSpPr/>
          <p:nvPr/>
        </p:nvSpPr>
        <p:spPr>
          <a:xfrm rot="659748">
            <a:off x="3266692" y="1163925"/>
            <a:ext cx="2929923" cy="1724445"/>
          </a:xfrm>
          <a:prstGeom prst="cloudCallout">
            <a:avLst>
              <a:gd name="adj1" fmla="val -43283"/>
              <a:gd name="adj2" fmla="val 5251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Private nursing home, banks, </a:t>
            </a:r>
            <a:r>
              <a:rPr lang="en-US" b="1" dirty="0" smtClean="0">
                <a:solidFill>
                  <a:schemeClr val="bg1"/>
                </a:solidFill>
              </a:rPr>
              <a:t>private</a:t>
            </a:r>
            <a:r>
              <a:rPr lang="en-US" sz="2000" b="1" dirty="0" smtClean="0">
                <a:solidFill>
                  <a:schemeClr val="bg1"/>
                </a:solidFill>
              </a:rPr>
              <a:t> colleges</a:t>
            </a:r>
            <a:endParaRPr lang="en-US" sz="2000" b="1" dirty="0">
              <a:solidFill>
                <a:schemeClr val="bg1"/>
              </a:solidFill>
            </a:endParaRPr>
          </a:p>
        </p:txBody>
      </p:sp>
      <p:sp>
        <p:nvSpPr>
          <p:cNvPr id="12" name="Cloud Callout 11"/>
          <p:cNvSpPr/>
          <p:nvPr/>
        </p:nvSpPr>
        <p:spPr>
          <a:xfrm rot="659748">
            <a:off x="3269272" y="4309142"/>
            <a:ext cx="2648938" cy="1724445"/>
          </a:xfrm>
          <a:prstGeom prst="cloudCallout">
            <a:avLst>
              <a:gd name="adj1" fmla="val -63459"/>
              <a:gd name="adj2" fmla="val -19698"/>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Government hospitals, churches</a:t>
            </a:r>
            <a:endParaRPr lang="en-US" sz="2000" b="1" dirty="0">
              <a:solidFill>
                <a:schemeClr val="bg1"/>
              </a:solidFill>
            </a:endParaRPr>
          </a:p>
        </p:txBody>
      </p:sp>
      <p:pic>
        <p:nvPicPr>
          <p:cNvPr id="4098" name="Picture 2" descr="Image result for grandy hosp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955" y="0"/>
            <a:ext cx="5820947" cy="34044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tri chandra colle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557" y="3437550"/>
            <a:ext cx="5820947" cy="3396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4771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randombar(horizontal)">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Service product</a:t>
            </a:r>
            <a:r>
              <a:rPr lang="en-US" sz="3600" b="1" u="sng" dirty="0" smtClean="0"/>
              <a:t>– types</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11:27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6" name="Rounded Rectangle 5"/>
          <p:cNvSpPr/>
          <p:nvPr/>
        </p:nvSpPr>
        <p:spPr>
          <a:xfrm>
            <a:off x="0" y="2524453"/>
            <a:ext cx="2743199" cy="1493756"/>
          </a:xfrm>
          <a:prstGeom prst="roundRect">
            <a:avLst/>
          </a:prstGeom>
          <a:solidFill>
            <a:schemeClr val="accent2"/>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Client Presence</a:t>
            </a:r>
          </a:p>
          <a:p>
            <a:pPr algn="ctr"/>
            <a:r>
              <a:rPr lang="en-US" sz="2400" b="1" dirty="0" smtClean="0"/>
              <a:t>Or</a:t>
            </a:r>
          </a:p>
          <a:p>
            <a:pPr algn="ctr"/>
            <a:r>
              <a:rPr lang="en-US" sz="2400" b="1" dirty="0" smtClean="0"/>
              <a:t>Absence</a:t>
            </a:r>
            <a:endParaRPr lang="en-US" sz="2800" b="1" dirty="0"/>
          </a:p>
        </p:txBody>
      </p:sp>
      <p:sp>
        <p:nvSpPr>
          <p:cNvPr id="3" name="Cloud Callout 2"/>
          <p:cNvSpPr/>
          <p:nvPr/>
        </p:nvSpPr>
        <p:spPr>
          <a:xfrm rot="659748">
            <a:off x="3266692" y="1163925"/>
            <a:ext cx="2929923" cy="1724445"/>
          </a:xfrm>
          <a:prstGeom prst="cloudCallout">
            <a:avLst>
              <a:gd name="adj1" fmla="val -43283"/>
              <a:gd name="adj2" fmla="val 5251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Students for teaching</a:t>
            </a:r>
            <a:endParaRPr lang="en-US" sz="2000" b="1" dirty="0">
              <a:solidFill>
                <a:schemeClr val="bg1"/>
              </a:solidFill>
            </a:endParaRPr>
          </a:p>
        </p:txBody>
      </p:sp>
      <p:sp>
        <p:nvSpPr>
          <p:cNvPr id="12" name="Cloud Callout 11"/>
          <p:cNvSpPr/>
          <p:nvPr/>
        </p:nvSpPr>
        <p:spPr>
          <a:xfrm rot="659748">
            <a:off x="3269272" y="4309142"/>
            <a:ext cx="2648938" cy="1724445"/>
          </a:xfrm>
          <a:prstGeom prst="cloudCallout">
            <a:avLst>
              <a:gd name="adj1" fmla="val -63459"/>
              <a:gd name="adj2" fmla="val -19698"/>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Shoe repair</a:t>
            </a:r>
            <a:endParaRPr lang="en-US" sz="2000" b="1" dirty="0">
              <a:solidFill>
                <a:schemeClr val="bg1"/>
              </a:solidFill>
            </a:endParaRPr>
          </a:p>
        </p:txBody>
      </p:sp>
      <p:pic>
        <p:nvPicPr>
          <p:cNvPr id="5122" name="Picture 2" descr="Image result for teaching in colle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557" y="-18175"/>
            <a:ext cx="5794443" cy="344143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556" y="3436511"/>
            <a:ext cx="5794443" cy="342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7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randombar(horizont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Service marketing strategies – 7p’s </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6" name="Rounded Rectangle 5"/>
          <p:cNvSpPr/>
          <p:nvPr/>
        </p:nvSpPr>
        <p:spPr>
          <a:xfrm>
            <a:off x="292320" y="711819"/>
            <a:ext cx="2591558" cy="957002"/>
          </a:xfrm>
          <a:prstGeom prst="roundRect">
            <a:avLst/>
          </a:prstGeom>
          <a:solidFill>
            <a:schemeClr val="accent5">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Product</a:t>
            </a:r>
            <a:endParaRPr lang="en-US" sz="2800" b="1" dirty="0"/>
          </a:p>
        </p:txBody>
      </p:sp>
      <p:sp>
        <p:nvSpPr>
          <p:cNvPr id="7" name="Rounded Rectangle 6"/>
          <p:cNvSpPr/>
          <p:nvPr/>
        </p:nvSpPr>
        <p:spPr>
          <a:xfrm>
            <a:off x="1981993" y="2319219"/>
            <a:ext cx="2591558" cy="957002"/>
          </a:xfrm>
          <a:prstGeom prst="roundRect">
            <a:avLst/>
          </a:prstGeom>
          <a:solidFill>
            <a:schemeClr val="accent5">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Pricing</a:t>
            </a:r>
            <a:endParaRPr lang="en-US" sz="2800" b="1" dirty="0"/>
          </a:p>
        </p:txBody>
      </p:sp>
      <p:sp>
        <p:nvSpPr>
          <p:cNvPr id="8" name="Rounded Rectangle 7"/>
          <p:cNvSpPr/>
          <p:nvPr/>
        </p:nvSpPr>
        <p:spPr>
          <a:xfrm>
            <a:off x="3500577" y="3872813"/>
            <a:ext cx="2591558" cy="957002"/>
          </a:xfrm>
          <a:prstGeom prst="roundRect">
            <a:avLst/>
          </a:prstGeom>
          <a:solidFill>
            <a:schemeClr val="accent5">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Place</a:t>
            </a:r>
            <a:endParaRPr lang="en-US" sz="2800" b="1" dirty="0"/>
          </a:p>
        </p:txBody>
      </p:sp>
      <p:sp>
        <p:nvSpPr>
          <p:cNvPr id="9" name="Rounded Rectangle 8"/>
          <p:cNvSpPr/>
          <p:nvPr/>
        </p:nvSpPr>
        <p:spPr>
          <a:xfrm>
            <a:off x="4796356" y="5368943"/>
            <a:ext cx="2591558" cy="957002"/>
          </a:xfrm>
          <a:prstGeom prst="roundRect">
            <a:avLst/>
          </a:prstGeom>
          <a:solidFill>
            <a:schemeClr val="accent5">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Promotion</a:t>
            </a:r>
            <a:endParaRPr lang="en-US" sz="2800" b="1" dirty="0"/>
          </a:p>
        </p:txBody>
      </p:sp>
      <p:sp>
        <p:nvSpPr>
          <p:cNvPr id="10" name="Rounded Rectangle 9"/>
          <p:cNvSpPr/>
          <p:nvPr/>
        </p:nvSpPr>
        <p:spPr>
          <a:xfrm>
            <a:off x="9440214" y="706585"/>
            <a:ext cx="2591558" cy="957002"/>
          </a:xfrm>
          <a:prstGeom prst="roundRect">
            <a:avLst/>
          </a:prstGeom>
          <a:solidFill>
            <a:schemeClr val="accent5">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People</a:t>
            </a:r>
            <a:endParaRPr lang="en-US" sz="2800" b="1" dirty="0"/>
          </a:p>
        </p:txBody>
      </p:sp>
      <p:sp>
        <p:nvSpPr>
          <p:cNvPr id="11" name="Rounded Rectangle 10"/>
          <p:cNvSpPr/>
          <p:nvPr/>
        </p:nvSpPr>
        <p:spPr>
          <a:xfrm>
            <a:off x="8509403" y="2319219"/>
            <a:ext cx="2591558" cy="957002"/>
          </a:xfrm>
          <a:prstGeom prst="roundRect">
            <a:avLst/>
          </a:prstGeom>
          <a:solidFill>
            <a:schemeClr val="accent5">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Physical Evidence</a:t>
            </a:r>
            <a:endParaRPr lang="en-US" sz="2800" b="1" dirty="0"/>
          </a:p>
        </p:txBody>
      </p:sp>
      <p:sp>
        <p:nvSpPr>
          <p:cNvPr id="12" name="Rounded Rectangle 11"/>
          <p:cNvSpPr/>
          <p:nvPr/>
        </p:nvSpPr>
        <p:spPr>
          <a:xfrm>
            <a:off x="7896832" y="3872813"/>
            <a:ext cx="2591558" cy="957002"/>
          </a:xfrm>
          <a:prstGeom prst="roundRect">
            <a:avLst/>
          </a:prstGeom>
          <a:solidFill>
            <a:schemeClr val="accent5">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Process</a:t>
            </a:r>
            <a:endParaRPr lang="en-US" sz="2800" b="1" dirty="0"/>
          </a:p>
        </p:txBody>
      </p:sp>
    </p:spTree>
    <p:extLst>
      <p:ext uri="{BB962C8B-B14F-4D97-AF65-F5344CB8AC3E}">
        <p14:creationId xmlns:p14="http://schemas.microsoft.com/office/powerpoint/2010/main" val="1544731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80">
                                          <p:stCondLst>
                                            <p:cond delay="0"/>
                                          </p:stCondLst>
                                        </p:cTn>
                                        <p:tgtEl>
                                          <p:spTgt spid="9"/>
                                        </p:tgtEl>
                                      </p:cBhvr>
                                    </p:animEffect>
                                    <p:anim calcmode="lin" valueType="num">
                                      <p:cBhvr>
                                        <p:cTn id="5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1" dur="26">
                                          <p:stCondLst>
                                            <p:cond delay="650"/>
                                          </p:stCondLst>
                                        </p:cTn>
                                        <p:tgtEl>
                                          <p:spTgt spid="9"/>
                                        </p:tgtEl>
                                      </p:cBhvr>
                                      <p:to x="100000" y="60000"/>
                                    </p:animScale>
                                    <p:animScale>
                                      <p:cBhvr>
                                        <p:cTn id="62" dur="166" decel="50000">
                                          <p:stCondLst>
                                            <p:cond delay="676"/>
                                          </p:stCondLst>
                                        </p:cTn>
                                        <p:tgtEl>
                                          <p:spTgt spid="9"/>
                                        </p:tgtEl>
                                      </p:cBhvr>
                                      <p:to x="100000" y="100000"/>
                                    </p:animScale>
                                    <p:animScale>
                                      <p:cBhvr>
                                        <p:cTn id="63" dur="26">
                                          <p:stCondLst>
                                            <p:cond delay="1312"/>
                                          </p:stCondLst>
                                        </p:cTn>
                                        <p:tgtEl>
                                          <p:spTgt spid="9"/>
                                        </p:tgtEl>
                                      </p:cBhvr>
                                      <p:to x="100000" y="80000"/>
                                    </p:animScale>
                                    <p:animScale>
                                      <p:cBhvr>
                                        <p:cTn id="64" dur="166" decel="50000">
                                          <p:stCondLst>
                                            <p:cond delay="1338"/>
                                          </p:stCondLst>
                                        </p:cTn>
                                        <p:tgtEl>
                                          <p:spTgt spid="9"/>
                                        </p:tgtEl>
                                      </p:cBhvr>
                                      <p:to x="100000" y="100000"/>
                                    </p:animScale>
                                    <p:animScale>
                                      <p:cBhvr>
                                        <p:cTn id="65" dur="26">
                                          <p:stCondLst>
                                            <p:cond delay="1642"/>
                                          </p:stCondLst>
                                        </p:cTn>
                                        <p:tgtEl>
                                          <p:spTgt spid="9"/>
                                        </p:tgtEl>
                                      </p:cBhvr>
                                      <p:to x="100000" y="90000"/>
                                    </p:animScale>
                                    <p:animScale>
                                      <p:cBhvr>
                                        <p:cTn id="66" dur="166" decel="50000">
                                          <p:stCondLst>
                                            <p:cond delay="1668"/>
                                          </p:stCondLst>
                                        </p:cTn>
                                        <p:tgtEl>
                                          <p:spTgt spid="9"/>
                                        </p:tgtEl>
                                      </p:cBhvr>
                                      <p:to x="100000" y="100000"/>
                                    </p:animScale>
                                    <p:animScale>
                                      <p:cBhvr>
                                        <p:cTn id="67" dur="26">
                                          <p:stCondLst>
                                            <p:cond delay="1808"/>
                                          </p:stCondLst>
                                        </p:cTn>
                                        <p:tgtEl>
                                          <p:spTgt spid="9"/>
                                        </p:tgtEl>
                                      </p:cBhvr>
                                      <p:to x="100000" y="95000"/>
                                    </p:animScale>
                                    <p:animScale>
                                      <p:cBhvr>
                                        <p:cTn id="68" dur="166" decel="50000">
                                          <p:stCondLst>
                                            <p:cond delay="1834"/>
                                          </p:stCondLst>
                                        </p:cTn>
                                        <p:tgtEl>
                                          <p:spTgt spid="9"/>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down)">
                                      <p:cBhvr>
                                        <p:cTn id="73" dur="580">
                                          <p:stCondLst>
                                            <p:cond delay="0"/>
                                          </p:stCondLst>
                                        </p:cTn>
                                        <p:tgtEl>
                                          <p:spTgt spid="10"/>
                                        </p:tgtEl>
                                      </p:cBhvr>
                                    </p:animEffect>
                                    <p:anim calcmode="lin" valueType="num">
                                      <p:cBhvr>
                                        <p:cTn id="7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9" dur="26">
                                          <p:stCondLst>
                                            <p:cond delay="650"/>
                                          </p:stCondLst>
                                        </p:cTn>
                                        <p:tgtEl>
                                          <p:spTgt spid="10"/>
                                        </p:tgtEl>
                                      </p:cBhvr>
                                      <p:to x="100000" y="60000"/>
                                    </p:animScale>
                                    <p:animScale>
                                      <p:cBhvr>
                                        <p:cTn id="80" dur="166" decel="50000">
                                          <p:stCondLst>
                                            <p:cond delay="676"/>
                                          </p:stCondLst>
                                        </p:cTn>
                                        <p:tgtEl>
                                          <p:spTgt spid="10"/>
                                        </p:tgtEl>
                                      </p:cBhvr>
                                      <p:to x="100000" y="100000"/>
                                    </p:animScale>
                                    <p:animScale>
                                      <p:cBhvr>
                                        <p:cTn id="81" dur="26">
                                          <p:stCondLst>
                                            <p:cond delay="1312"/>
                                          </p:stCondLst>
                                        </p:cTn>
                                        <p:tgtEl>
                                          <p:spTgt spid="10"/>
                                        </p:tgtEl>
                                      </p:cBhvr>
                                      <p:to x="100000" y="80000"/>
                                    </p:animScale>
                                    <p:animScale>
                                      <p:cBhvr>
                                        <p:cTn id="82" dur="166" decel="50000">
                                          <p:stCondLst>
                                            <p:cond delay="1338"/>
                                          </p:stCondLst>
                                        </p:cTn>
                                        <p:tgtEl>
                                          <p:spTgt spid="10"/>
                                        </p:tgtEl>
                                      </p:cBhvr>
                                      <p:to x="100000" y="100000"/>
                                    </p:animScale>
                                    <p:animScale>
                                      <p:cBhvr>
                                        <p:cTn id="83" dur="26">
                                          <p:stCondLst>
                                            <p:cond delay="1642"/>
                                          </p:stCondLst>
                                        </p:cTn>
                                        <p:tgtEl>
                                          <p:spTgt spid="10"/>
                                        </p:tgtEl>
                                      </p:cBhvr>
                                      <p:to x="100000" y="90000"/>
                                    </p:animScale>
                                    <p:animScale>
                                      <p:cBhvr>
                                        <p:cTn id="84" dur="166" decel="50000">
                                          <p:stCondLst>
                                            <p:cond delay="1668"/>
                                          </p:stCondLst>
                                        </p:cTn>
                                        <p:tgtEl>
                                          <p:spTgt spid="10"/>
                                        </p:tgtEl>
                                      </p:cBhvr>
                                      <p:to x="100000" y="100000"/>
                                    </p:animScale>
                                    <p:animScale>
                                      <p:cBhvr>
                                        <p:cTn id="85" dur="26">
                                          <p:stCondLst>
                                            <p:cond delay="1808"/>
                                          </p:stCondLst>
                                        </p:cTn>
                                        <p:tgtEl>
                                          <p:spTgt spid="10"/>
                                        </p:tgtEl>
                                      </p:cBhvr>
                                      <p:to x="100000" y="95000"/>
                                    </p:animScale>
                                    <p:animScale>
                                      <p:cBhvr>
                                        <p:cTn id="86" dur="166" decel="50000">
                                          <p:stCondLst>
                                            <p:cond delay="1834"/>
                                          </p:stCondLst>
                                        </p:cTn>
                                        <p:tgtEl>
                                          <p:spTgt spid="10"/>
                                        </p:tgtEl>
                                      </p:cBhvr>
                                      <p:to x="100000" y="100000"/>
                                    </p:animScale>
                                  </p:childTnLst>
                                </p:cTn>
                              </p:par>
                              <p:par>
                                <p:cTn id="87" presetID="26" presetClass="entr" presetSubtype="0" fill="hold" grpId="0"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wipe(down)">
                                      <p:cBhvr>
                                        <p:cTn id="89" dur="580">
                                          <p:stCondLst>
                                            <p:cond delay="0"/>
                                          </p:stCondLst>
                                        </p:cTn>
                                        <p:tgtEl>
                                          <p:spTgt spid="11"/>
                                        </p:tgtEl>
                                      </p:cBhvr>
                                    </p:animEffect>
                                    <p:anim calcmode="lin" valueType="num">
                                      <p:cBhvr>
                                        <p:cTn id="9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5" dur="26">
                                          <p:stCondLst>
                                            <p:cond delay="650"/>
                                          </p:stCondLst>
                                        </p:cTn>
                                        <p:tgtEl>
                                          <p:spTgt spid="11"/>
                                        </p:tgtEl>
                                      </p:cBhvr>
                                      <p:to x="100000" y="60000"/>
                                    </p:animScale>
                                    <p:animScale>
                                      <p:cBhvr>
                                        <p:cTn id="96" dur="166" decel="50000">
                                          <p:stCondLst>
                                            <p:cond delay="676"/>
                                          </p:stCondLst>
                                        </p:cTn>
                                        <p:tgtEl>
                                          <p:spTgt spid="11"/>
                                        </p:tgtEl>
                                      </p:cBhvr>
                                      <p:to x="100000" y="100000"/>
                                    </p:animScale>
                                    <p:animScale>
                                      <p:cBhvr>
                                        <p:cTn id="97" dur="26">
                                          <p:stCondLst>
                                            <p:cond delay="1312"/>
                                          </p:stCondLst>
                                        </p:cTn>
                                        <p:tgtEl>
                                          <p:spTgt spid="11"/>
                                        </p:tgtEl>
                                      </p:cBhvr>
                                      <p:to x="100000" y="80000"/>
                                    </p:animScale>
                                    <p:animScale>
                                      <p:cBhvr>
                                        <p:cTn id="98" dur="166" decel="50000">
                                          <p:stCondLst>
                                            <p:cond delay="1338"/>
                                          </p:stCondLst>
                                        </p:cTn>
                                        <p:tgtEl>
                                          <p:spTgt spid="11"/>
                                        </p:tgtEl>
                                      </p:cBhvr>
                                      <p:to x="100000" y="100000"/>
                                    </p:animScale>
                                    <p:animScale>
                                      <p:cBhvr>
                                        <p:cTn id="99" dur="26">
                                          <p:stCondLst>
                                            <p:cond delay="1642"/>
                                          </p:stCondLst>
                                        </p:cTn>
                                        <p:tgtEl>
                                          <p:spTgt spid="11"/>
                                        </p:tgtEl>
                                      </p:cBhvr>
                                      <p:to x="100000" y="90000"/>
                                    </p:animScale>
                                    <p:animScale>
                                      <p:cBhvr>
                                        <p:cTn id="100" dur="166" decel="50000">
                                          <p:stCondLst>
                                            <p:cond delay="1668"/>
                                          </p:stCondLst>
                                        </p:cTn>
                                        <p:tgtEl>
                                          <p:spTgt spid="11"/>
                                        </p:tgtEl>
                                      </p:cBhvr>
                                      <p:to x="100000" y="100000"/>
                                    </p:animScale>
                                    <p:animScale>
                                      <p:cBhvr>
                                        <p:cTn id="101" dur="26">
                                          <p:stCondLst>
                                            <p:cond delay="1808"/>
                                          </p:stCondLst>
                                        </p:cTn>
                                        <p:tgtEl>
                                          <p:spTgt spid="11"/>
                                        </p:tgtEl>
                                      </p:cBhvr>
                                      <p:to x="100000" y="95000"/>
                                    </p:animScale>
                                    <p:animScale>
                                      <p:cBhvr>
                                        <p:cTn id="102" dur="166" decel="50000">
                                          <p:stCondLst>
                                            <p:cond delay="1834"/>
                                          </p:stCondLst>
                                        </p:cTn>
                                        <p:tgtEl>
                                          <p:spTgt spid="11"/>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wipe(down)">
                                      <p:cBhvr>
                                        <p:cTn id="105" dur="580">
                                          <p:stCondLst>
                                            <p:cond delay="0"/>
                                          </p:stCondLst>
                                        </p:cTn>
                                        <p:tgtEl>
                                          <p:spTgt spid="12"/>
                                        </p:tgtEl>
                                      </p:cBhvr>
                                    </p:animEffect>
                                    <p:anim calcmode="lin" valueType="num">
                                      <p:cBhvr>
                                        <p:cTn id="10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11" dur="26">
                                          <p:stCondLst>
                                            <p:cond delay="650"/>
                                          </p:stCondLst>
                                        </p:cTn>
                                        <p:tgtEl>
                                          <p:spTgt spid="12"/>
                                        </p:tgtEl>
                                      </p:cBhvr>
                                      <p:to x="100000" y="60000"/>
                                    </p:animScale>
                                    <p:animScale>
                                      <p:cBhvr>
                                        <p:cTn id="112" dur="166" decel="50000">
                                          <p:stCondLst>
                                            <p:cond delay="676"/>
                                          </p:stCondLst>
                                        </p:cTn>
                                        <p:tgtEl>
                                          <p:spTgt spid="12"/>
                                        </p:tgtEl>
                                      </p:cBhvr>
                                      <p:to x="100000" y="100000"/>
                                    </p:animScale>
                                    <p:animScale>
                                      <p:cBhvr>
                                        <p:cTn id="113" dur="26">
                                          <p:stCondLst>
                                            <p:cond delay="1312"/>
                                          </p:stCondLst>
                                        </p:cTn>
                                        <p:tgtEl>
                                          <p:spTgt spid="12"/>
                                        </p:tgtEl>
                                      </p:cBhvr>
                                      <p:to x="100000" y="80000"/>
                                    </p:animScale>
                                    <p:animScale>
                                      <p:cBhvr>
                                        <p:cTn id="114" dur="166" decel="50000">
                                          <p:stCondLst>
                                            <p:cond delay="1338"/>
                                          </p:stCondLst>
                                        </p:cTn>
                                        <p:tgtEl>
                                          <p:spTgt spid="12"/>
                                        </p:tgtEl>
                                      </p:cBhvr>
                                      <p:to x="100000" y="100000"/>
                                    </p:animScale>
                                    <p:animScale>
                                      <p:cBhvr>
                                        <p:cTn id="115" dur="26">
                                          <p:stCondLst>
                                            <p:cond delay="1642"/>
                                          </p:stCondLst>
                                        </p:cTn>
                                        <p:tgtEl>
                                          <p:spTgt spid="12"/>
                                        </p:tgtEl>
                                      </p:cBhvr>
                                      <p:to x="100000" y="90000"/>
                                    </p:animScale>
                                    <p:animScale>
                                      <p:cBhvr>
                                        <p:cTn id="116" dur="166" decel="50000">
                                          <p:stCondLst>
                                            <p:cond delay="1668"/>
                                          </p:stCondLst>
                                        </p:cTn>
                                        <p:tgtEl>
                                          <p:spTgt spid="12"/>
                                        </p:tgtEl>
                                      </p:cBhvr>
                                      <p:to x="100000" y="100000"/>
                                    </p:animScale>
                                    <p:animScale>
                                      <p:cBhvr>
                                        <p:cTn id="117" dur="26">
                                          <p:stCondLst>
                                            <p:cond delay="1808"/>
                                          </p:stCondLst>
                                        </p:cTn>
                                        <p:tgtEl>
                                          <p:spTgt spid="12"/>
                                        </p:tgtEl>
                                      </p:cBhvr>
                                      <p:to x="100000" y="95000"/>
                                    </p:animScale>
                                    <p:animScale>
                                      <p:cBhvr>
                                        <p:cTn id="11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room s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590" y="1558345"/>
            <a:ext cx="9672410" cy="52758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784080" cy="900332"/>
          </a:xfrm>
        </p:spPr>
        <p:txBody>
          <a:bodyPr>
            <a:normAutofit/>
          </a:bodyPr>
          <a:lstStyle/>
          <a:p>
            <a:r>
              <a:rPr lang="en-US" b="1" u="sng" dirty="0"/>
              <a:t>Level of Product</a:t>
            </a:r>
          </a:p>
        </p:txBody>
      </p:sp>
      <p:sp>
        <p:nvSpPr>
          <p:cNvPr id="18" name="Oval 17"/>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Actual/Basic</a:t>
            </a:r>
          </a:p>
          <a:p>
            <a:pPr algn="ctr"/>
            <a:r>
              <a:rPr lang="en-US" sz="2800" b="1" dirty="0">
                <a:solidFill>
                  <a:schemeClr val="tx1"/>
                </a:solidFill>
              </a:rPr>
              <a:t>Product</a:t>
            </a:r>
          </a:p>
        </p:txBody>
      </p:sp>
      <p:sp>
        <p:nvSpPr>
          <p:cNvPr id="19" name="Content Placeholder 2"/>
          <p:cNvSpPr txBox="1">
            <a:spLocks/>
          </p:cNvSpPr>
          <p:nvPr/>
        </p:nvSpPr>
        <p:spPr>
          <a:xfrm>
            <a:off x="270456" y="900332"/>
            <a:ext cx="8989454" cy="459775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Font typeface="Wingdings" pitchFamily="2" charset="2"/>
              <a:buNone/>
            </a:pPr>
            <a:r>
              <a:rPr lang="en-US" sz="2400" b="1" dirty="0">
                <a:solidFill>
                  <a:srgbClr val="FF0000"/>
                </a:solidFill>
              </a:rPr>
              <a:t>It is design, quality, features, brand and packaging offered to customers.</a:t>
            </a:r>
          </a:p>
          <a:p>
            <a:pPr marL="0" indent="0">
              <a:lnSpc>
                <a:spcPts val="3500"/>
              </a:lnSpc>
              <a:spcBef>
                <a:spcPts val="0"/>
              </a:spcBef>
              <a:spcAft>
                <a:spcPts val="0"/>
              </a:spcAft>
              <a:buFont typeface="Wingdings" pitchFamily="2" charset="2"/>
              <a:buNone/>
            </a:pPr>
            <a:r>
              <a:rPr lang="en-US" sz="2400" b="1" dirty="0">
                <a:solidFill>
                  <a:srgbClr val="FF0000"/>
                </a:solidFill>
              </a:rPr>
              <a:t>Marketers convert the core benefits into a basic product.</a:t>
            </a:r>
          </a:p>
          <a:p>
            <a:pPr marL="0" indent="0">
              <a:lnSpc>
                <a:spcPts val="3500"/>
              </a:lnSpc>
              <a:spcBef>
                <a:spcPts val="0"/>
              </a:spcBef>
              <a:spcAft>
                <a:spcPts val="0"/>
              </a:spcAft>
              <a:buFont typeface="Wingdings" pitchFamily="2" charset="2"/>
              <a:buNone/>
            </a:pPr>
            <a:r>
              <a:rPr lang="en-US" sz="2400" b="1" dirty="0">
                <a:solidFill>
                  <a:schemeClr val="bg1"/>
                </a:solidFill>
              </a:rPr>
              <a:t>E.g</a:t>
            </a:r>
            <a:r>
              <a:rPr lang="en-US" sz="2400" b="1" dirty="0" smtClean="0">
                <a:solidFill>
                  <a:schemeClr val="bg1"/>
                </a:solidFill>
              </a:rPr>
              <a:t>.</a:t>
            </a:r>
          </a:p>
          <a:p>
            <a:pPr marL="0" indent="0">
              <a:lnSpc>
                <a:spcPts val="3500"/>
              </a:lnSpc>
              <a:spcBef>
                <a:spcPts val="0"/>
              </a:spcBef>
              <a:spcAft>
                <a:spcPts val="0"/>
              </a:spcAft>
              <a:buFont typeface="Wingdings" pitchFamily="2" charset="2"/>
              <a:buNone/>
            </a:pPr>
            <a:r>
              <a:rPr lang="en-US" sz="2400" b="1" dirty="0" smtClean="0">
                <a:solidFill>
                  <a:schemeClr val="bg1"/>
                </a:solidFill>
              </a:rPr>
              <a:t>A hotel room includes a bed, bathroom, towels, desk, dresser and closet.</a:t>
            </a:r>
            <a:endParaRPr lang="en-US" sz="2400" b="1" dirty="0">
              <a:solidFill>
                <a:schemeClr val="bg1"/>
              </a:solidFill>
            </a:endParaRPr>
          </a:p>
          <a:p>
            <a:pPr marL="0" indent="0">
              <a:lnSpc>
                <a:spcPts val="3500"/>
              </a:lnSpc>
              <a:spcBef>
                <a:spcPts val="0"/>
              </a:spcBef>
              <a:spcAft>
                <a:spcPts val="0"/>
              </a:spcAft>
              <a:buFont typeface="Wingdings" pitchFamily="2" charset="2"/>
              <a:buNone/>
            </a:pPr>
            <a:r>
              <a:rPr lang="en-US" sz="2400" b="1" dirty="0">
                <a:solidFill>
                  <a:schemeClr val="bg1"/>
                </a:solidFill>
              </a:rPr>
              <a:t>Some chemicals are combined to manufacture face creams, shampoo and other cosmetics items that provide beauty and personality to the users.</a:t>
            </a:r>
          </a:p>
          <a:p>
            <a:pPr marL="0" indent="0">
              <a:lnSpc>
                <a:spcPts val="3500"/>
              </a:lnSpc>
              <a:spcBef>
                <a:spcPts val="0"/>
              </a:spcBef>
              <a:spcAft>
                <a:spcPts val="0"/>
              </a:spcAft>
              <a:buFont typeface="Wingdings" pitchFamily="2" charset="2"/>
              <a:buNone/>
            </a:pPr>
            <a:endParaRPr lang="en-US" dirty="0">
              <a:solidFill>
                <a:schemeClr val="bg1"/>
              </a:solidFill>
            </a:endParaRP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22152399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10" dur="500"/>
                                        <p:tgtEl>
                                          <p:spTgt spid="1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15" dur="500"/>
                                        <p:tgtEl>
                                          <p:spTgt spid="1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20" dur="500"/>
                                        <p:tgtEl>
                                          <p:spTgt spid="19">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animEffect transition="in" filter="randombar(horizontal)">
                                      <p:cBhvr>
                                        <p:cTn id="23"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a:t>Service marketing strategies – 7p’s </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11:34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6" name="Rounded Rectangle 5"/>
          <p:cNvSpPr/>
          <p:nvPr/>
        </p:nvSpPr>
        <p:spPr>
          <a:xfrm>
            <a:off x="292320" y="711819"/>
            <a:ext cx="2591558" cy="957002"/>
          </a:xfrm>
          <a:prstGeom prst="roundRect">
            <a:avLst/>
          </a:prstGeom>
          <a:solidFill>
            <a:schemeClr val="accent5">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Product</a:t>
            </a:r>
            <a:endParaRPr lang="en-US" sz="2800" b="1" dirty="0"/>
          </a:p>
        </p:txBody>
      </p:sp>
      <p:sp>
        <p:nvSpPr>
          <p:cNvPr id="7" name="Rectangle 6"/>
          <p:cNvSpPr/>
          <p:nvPr/>
        </p:nvSpPr>
        <p:spPr>
          <a:xfrm>
            <a:off x="450167" y="1851632"/>
            <a:ext cx="10930598" cy="4524315"/>
          </a:xfrm>
          <a:prstGeom prst="rect">
            <a:avLst/>
          </a:prstGeom>
        </p:spPr>
        <p:txBody>
          <a:bodyPr wrap="square">
            <a:spAutoFit/>
          </a:bodyPr>
          <a:lstStyle/>
          <a:p>
            <a:pPr>
              <a:lnSpc>
                <a:spcPct val="150000"/>
              </a:lnSpc>
            </a:pPr>
            <a:r>
              <a:rPr lang="en-US" sz="2400" i="1" dirty="0" smtClean="0">
                <a:solidFill>
                  <a:schemeClr val="accent3">
                    <a:lumMod val="50000"/>
                  </a:schemeClr>
                </a:solidFill>
              </a:rPr>
              <a:t>Launch limited line or broad line services.</a:t>
            </a:r>
          </a:p>
          <a:p>
            <a:pPr>
              <a:lnSpc>
                <a:spcPct val="150000"/>
              </a:lnSpc>
            </a:pPr>
            <a:r>
              <a:rPr lang="en-US" sz="2400" i="1" dirty="0" smtClean="0">
                <a:solidFill>
                  <a:schemeClr val="accent3">
                    <a:lumMod val="50000"/>
                  </a:schemeClr>
                </a:solidFill>
              </a:rPr>
              <a:t>Service line length expansion or contraction.</a:t>
            </a:r>
          </a:p>
          <a:p>
            <a:pPr>
              <a:lnSpc>
                <a:spcPct val="150000"/>
              </a:lnSpc>
            </a:pPr>
            <a:r>
              <a:rPr lang="en-US" sz="2400" i="1" dirty="0" smtClean="0">
                <a:solidFill>
                  <a:schemeClr val="accent3">
                    <a:lumMod val="50000"/>
                  </a:schemeClr>
                </a:solidFill>
              </a:rPr>
              <a:t>Service line modernization through service improvements.</a:t>
            </a:r>
          </a:p>
          <a:p>
            <a:pPr>
              <a:lnSpc>
                <a:spcPct val="150000"/>
              </a:lnSpc>
            </a:pPr>
            <a:r>
              <a:rPr lang="en-US" sz="2400" i="1" dirty="0" smtClean="0">
                <a:solidFill>
                  <a:schemeClr val="accent3">
                    <a:lumMod val="50000"/>
                  </a:schemeClr>
                </a:solidFill>
              </a:rPr>
              <a:t>Service line featuring by focusing high-price or low-price service.</a:t>
            </a:r>
          </a:p>
          <a:p>
            <a:pPr>
              <a:lnSpc>
                <a:spcPct val="150000"/>
              </a:lnSpc>
            </a:pPr>
            <a:r>
              <a:rPr lang="en-US" sz="2400" i="1" dirty="0" smtClean="0">
                <a:solidFill>
                  <a:schemeClr val="accent3">
                    <a:lumMod val="50000"/>
                  </a:schemeClr>
                </a:solidFill>
              </a:rPr>
              <a:t>Service mix consistency by providing closely related services lines.</a:t>
            </a:r>
          </a:p>
          <a:p>
            <a:pPr>
              <a:lnSpc>
                <a:spcPct val="150000"/>
              </a:lnSpc>
            </a:pPr>
            <a:r>
              <a:rPr lang="en-US" sz="2400" i="1" dirty="0" smtClean="0">
                <a:solidFill>
                  <a:schemeClr val="accent3">
                    <a:lumMod val="50000"/>
                  </a:schemeClr>
                </a:solidFill>
              </a:rPr>
              <a:t>Creating favorable brand image.</a:t>
            </a:r>
          </a:p>
          <a:p>
            <a:pPr>
              <a:lnSpc>
                <a:spcPct val="150000"/>
              </a:lnSpc>
            </a:pPr>
            <a:r>
              <a:rPr lang="en-US" sz="2400" i="1" dirty="0" smtClean="0">
                <a:solidFill>
                  <a:schemeClr val="accent3">
                    <a:lumMod val="50000"/>
                  </a:schemeClr>
                </a:solidFill>
              </a:rPr>
              <a:t>Quality management through consistency in providing service.</a:t>
            </a:r>
          </a:p>
          <a:p>
            <a:pPr>
              <a:lnSpc>
                <a:spcPct val="150000"/>
              </a:lnSpc>
            </a:pPr>
            <a:r>
              <a:rPr lang="en-US" sz="2400" i="1" dirty="0" smtClean="0">
                <a:solidFill>
                  <a:schemeClr val="accent3">
                    <a:lumMod val="50000"/>
                  </a:schemeClr>
                </a:solidFill>
              </a:rPr>
              <a:t>Managing product support services. Pre-sales, during-sales and post-sales.</a:t>
            </a:r>
          </a:p>
        </p:txBody>
      </p:sp>
    </p:spTree>
    <p:extLst>
      <p:ext uri="{BB962C8B-B14F-4D97-AF65-F5344CB8AC3E}">
        <p14:creationId xmlns:p14="http://schemas.microsoft.com/office/powerpoint/2010/main" val="1724322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0" dur="500"/>
                                        <p:tgtEl>
                                          <p:spTgt spid="7">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3" dur="500"/>
                                        <p:tgtEl>
                                          <p:spTgt spid="7">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randombar(horizontal)">
                                      <p:cBhvr>
                                        <p:cTn id="16" dur="500"/>
                                        <p:tgtEl>
                                          <p:spTgt spid="7">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randombar(horizontal)">
                                      <p:cBhvr>
                                        <p:cTn id="19" dur="500"/>
                                        <p:tgtEl>
                                          <p:spTgt spid="7">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randombar(horizontal)">
                                      <p:cBhvr>
                                        <p:cTn id="22" dur="500"/>
                                        <p:tgtEl>
                                          <p:spTgt spid="7">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randombar(horizontal)">
                                      <p:cBhvr>
                                        <p:cTn id="25" dur="500"/>
                                        <p:tgtEl>
                                          <p:spTgt spid="7">
                                            <p:txEl>
                                              <p:pRg st="6" end="6"/>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randombar(horizontal)">
                                      <p:cBhvr>
                                        <p:cTn id="28"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a:t>Service marketing strategies – 7p’s </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11:34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6" name="Rounded Rectangle 5"/>
          <p:cNvSpPr/>
          <p:nvPr/>
        </p:nvSpPr>
        <p:spPr>
          <a:xfrm>
            <a:off x="292320" y="711819"/>
            <a:ext cx="2591558" cy="957002"/>
          </a:xfrm>
          <a:prstGeom prst="roundRect">
            <a:avLst/>
          </a:prstGeom>
          <a:solidFill>
            <a:schemeClr val="accent5">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Price</a:t>
            </a:r>
            <a:endParaRPr lang="en-US" sz="2800" b="1" dirty="0"/>
          </a:p>
        </p:txBody>
      </p:sp>
      <p:sp>
        <p:nvSpPr>
          <p:cNvPr id="7" name="Rectangle 6"/>
          <p:cNvSpPr/>
          <p:nvPr/>
        </p:nvSpPr>
        <p:spPr>
          <a:xfrm>
            <a:off x="450167" y="1851632"/>
            <a:ext cx="10930598" cy="1904817"/>
          </a:xfrm>
          <a:prstGeom prst="rect">
            <a:avLst/>
          </a:prstGeom>
        </p:spPr>
        <p:txBody>
          <a:bodyPr wrap="square">
            <a:spAutoFit/>
          </a:bodyPr>
          <a:lstStyle/>
          <a:p>
            <a:pPr algn="just">
              <a:lnSpc>
                <a:spcPct val="125000"/>
              </a:lnSpc>
            </a:pPr>
            <a:r>
              <a:rPr lang="en-US" sz="2400" i="1" dirty="0" smtClean="0">
                <a:solidFill>
                  <a:schemeClr val="accent3">
                    <a:lumMod val="50000"/>
                  </a:schemeClr>
                </a:solidFill>
              </a:rPr>
              <a:t>One price strategy.</a:t>
            </a:r>
          </a:p>
          <a:p>
            <a:pPr algn="just">
              <a:lnSpc>
                <a:spcPct val="125000"/>
              </a:lnSpc>
            </a:pPr>
            <a:r>
              <a:rPr lang="en-US" sz="2400" i="1" dirty="0" smtClean="0">
                <a:solidFill>
                  <a:schemeClr val="accent3">
                    <a:lumMod val="50000"/>
                  </a:schemeClr>
                </a:solidFill>
              </a:rPr>
              <a:t>Flexible pricing strategy. Discounts are common in services marketing. E.g. A season ticket for bus, discount for timely payment of bank interest.</a:t>
            </a:r>
          </a:p>
          <a:p>
            <a:pPr algn="just">
              <a:lnSpc>
                <a:spcPct val="125000"/>
              </a:lnSpc>
            </a:pPr>
            <a:r>
              <a:rPr lang="en-US" sz="2400" i="1" dirty="0" smtClean="0">
                <a:solidFill>
                  <a:schemeClr val="accent3">
                    <a:lumMod val="50000"/>
                  </a:schemeClr>
                </a:solidFill>
              </a:rPr>
              <a:t>Competition based pricing.</a:t>
            </a:r>
          </a:p>
        </p:txBody>
      </p:sp>
      <p:sp>
        <p:nvSpPr>
          <p:cNvPr id="8" name="Rounded Rectangle 7"/>
          <p:cNvSpPr/>
          <p:nvPr/>
        </p:nvSpPr>
        <p:spPr>
          <a:xfrm>
            <a:off x="280943" y="3866733"/>
            <a:ext cx="2721563" cy="957002"/>
          </a:xfrm>
          <a:prstGeom prst="roundRect">
            <a:avLst/>
          </a:prstGeom>
          <a:solidFill>
            <a:schemeClr val="accent5">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Place/Distribution </a:t>
            </a:r>
            <a:endParaRPr lang="en-US" sz="2800" b="1" dirty="0"/>
          </a:p>
        </p:txBody>
      </p:sp>
      <p:sp>
        <p:nvSpPr>
          <p:cNvPr id="9" name="Rectangle 8"/>
          <p:cNvSpPr/>
          <p:nvPr/>
        </p:nvSpPr>
        <p:spPr>
          <a:xfrm>
            <a:off x="438791" y="5006546"/>
            <a:ext cx="10930598" cy="1477328"/>
          </a:xfrm>
          <a:prstGeom prst="rect">
            <a:avLst/>
          </a:prstGeom>
        </p:spPr>
        <p:txBody>
          <a:bodyPr wrap="square">
            <a:spAutoFit/>
          </a:bodyPr>
          <a:lstStyle/>
          <a:p>
            <a:pPr algn="just">
              <a:lnSpc>
                <a:spcPct val="125000"/>
              </a:lnSpc>
            </a:pPr>
            <a:r>
              <a:rPr lang="en-US" sz="2400" i="1" dirty="0" smtClean="0">
                <a:solidFill>
                  <a:schemeClr val="accent3">
                    <a:lumMod val="50000"/>
                  </a:schemeClr>
                </a:solidFill>
              </a:rPr>
              <a:t>Provide good locations which are convenient to consumers.</a:t>
            </a:r>
          </a:p>
          <a:p>
            <a:pPr algn="just">
              <a:lnSpc>
                <a:spcPct val="125000"/>
              </a:lnSpc>
            </a:pPr>
            <a:r>
              <a:rPr lang="en-US" sz="2400" i="1" dirty="0" smtClean="0">
                <a:solidFill>
                  <a:schemeClr val="accent3">
                    <a:lumMod val="50000"/>
                  </a:schemeClr>
                </a:solidFill>
              </a:rPr>
              <a:t>Short channels are used because of inseparability of services. Agent middlemen are used (insurance agents, share brokers.)</a:t>
            </a:r>
          </a:p>
        </p:txBody>
      </p:sp>
    </p:spTree>
    <p:extLst>
      <p:ext uri="{BB962C8B-B14F-4D97-AF65-F5344CB8AC3E}">
        <p14:creationId xmlns:p14="http://schemas.microsoft.com/office/powerpoint/2010/main" val="10514797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0" dur="500"/>
                                        <p:tgtEl>
                                          <p:spTgt spid="7">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a:t>Service marketing strategies – 7p’s </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11:34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6" name="Rounded Rectangle 5"/>
          <p:cNvSpPr/>
          <p:nvPr/>
        </p:nvSpPr>
        <p:spPr>
          <a:xfrm>
            <a:off x="292320" y="711819"/>
            <a:ext cx="2591558" cy="957002"/>
          </a:xfrm>
          <a:prstGeom prst="roundRect">
            <a:avLst/>
          </a:prstGeom>
          <a:solidFill>
            <a:schemeClr val="accent5">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Promotion </a:t>
            </a:r>
            <a:endParaRPr lang="en-US" sz="2800" b="1" dirty="0"/>
          </a:p>
        </p:txBody>
      </p:sp>
      <p:sp>
        <p:nvSpPr>
          <p:cNvPr id="7" name="Rectangle 6"/>
          <p:cNvSpPr/>
          <p:nvPr/>
        </p:nvSpPr>
        <p:spPr>
          <a:xfrm>
            <a:off x="450167" y="1660560"/>
            <a:ext cx="10930598" cy="2677656"/>
          </a:xfrm>
          <a:prstGeom prst="rect">
            <a:avLst/>
          </a:prstGeom>
        </p:spPr>
        <p:txBody>
          <a:bodyPr wrap="square">
            <a:spAutoFit/>
          </a:bodyPr>
          <a:lstStyle/>
          <a:p>
            <a:pPr algn="just"/>
            <a:r>
              <a:rPr lang="en-US" sz="2400" i="1" dirty="0" smtClean="0">
                <a:solidFill>
                  <a:schemeClr val="accent3">
                    <a:lumMod val="50000"/>
                  </a:schemeClr>
                </a:solidFill>
              </a:rPr>
              <a:t>Personal selling is given a dominant role.</a:t>
            </a:r>
          </a:p>
          <a:p>
            <a:pPr algn="just"/>
            <a:r>
              <a:rPr lang="en-US" sz="2400" i="1" dirty="0" smtClean="0">
                <a:solidFill>
                  <a:schemeClr val="accent3">
                    <a:lumMod val="50000"/>
                  </a:schemeClr>
                </a:solidFill>
              </a:rPr>
              <a:t>Advertising is extensively used by non-profit organizations; professional associations prohibit advertising in legal, accounting and medical fields. Word of mouth is important for promotion.</a:t>
            </a:r>
          </a:p>
          <a:p>
            <a:pPr algn="just"/>
            <a:r>
              <a:rPr lang="en-US" sz="2400" i="1" dirty="0" smtClean="0">
                <a:solidFill>
                  <a:schemeClr val="accent3">
                    <a:lumMod val="50000"/>
                  </a:schemeClr>
                </a:solidFill>
              </a:rPr>
              <a:t>Sales promotion is frequently used. Many banks provide insurance coverage to saving account holders.</a:t>
            </a:r>
          </a:p>
          <a:p>
            <a:pPr algn="just"/>
            <a:r>
              <a:rPr lang="en-US" sz="2400" i="1" dirty="0" smtClean="0">
                <a:solidFill>
                  <a:schemeClr val="accent3">
                    <a:lumMod val="50000"/>
                  </a:schemeClr>
                </a:solidFill>
              </a:rPr>
              <a:t>Publicity and public relations are very important.</a:t>
            </a:r>
          </a:p>
        </p:txBody>
      </p:sp>
      <p:sp>
        <p:nvSpPr>
          <p:cNvPr id="10" name="Rounded Rectangle 9"/>
          <p:cNvSpPr/>
          <p:nvPr/>
        </p:nvSpPr>
        <p:spPr>
          <a:xfrm>
            <a:off x="294592" y="4658307"/>
            <a:ext cx="2591558" cy="957002"/>
          </a:xfrm>
          <a:prstGeom prst="roundRect">
            <a:avLst/>
          </a:prstGeom>
          <a:solidFill>
            <a:schemeClr val="accent5">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People </a:t>
            </a:r>
            <a:endParaRPr lang="en-US" sz="2800" b="1" dirty="0"/>
          </a:p>
        </p:txBody>
      </p:sp>
      <p:sp>
        <p:nvSpPr>
          <p:cNvPr id="11" name="Rectangle 10"/>
          <p:cNvSpPr/>
          <p:nvPr/>
        </p:nvSpPr>
        <p:spPr>
          <a:xfrm>
            <a:off x="452439" y="5607048"/>
            <a:ext cx="10930598" cy="1200329"/>
          </a:xfrm>
          <a:prstGeom prst="rect">
            <a:avLst/>
          </a:prstGeom>
        </p:spPr>
        <p:txBody>
          <a:bodyPr wrap="square">
            <a:spAutoFit/>
          </a:bodyPr>
          <a:lstStyle/>
          <a:p>
            <a:pPr algn="just"/>
            <a:r>
              <a:rPr lang="en-US" sz="2400" i="1" u="sng" dirty="0" smtClean="0">
                <a:solidFill>
                  <a:schemeClr val="accent3">
                    <a:lumMod val="50000"/>
                  </a:schemeClr>
                </a:solidFill>
              </a:rPr>
              <a:t>Interactive marketing (service quality)- </a:t>
            </a:r>
            <a:r>
              <a:rPr lang="en-US" sz="2400" i="1" dirty="0" smtClean="0">
                <a:solidFill>
                  <a:schemeClr val="accent3">
                    <a:lumMod val="50000"/>
                  </a:schemeClr>
                </a:solidFill>
              </a:rPr>
              <a:t>Employee skills in serving the client.</a:t>
            </a:r>
          </a:p>
          <a:p>
            <a:pPr algn="just"/>
            <a:r>
              <a:rPr lang="en-US" sz="2400" i="1" u="sng" dirty="0" smtClean="0">
                <a:solidFill>
                  <a:schemeClr val="accent3">
                    <a:lumMod val="50000"/>
                  </a:schemeClr>
                </a:solidFill>
              </a:rPr>
              <a:t>Internal marketing- </a:t>
            </a:r>
            <a:r>
              <a:rPr lang="en-US" sz="2400" i="1" dirty="0" smtClean="0">
                <a:solidFill>
                  <a:schemeClr val="accent3">
                    <a:lumMod val="50000"/>
                  </a:schemeClr>
                </a:solidFill>
              </a:rPr>
              <a:t>It is investment in human resources to train and motivate employees to better serve  the customers.</a:t>
            </a:r>
          </a:p>
        </p:txBody>
      </p:sp>
    </p:spTree>
    <p:extLst>
      <p:ext uri="{BB962C8B-B14F-4D97-AF65-F5344CB8AC3E}">
        <p14:creationId xmlns:p14="http://schemas.microsoft.com/office/powerpoint/2010/main" val="27921376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0" dur="500"/>
                                        <p:tgtEl>
                                          <p:spTgt spid="7">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3" dur="500"/>
                                        <p:tgtEl>
                                          <p:spTgt spid="7">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randombar(horizontal)">
                                      <p:cBhvr>
                                        <p:cTn id="16" dur="5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Service product–characteristics/nature</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6" name="Rounded Rectangle 5"/>
          <p:cNvSpPr/>
          <p:nvPr/>
        </p:nvSpPr>
        <p:spPr>
          <a:xfrm>
            <a:off x="292320" y="711819"/>
            <a:ext cx="2591558" cy="957002"/>
          </a:xfrm>
          <a:prstGeom prst="roundRect">
            <a:avLst/>
          </a:prstGeom>
          <a:solidFill>
            <a:schemeClr val="accent5">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Physical Evidence</a:t>
            </a:r>
            <a:endParaRPr lang="en-US" sz="2800" b="1" dirty="0"/>
          </a:p>
        </p:txBody>
      </p:sp>
      <p:sp>
        <p:nvSpPr>
          <p:cNvPr id="7" name="Rectangle 6"/>
          <p:cNvSpPr/>
          <p:nvPr/>
        </p:nvSpPr>
        <p:spPr>
          <a:xfrm>
            <a:off x="450167" y="1660560"/>
            <a:ext cx="10930598" cy="2677656"/>
          </a:xfrm>
          <a:prstGeom prst="rect">
            <a:avLst/>
          </a:prstGeom>
        </p:spPr>
        <p:txBody>
          <a:bodyPr wrap="square">
            <a:spAutoFit/>
          </a:bodyPr>
          <a:lstStyle/>
          <a:p>
            <a:pPr algn="just"/>
            <a:r>
              <a:rPr lang="en-US" sz="2400" i="1" dirty="0" smtClean="0">
                <a:solidFill>
                  <a:schemeClr val="accent3">
                    <a:lumMod val="50000"/>
                  </a:schemeClr>
                </a:solidFill>
              </a:rPr>
              <a:t>It is demonstration of service quality through physical evidence. </a:t>
            </a:r>
          </a:p>
          <a:p>
            <a:pPr algn="just"/>
            <a:r>
              <a:rPr lang="en-US" sz="2400" i="1" dirty="0" smtClean="0">
                <a:solidFill>
                  <a:schemeClr val="accent3">
                    <a:lumMod val="50000"/>
                  </a:schemeClr>
                </a:solidFill>
              </a:rPr>
              <a:t>In case of physical evidence mix strategies, a service organization can make the following decisions:</a:t>
            </a:r>
          </a:p>
          <a:p>
            <a:pPr algn="just"/>
            <a:r>
              <a:rPr lang="en-US" sz="2400" i="1" dirty="0">
                <a:solidFill>
                  <a:schemeClr val="accent3">
                    <a:lumMod val="50000"/>
                  </a:schemeClr>
                </a:solidFill>
              </a:rPr>
              <a:t>	</a:t>
            </a:r>
            <a:r>
              <a:rPr lang="en-US" sz="2400" i="1" dirty="0" smtClean="0">
                <a:solidFill>
                  <a:schemeClr val="accent3">
                    <a:lumMod val="50000"/>
                  </a:schemeClr>
                </a:solidFill>
              </a:rPr>
              <a:t>Entrance and exit, comfortable surroundings, superior décor, reception counter, 	furnishing etc.</a:t>
            </a:r>
          </a:p>
          <a:p>
            <a:pPr algn="just"/>
            <a:r>
              <a:rPr lang="en-US" sz="2400" i="1" dirty="0" smtClean="0">
                <a:solidFill>
                  <a:schemeClr val="accent3">
                    <a:lumMod val="50000"/>
                  </a:schemeClr>
                </a:solidFill>
              </a:rPr>
              <a:t>Hotels have elaborate decorations and beautiful gardens. Dentists have comfortable waiting rooms. Airlines have uniquely dressed air hostesses.</a:t>
            </a:r>
          </a:p>
        </p:txBody>
      </p:sp>
      <p:sp>
        <p:nvSpPr>
          <p:cNvPr id="10" name="Rounded Rectangle 9"/>
          <p:cNvSpPr/>
          <p:nvPr/>
        </p:nvSpPr>
        <p:spPr>
          <a:xfrm>
            <a:off x="294592" y="4358053"/>
            <a:ext cx="2591558" cy="957002"/>
          </a:xfrm>
          <a:prstGeom prst="roundRect">
            <a:avLst/>
          </a:prstGeom>
          <a:solidFill>
            <a:schemeClr val="accent5">
              <a:lumMod val="5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Process</a:t>
            </a:r>
            <a:endParaRPr lang="en-US" sz="2800" b="1" dirty="0"/>
          </a:p>
        </p:txBody>
      </p:sp>
      <p:sp>
        <p:nvSpPr>
          <p:cNvPr id="11" name="Rectangle 10"/>
          <p:cNvSpPr/>
          <p:nvPr/>
        </p:nvSpPr>
        <p:spPr>
          <a:xfrm>
            <a:off x="452439" y="5306794"/>
            <a:ext cx="10930598" cy="1569660"/>
          </a:xfrm>
          <a:prstGeom prst="rect">
            <a:avLst/>
          </a:prstGeom>
        </p:spPr>
        <p:txBody>
          <a:bodyPr wrap="square">
            <a:spAutoFit/>
          </a:bodyPr>
          <a:lstStyle/>
          <a:p>
            <a:pPr algn="just"/>
            <a:r>
              <a:rPr lang="en-US" sz="2400" i="1" dirty="0" smtClean="0">
                <a:solidFill>
                  <a:schemeClr val="accent3">
                    <a:lumMod val="50000"/>
                  </a:schemeClr>
                </a:solidFill>
              </a:rPr>
              <a:t>Process refers to the procedures, mechanisms and flow of activities by which a service is acquired. It affects how a service is delivered to customers. In case of process mix strategies, a service organization can make the decisions on: advances in technology(e.g. automated queue), delivery process, channel design, people providing service… </a:t>
            </a:r>
          </a:p>
        </p:txBody>
      </p:sp>
    </p:spTree>
    <p:extLst>
      <p:ext uri="{BB962C8B-B14F-4D97-AF65-F5344CB8AC3E}">
        <p14:creationId xmlns:p14="http://schemas.microsoft.com/office/powerpoint/2010/main" val="13293248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case</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7" name="Rectangle 6"/>
          <p:cNvSpPr/>
          <p:nvPr/>
        </p:nvSpPr>
        <p:spPr>
          <a:xfrm>
            <a:off x="-1" y="577604"/>
            <a:ext cx="12075459" cy="6232475"/>
          </a:xfrm>
          <a:prstGeom prst="rect">
            <a:avLst/>
          </a:prstGeom>
        </p:spPr>
        <p:txBody>
          <a:bodyPr wrap="square">
            <a:spAutoFit/>
          </a:bodyPr>
          <a:lstStyle/>
          <a:p>
            <a:pPr algn="just"/>
            <a:r>
              <a:rPr lang="en-US" sz="1900" dirty="0" err="1" smtClean="0">
                <a:solidFill>
                  <a:schemeClr val="accent3">
                    <a:lumMod val="50000"/>
                  </a:schemeClr>
                </a:solidFill>
              </a:rPr>
              <a:t>Deepshikha</a:t>
            </a:r>
            <a:r>
              <a:rPr lang="en-US" sz="1900" dirty="0" smtClean="0">
                <a:solidFill>
                  <a:schemeClr val="accent3">
                    <a:lumMod val="50000"/>
                  </a:schemeClr>
                </a:solidFill>
              </a:rPr>
              <a:t> </a:t>
            </a:r>
            <a:r>
              <a:rPr lang="en-US" sz="1900" dirty="0" err="1" smtClean="0">
                <a:solidFill>
                  <a:schemeClr val="accent3">
                    <a:lumMod val="50000"/>
                  </a:schemeClr>
                </a:solidFill>
              </a:rPr>
              <a:t>Malla</a:t>
            </a:r>
            <a:r>
              <a:rPr lang="en-US" sz="1900" dirty="0" smtClean="0">
                <a:solidFill>
                  <a:schemeClr val="accent3">
                    <a:lumMod val="50000"/>
                  </a:schemeClr>
                </a:solidFill>
              </a:rPr>
              <a:t> teaches computer at a private business college. She has a M.E. degree in computer engineering from the Asian Institute of Technology. Shanti </a:t>
            </a:r>
            <a:r>
              <a:rPr lang="en-US" sz="1900" dirty="0" err="1" smtClean="0">
                <a:solidFill>
                  <a:schemeClr val="accent3">
                    <a:lumMod val="50000"/>
                  </a:schemeClr>
                </a:solidFill>
              </a:rPr>
              <a:t>Shakya</a:t>
            </a:r>
            <a:r>
              <a:rPr lang="en-US" sz="1900" dirty="0" smtClean="0">
                <a:solidFill>
                  <a:schemeClr val="accent3">
                    <a:lumMod val="50000"/>
                  </a:schemeClr>
                </a:solidFill>
              </a:rPr>
              <a:t> is her friend. She is working as a computer technician at Nepal Telecommunications Corporation. Both of them feel frustrated in their jobs. They decided to start computer business called “Quick Solutions Computer Company”.</a:t>
            </a:r>
          </a:p>
          <a:p>
            <a:pPr algn="just"/>
            <a:r>
              <a:rPr lang="en-US" sz="1900" dirty="0" smtClean="0">
                <a:solidFill>
                  <a:schemeClr val="accent3">
                    <a:lumMod val="50000"/>
                  </a:schemeClr>
                </a:solidFill>
              </a:rPr>
              <a:t>Shanti left her job and has been working full-time. </a:t>
            </a:r>
            <a:r>
              <a:rPr lang="en-US" sz="1900" dirty="0" err="1" smtClean="0">
                <a:solidFill>
                  <a:schemeClr val="accent3">
                    <a:lumMod val="50000"/>
                  </a:schemeClr>
                </a:solidFill>
              </a:rPr>
              <a:t>Deepshika</a:t>
            </a:r>
            <a:r>
              <a:rPr lang="en-US" sz="1900" dirty="0" smtClean="0">
                <a:solidFill>
                  <a:schemeClr val="accent3">
                    <a:lumMod val="50000"/>
                  </a:schemeClr>
                </a:solidFill>
              </a:rPr>
              <a:t> devotes 20 hours a week in the business. They provide high quality products and services consisting of:</a:t>
            </a:r>
          </a:p>
          <a:p>
            <a:pPr marL="342900" indent="-342900" algn="just">
              <a:buFont typeface="Arial" panose="020B0604020202020204" pitchFamily="34" charset="0"/>
              <a:buChar char="•"/>
            </a:pPr>
            <a:r>
              <a:rPr lang="en-US" sz="1900" dirty="0" smtClean="0">
                <a:solidFill>
                  <a:schemeClr val="accent3">
                    <a:lumMod val="50000"/>
                  </a:schemeClr>
                </a:solidFill>
              </a:rPr>
              <a:t>Computerized accounting software </a:t>
            </a:r>
            <a:r>
              <a:rPr lang="en-US" sz="1900" dirty="0" err="1" smtClean="0">
                <a:solidFill>
                  <a:schemeClr val="accent3">
                    <a:lumMod val="50000"/>
                  </a:schemeClr>
                </a:solidFill>
              </a:rPr>
              <a:t>programme</a:t>
            </a:r>
            <a:r>
              <a:rPr lang="en-US" sz="1900" dirty="0" smtClean="0">
                <a:solidFill>
                  <a:schemeClr val="accent3">
                    <a:lumMod val="50000"/>
                  </a:schemeClr>
                </a:solidFill>
              </a:rPr>
              <a:t> for banks.</a:t>
            </a:r>
          </a:p>
          <a:p>
            <a:pPr marL="342900" indent="-342900" algn="just">
              <a:buFont typeface="Arial" panose="020B0604020202020204" pitchFamily="34" charset="0"/>
              <a:buChar char="•"/>
            </a:pPr>
            <a:r>
              <a:rPr lang="en-US" sz="1900" dirty="0" smtClean="0">
                <a:solidFill>
                  <a:schemeClr val="accent3">
                    <a:lumMod val="50000"/>
                  </a:schemeClr>
                </a:solidFill>
              </a:rPr>
              <a:t>Computer </a:t>
            </a:r>
            <a:r>
              <a:rPr lang="en-US" sz="1900" dirty="0" err="1" smtClean="0">
                <a:solidFill>
                  <a:schemeClr val="accent3">
                    <a:lumMod val="50000"/>
                  </a:schemeClr>
                </a:solidFill>
              </a:rPr>
              <a:t>programmes</a:t>
            </a:r>
            <a:r>
              <a:rPr lang="en-US" sz="1900" dirty="0" smtClean="0">
                <a:solidFill>
                  <a:schemeClr val="accent3">
                    <a:lumMod val="50000"/>
                  </a:schemeClr>
                </a:solidFill>
              </a:rPr>
              <a:t> as per client needs.</a:t>
            </a:r>
          </a:p>
          <a:p>
            <a:pPr marL="342900" indent="-342900" algn="just">
              <a:buFont typeface="Arial" panose="020B0604020202020204" pitchFamily="34" charset="0"/>
              <a:buChar char="•"/>
            </a:pPr>
            <a:r>
              <a:rPr lang="en-US" sz="1900" dirty="0" smtClean="0">
                <a:solidFill>
                  <a:schemeClr val="accent3">
                    <a:lumMod val="50000"/>
                  </a:schemeClr>
                </a:solidFill>
              </a:rPr>
              <a:t>Computer training.</a:t>
            </a:r>
          </a:p>
          <a:p>
            <a:pPr marL="342900" indent="-342900" algn="just">
              <a:buFont typeface="Arial" panose="020B0604020202020204" pitchFamily="34" charset="0"/>
              <a:buChar char="•"/>
            </a:pPr>
            <a:r>
              <a:rPr lang="en-US" sz="1900" dirty="0" smtClean="0">
                <a:solidFill>
                  <a:schemeClr val="accent3">
                    <a:lumMod val="50000"/>
                  </a:schemeClr>
                </a:solidFill>
              </a:rPr>
              <a:t>Computer consulting. </a:t>
            </a:r>
          </a:p>
          <a:p>
            <a:pPr marL="342900" indent="-342900" algn="just">
              <a:buFont typeface="Arial" panose="020B0604020202020204" pitchFamily="34" charset="0"/>
              <a:buChar char="•"/>
            </a:pPr>
            <a:r>
              <a:rPr lang="en-US" sz="1900" dirty="0" smtClean="0">
                <a:solidFill>
                  <a:schemeClr val="accent3">
                    <a:lumMod val="50000"/>
                  </a:schemeClr>
                </a:solidFill>
              </a:rPr>
              <a:t>Service of hardware.</a:t>
            </a:r>
          </a:p>
          <a:p>
            <a:pPr algn="just"/>
            <a:r>
              <a:rPr lang="en-US" sz="1900" dirty="0" smtClean="0">
                <a:solidFill>
                  <a:schemeClr val="accent3">
                    <a:lumMod val="50000"/>
                  </a:schemeClr>
                </a:solidFill>
              </a:rPr>
              <a:t>The business has been in operation of three years. Sales are increasing and orders are coming in steadily. The accounting software </a:t>
            </a:r>
            <a:r>
              <a:rPr lang="en-US" sz="1900" dirty="0" err="1" smtClean="0">
                <a:solidFill>
                  <a:schemeClr val="accent3">
                    <a:lumMod val="50000"/>
                  </a:schemeClr>
                </a:solidFill>
              </a:rPr>
              <a:t>programmme</a:t>
            </a:r>
            <a:r>
              <a:rPr lang="en-US" sz="1900" dirty="0" smtClean="0">
                <a:solidFill>
                  <a:schemeClr val="accent3">
                    <a:lumMod val="50000"/>
                  </a:schemeClr>
                </a:solidFill>
              </a:rPr>
              <a:t> developed by them has been popular with the banks. The competition has been stiff for computer training. Word processing business is poor.</a:t>
            </a:r>
          </a:p>
          <a:p>
            <a:pPr algn="just"/>
            <a:r>
              <a:rPr lang="en-US" sz="1900" dirty="0" err="1" smtClean="0">
                <a:solidFill>
                  <a:schemeClr val="accent3">
                    <a:lumMod val="50000"/>
                  </a:schemeClr>
                </a:solidFill>
              </a:rPr>
              <a:t>Deepshikha</a:t>
            </a:r>
            <a:r>
              <a:rPr lang="en-US" sz="1900" dirty="0" smtClean="0">
                <a:solidFill>
                  <a:schemeClr val="accent3">
                    <a:lumMod val="50000"/>
                  </a:schemeClr>
                </a:solidFill>
              </a:rPr>
              <a:t> and Shanti think that adjustments are needed in their product mix. They also feel that some new products should be added.</a:t>
            </a:r>
          </a:p>
          <a:p>
            <a:pPr algn="just"/>
            <a:r>
              <a:rPr lang="en-US" sz="1900" b="1" u="sng" dirty="0" smtClean="0">
                <a:solidFill>
                  <a:schemeClr val="accent3">
                    <a:lumMod val="50000"/>
                  </a:schemeClr>
                </a:solidFill>
              </a:rPr>
              <a:t>They have asked your help to find answers to the following questions:</a:t>
            </a:r>
          </a:p>
          <a:p>
            <a:pPr indent="-457200" algn="just">
              <a:buAutoNum type="arabicPeriod"/>
            </a:pPr>
            <a:r>
              <a:rPr lang="en-US" sz="1900" dirty="0" smtClean="0">
                <a:solidFill>
                  <a:schemeClr val="accent3">
                    <a:lumMod val="50000"/>
                  </a:schemeClr>
                </a:solidFill>
              </a:rPr>
              <a:t>What is the product mix of the company?</a:t>
            </a:r>
          </a:p>
          <a:p>
            <a:pPr indent="-457200" algn="just">
              <a:buAutoNum type="arabicPeriod"/>
            </a:pPr>
            <a:r>
              <a:rPr lang="en-US" sz="1900" dirty="0" smtClean="0">
                <a:solidFill>
                  <a:schemeClr val="accent3">
                    <a:lumMod val="50000"/>
                  </a:schemeClr>
                </a:solidFill>
              </a:rPr>
              <a:t>What adjustments should be made in the product mix?</a:t>
            </a:r>
          </a:p>
          <a:p>
            <a:pPr indent="-457200" algn="just">
              <a:buAutoNum type="arabicPeriod"/>
            </a:pPr>
            <a:r>
              <a:rPr lang="en-US" sz="1900" dirty="0" smtClean="0">
                <a:solidFill>
                  <a:schemeClr val="accent3">
                    <a:lumMod val="50000"/>
                  </a:schemeClr>
                </a:solidFill>
              </a:rPr>
              <a:t>Should the company brand its products?</a:t>
            </a:r>
          </a:p>
          <a:p>
            <a:pPr indent="-457200" algn="just">
              <a:buAutoNum type="arabicPeriod"/>
            </a:pPr>
            <a:r>
              <a:rPr lang="en-US" sz="1900" dirty="0" smtClean="0">
                <a:solidFill>
                  <a:schemeClr val="accent3">
                    <a:lumMod val="50000"/>
                  </a:schemeClr>
                </a:solidFill>
              </a:rPr>
              <a:t>What new products can be offered by the company?</a:t>
            </a:r>
          </a:p>
        </p:txBody>
      </p:sp>
    </p:spTree>
    <p:extLst>
      <p:ext uri="{BB962C8B-B14F-4D97-AF65-F5344CB8AC3E}">
        <p14:creationId xmlns:p14="http://schemas.microsoft.com/office/powerpoint/2010/main" val="36214705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Image result for fresh view from 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4293" y="-17356"/>
            <a:ext cx="4567707" cy="68515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784080" cy="900332"/>
          </a:xfrm>
        </p:spPr>
        <p:txBody>
          <a:bodyPr>
            <a:normAutofit/>
          </a:bodyPr>
          <a:lstStyle/>
          <a:p>
            <a:r>
              <a:rPr lang="en-US" b="1" u="sng" dirty="0"/>
              <a:t>Level of Product</a:t>
            </a:r>
          </a:p>
        </p:txBody>
      </p:sp>
      <p:sp>
        <p:nvSpPr>
          <p:cNvPr id="18" name="Oval 17"/>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Expected</a:t>
            </a:r>
          </a:p>
          <a:p>
            <a:pPr algn="ctr"/>
            <a:r>
              <a:rPr lang="en-US" sz="3600" b="1" dirty="0">
                <a:solidFill>
                  <a:schemeClr val="tx1"/>
                </a:solidFill>
              </a:rPr>
              <a:t>Product</a:t>
            </a:r>
          </a:p>
        </p:txBody>
      </p:sp>
      <p:sp>
        <p:nvSpPr>
          <p:cNvPr id="19" name="Content Placeholder 2"/>
          <p:cNvSpPr txBox="1">
            <a:spLocks/>
          </p:cNvSpPr>
          <p:nvPr/>
        </p:nvSpPr>
        <p:spPr>
          <a:xfrm>
            <a:off x="270456" y="834749"/>
            <a:ext cx="7353837" cy="459775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Font typeface="Wingdings" pitchFamily="2" charset="2"/>
              <a:buNone/>
            </a:pPr>
            <a:r>
              <a:rPr lang="en-US" sz="2400" b="1" dirty="0">
                <a:solidFill>
                  <a:srgbClr val="FF0000"/>
                </a:solidFill>
              </a:rPr>
              <a:t>A set of attributes and conditions buyer normally expect in a product.</a:t>
            </a:r>
          </a:p>
          <a:p>
            <a:pPr marL="0" indent="0">
              <a:lnSpc>
                <a:spcPts val="3500"/>
              </a:lnSpc>
              <a:spcBef>
                <a:spcPts val="0"/>
              </a:spcBef>
              <a:spcAft>
                <a:spcPts val="0"/>
              </a:spcAft>
              <a:buFont typeface="Wingdings" pitchFamily="2" charset="2"/>
              <a:buNone/>
            </a:pPr>
            <a:r>
              <a:rPr lang="en-US" sz="2400" b="1" dirty="0">
                <a:solidFill>
                  <a:srgbClr val="FF0000"/>
                </a:solidFill>
              </a:rPr>
              <a:t>Expected products are built over the core benefits and basic product.</a:t>
            </a:r>
          </a:p>
          <a:p>
            <a:pPr marL="0" indent="0">
              <a:lnSpc>
                <a:spcPts val="3500"/>
              </a:lnSpc>
              <a:spcBef>
                <a:spcPts val="0"/>
              </a:spcBef>
              <a:spcAft>
                <a:spcPts val="0"/>
              </a:spcAft>
              <a:buFont typeface="Wingdings" pitchFamily="2" charset="2"/>
              <a:buNone/>
            </a:pPr>
            <a:r>
              <a:rPr lang="en-US" sz="2400" b="1" dirty="0">
                <a:solidFill>
                  <a:srgbClr val="FF0000"/>
                </a:solidFill>
              </a:rPr>
              <a:t>It has up to five attributes: A quality level, Features, Design, Brand name &amp; Packaging.</a:t>
            </a:r>
          </a:p>
          <a:p>
            <a:pPr marL="0" indent="0">
              <a:lnSpc>
                <a:spcPts val="3500"/>
              </a:lnSpc>
              <a:spcBef>
                <a:spcPts val="0"/>
              </a:spcBef>
              <a:spcAft>
                <a:spcPts val="0"/>
              </a:spcAft>
              <a:buFont typeface="Wingdings" pitchFamily="2" charset="2"/>
              <a:buNone/>
            </a:pPr>
            <a:r>
              <a:rPr lang="en-US" sz="2400" b="1" dirty="0">
                <a:solidFill>
                  <a:schemeClr val="bg1"/>
                </a:solidFill>
              </a:rPr>
              <a:t>E.g.</a:t>
            </a:r>
          </a:p>
          <a:p>
            <a:pPr marL="0" indent="0">
              <a:lnSpc>
                <a:spcPts val="3500"/>
              </a:lnSpc>
              <a:spcBef>
                <a:spcPts val="0"/>
              </a:spcBef>
              <a:spcAft>
                <a:spcPts val="0"/>
              </a:spcAft>
              <a:buFont typeface="Wingdings" pitchFamily="2" charset="2"/>
              <a:buNone/>
            </a:pPr>
            <a:r>
              <a:rPr lang="en-US" sz="2400" b="1" dirty="0">
                <a:solidFill>
                  <a:schemeClr val="bg1"/>
                </a:solidFill>
              </a:rPr>
              <a:t>Hotel </a:t>
            </a:r>
            <a:r>
              <a:rPr lang="en-US" sz="2400" b="1" dirty="0" smtClean="0">
                <a:solidFill>
                  <a:schemeClr val="bg1"/>
                </a:solidFill>
              </a:rPr>
              <a:t>guests minimally expect a clean bed, fresh towels, working lamps and a relative degree of quite.</a:t>
            </a:r>
            <a:endParaRPr lang="en-US" dirty="0">
              <a:solidFill>
                <a:schemeClr val="bg1"/>
              </a:solidFill>
            </a:endParaRP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9732472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10" dur="500"/>
                                        <p:tgtEl>
                                          <p:spTgt spid="19">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13" dur="500"/>
                                        <p:tgtEl>
                                          <p:spTgt spid="1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18" dur="500"/>
                                        <p:tgtEl>
                                          <p:spTgt spid="19">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9">
                                            <p:txEl>
                                              <p:pRg st="4" end="4"/>
                                            </p:txEl>
                                          </p:spTgt>
                                        </p:tgtEl>
                                        <p:attrNameLst>
                                          <p:attrName>style.visibility</p:attrName>
                                        </p:attrNameLst>
                                      </p:cBhvr>
                                      <p:to>
                                        <p:strVal val="visible"/>
                                      </p:to>
                                    </p:set>
                                    <p:animEffect transition="in" filter="randombar(horizontal)">
                                      <p:cBhvr>
                                        <p:cTn id="21"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4432" y="1004552"/>
            <a:ext cx="4568301" cy="5853448"/>
          </a:xfrm>
          <a:prstGeom prst="rect">
            <a:avLst/>
          </a:prstGeom>
        </p:spPr>
      </p:pic>
      <p:sp>
        <p:nvSpPr>
          <p:cNvPr id="2" name="Title 1"/>
          <p:cNvSpPr>
            <a:spLocks noGrp="1"/>
          </p:cNvSpPr>
          <p:nvPr>
            <p:ph type="title"/>
          </p:nvPr>
        </p:nvSpPr>
        <p:spPr>
          <a:xfrm>
            <a:off x="0" y="0"/>
            <a:ext cx="9784080" cy="900332"/>
          </a:xfrm>
        </p:spPr>
        <p:txBody>
          <a:bodyPr>
            <a:normAutofit/>
          </a:bodyPr>
          <a:lstStyle/>
          <a:p>
            <a:r>
              <a:rPr lang="en-US" b="1" u="sng" dirty="0"/>
              <a:t>Level of Product</a:t>
            </a:r>
          </a:p>
        </p:txBody>
      </p:sp>
      <p:sp>
        <p:nvSpPr>
          <p:cNvPr id="18" name="Oval 17"/>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Augmented</a:t>
            </a:r>
          </a:p>
          <a:p>
            <a:pPr algn="ctr"/>
            <a:r>
              <a:rPr lang="en-US" sz="2800" b="1" dirty="0">
                <a:solidFill>
                  <a:schemeClr val="tx1"/>
                </a:solidFill>
              </a:rPr>
              <a:t>Product</a:t>
            </a:r>
          </a:p>
        </p:txBody>
      </p:sp>
      <p:sp>
        <p:nvSpPr>
          <p:cNvPr id="19" name="Content Placeholder 2"/>
          <p:cNvSpPr txBox="1">
            <a:spLocks/>
          </p:cNvSpPr>
          <p:nvPr/>
        </p:nvSpPr>
        <p:spPr>
          <a:xfrm>
            <a:off x="270456" y="900332"/>
            <a:ext cx="7495505" cy="459775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ct val="100000"/>
              </a:lnSpc>
              <a:spcBef>
                <a:spcPts val="0"/>
              </a:spcBef>
              <a:spcAft>
                <a:spcPts val="0"/>
              </a:spcAft>
              <a:buFont typeface="Wingdings" pitchFamily="2" charset="2"/>
              <a:buNone/>
            </a:pPr>
            <a:r>
              <a:rPr lang="en-US" sz="2400" b="1" dirty="0">
                <a:solidFill>
                  <a:srgbClr val="FF0000"/>
                </a:solidFill>
              </a:rPr>
              <a:t>It is added benefits and services that satisfy customers beyond their expectations.</a:t>
            </a:r>
          </a:p>
          <a:p>
            <a:pPr marL="0" indent="0" algn="just">
              <a:lnSpc>
                <a:spcPct val="100000"/>
              </a:lnSpc>
              <a:spcBef>
                <a:spcPts val="0"/>
              </a:spcBef>
              <a:spcAft>
                <a:spcPts val="0"/>
              </a:spcAft>
              <a:buFont typeface="Wingdings" pitchFamily="2" charset="2"/>
              <a:buNone/>
            </a:pPr>
            <a:r>
              <a:rPr lang="en-US" sz="2400" b="1" dirty="0">
                <a:solidFill>
                  <a:srgbClr val="FF0000"/>
                </a:solidFill>
              </a:rPr>
              <a:t>It is the totality of benefits a buyer receives or experiences in obtaining the product.</a:t>
            </a:r>
          </a:p>
          <a:p>
            <a:pPr marL="0" indent="0" algn="just">
              <a:lnSpc>
                <a:spcPct val="100000"/>
              </a:lnSpc>
              <a:spcBef>
                <a:spcPts val="0"/>
              </a:spcBef>
              <a:spcAft>
                <a:spcPts val="0"/>
              </a:spcAft>
              <a:buFont typeface="Wingdings" pitchFamily="2" charset="2"/>
              <a:buNone/>
            </a:pPr>
            <a:r>
              <a:rPr lang="en-US" sz="2400" b="1" dirty="0">
                <a:solidFill>
                  <a:srgbClr val="FF0000"/>
                </a:solidFill>
              </a:rPr>
              <a:t>A person buying a product is not merely buying the physical object or benefits but the whole range of services attached with the product.</a:t>
            </a:r>
          </a:p>
          <a:p>
            <a:pPr marL="0" indent="0" algn="just">
              <a:lnSpc>
                <a:spcPct val="100000"/>
              </a:lnSpc>
              <a:buNone/>
            </a:pPr>
            <a:r>
              <a:rPr lang="en-US" sz="2400" b="1" dirty="0">
                <a:solidFill>
                  <a:srgbClr val="FF0000"/>
                </a:solidFill>
              </a:rPr>
              <a:t>In developed countries, brand positioning and competition take place at this level. In </a:t>
            </a:r>
            <a:r>
              <a:rPr lang="en-US" sz="2400" b="1" dirty="0" smtClean="0">
                <a:solidFill>
                  <a:srgbClr val="FF0000"/>
                </a:solidFill>
              </a:rPr>
              <a:t>developing and </a:t>
            </a:r>
            <a:r>
              <a:rPr lang="en-US" sz="2400" b="1" dirty="0">
                <a:solidFill>
                  <a:srgbClr val="FF0000"/>
                </a:solidFill>
              </a:rPr>
              <a:t>emerging markets such as India and Brazil, however, competition takes place mostly </a:t>
            </a:r>
            <a:r>
              <a:rPr lang="en-US" sz="2400" b="1" dirty="0" smtClean="0">
                <a:solidFill>
                  <a:srgbClr val="FF0000"/>
                </a:solidFill>
              </a:rPr>
              <a:t>at the </a:t>
            </a:r>
            <a:r>
              <a:rPr lang="en-US" sz="2400" b="1" dirty="0">
                <a:solidFill>
                  <a:srgbClr val="FF0000"/>
                </a:solidFill>
              </a:rPr>
              <a:t>expected </a:t>
            </a:r>
            <a:r>
              <a:rPr lang="en-US" sz="2400" b="1" dirty="0" smtClean="0">
                <a:solidFill>
                  <a:srgbClr val="FF0000"/>
                </a:solidFill>
              </a:rPr>
              <a:t>product level</a:t>
            </a:r>
            <a:r>
              <a:rPr lang="en-US" sz="2400" b="1" dirty="0">
                <a:solidFill>
                  <a:srgbClr val="FF0000"/>
                </a:solidFill>
              </a:rPr>
              <a:t>.</a:t>
            </a:r>
          </a:p>
          <a:p>
            <a:pPr marL="0" indent="0" algn="just">
              <a:lnSpc>
                <a:spcPct val="100000"/>
              </a:lnSpc>
              <a:spcBef>
                <a:spcPts val="0"/>
              </a:spcBef>
              <a:spcAft>
                <a:spcPts val="0"/>
              </a:spcAft>
              <a:buFont typeface="Wingdings" pitchFamily="2" charset="2"/>
              <a:buNone/>
            </a:pPr>
            <a:r>
              <a:rPr lang="en-US" sz="2400" b="1" dirty="0" smtClean="0">
                <a:solidFill>
                  <a:schemeClr val="bg1"/>
                </a:solidFill>
              </a:rPr>
              <a:t>E.g</a:t>
            </a:r>
            <a:r>
              <a:rPr lang="en-US" sz="2400" b="1" dirty="0">
                <a:solidFill>
                  <a:schemeClr val="bg1"/>
                </a:solidFill>
              </a:rPr>
              <a:t>.</a:t>
            </a:r>
          </a:p>
          <a:p>
            <a:pPr marL="0" indent="0" algn="just">
              <a:lnSpc>
                <a:spcPct val="100000"/>
              </a:lnSpc>
              <a:spcBef>
                <a:spcPts val="0"/>
              </a:spcBef>
              <a:spcAft>
                <a:spcPts val="0"/>
              </a:spcAft>
              <a:buFont typeface="Wingdings" pitchFamily="2" charset="2"/>
              <a:buNone/>
            </a:pPr>
            <a:r>
              <a:rPr lang="en-US" sz="2400" b="1" dirty="0">
                <a:solidFill>
                  <a:schemeClr val="bg1"/>
                </a:solidFill>
              </a:rPr>
              <a:t>Free helmets with motorbikes.</a:t>
            </a:r>
          </a:p>
          <a:p>
            <a:pPr marL="0" indent="0" algn="just">
              <a:lnSpc>
                <a:spcPct val="100000"/>
              </a:lnSpc>
              <a:spcBef>
                <a:spcPts val="0"/>
              </a:spcBef>
              <a:spcAft>
                <a:spcPts val="0"/>
              </a:spcAft>
              <a:buFont typeface="Wingdings" pitchFamily="2" charset="2"/>
              <a:buNone/>
            </a:pPr>
            <a:r>
              <a:rPr lang="en-US" sz="2400" b="1" dirty="0">
                <a:solidFill>
                  <a:schemeClr val="bg1"/>
                </a:solidFill>
              </a:rPr>
              <a:t>Installation, delivery, services, credit and warranty.</a:t>
            </a: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4290723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3" dur="500"/>
                                        <p:tgtEl>
                                          <p:spTgt spid="19">
                                            <p:txEl>
                                              <p:pRg st="0" end="0"/>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16" dur="500"/>
                                        <p:tgtEl>
                                          <p:spTgt spid="19">
                                            <p:txEl>
                                              <p:pRg st="1" end="1"/>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19" dur="500"/>
                                        <p:tgtEl>
                                          <p:spTgt spid="19">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22" dur="500"/>
                                        <p:tgtEl>
                                          <p:spTgt spid="19">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xEl>
                                              <p:pRg st="4" end="4"/>
                                            </p:txEl>
                                          </p:spTgt>
                                        </p:tgtEl>
                                        <p:attrNameLst>
                                          <p:attrName>style.visibility</p:attrName>
                                        </p:attrNameLst>
                                      </p:cBhvr>
                                      <p:to>
                                        <p:strVal val="visible"/>
                                      </p:to>
                                    </p:set>
                                    <p:animEffect transition="in" filter="randombar(horizontal)">
                                      <p:cBhvr>
                                        <p:cTn id="25" dur="500"/>
                                        <p:tgtEl>
                                          <p:spTgt spid="19">
                                            <p:txEl>
                                              <p:pRg st="4" end="4"/>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9">
                                            <p:txEl>
                                              <p:pRg st="5" end="5"/>
                                            </p:txEl>
                                          </p:spTgt>
                                        </p:tgtEl>
                                        <p:attrNameLst>
                                          <p:attrName>style.visibility</p:attrName>
                                        </p:attrNameLst>
                                      </p:cBhvr>
                                      <p:to>
                                        <p:strVal val="visible"/>
                                      </p:to>
                                    </p:set>
                                    <p:animEffect transition="in" filter="randombar(horizontal)">
                                      <p:cBhvr>
                                        <p:cTn id="28" dur="500"/>
                                        <p:tgtEl>
                                          <p:spTgt spid="19">
                                            <p:txEl>
                                              <p:pRg st="5" end="5"/>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19">
                                            <p:txEl>
                                              <p:pRg st="6" end="6"/>
                                            </p:txEl>
                                          </p:spTgt>
                                        </p:tgtEl>
                                        <p:attrNameLst>
                                          <p:attrName>style.visibility</p:attrName>
                                        </p:attrNameLst>
                                      </p:cBhvr>
                                      <p:to>
                                        <p:strVal val="visible"/>
                                      </p:to>
                                    </p:set>
                                    <p:animEffect transition="in" filter="randombar(horizontal)">
                                      <p:cBhvr>
                                        <p:cTn id="31"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7774" y="2144406"/>
            <a:ext cx="3048000" cy="2535936"/>
          </a:xfrm>
          <a:prstGeom prst="rect">
            <a:avLst/>
          </a:prstGeom>
        </p:spPr>
      </p:pic>
      <p:sp>
        <p:nvSpPr>
          <p:cNvPr id="2" name="Title 1"/>
          <p:cNvSpPr>
            <a:spLocks noGrp="1"/>
          </p:cNvSpPr>
          <p:nvPr>
            <p:ph type="title"/>
          </p:nvPr>
        </p:nvSpPr>
        <p:spPr>
          <a:xfrm>
            <a:off x="0" y="0"/>
            <a:ext cx="9784080" cy="900332"/>
          </a:xfrm>
        </p:spPr>
        <p:txBody>
          <a:bodyPr>
            <a:normAutofit/>
          </a:bodyPr>
          <a:lstStyle/>
          <a:p>
            <a:r>
              <a:rPr lang="en-US" b="1" u="sng" dirty="0"/>
              <a:t>Level of Product</a:t>
            </a:r>
          </a:p>
        </p:txBody>
      </p:sp>
      <p:sp>
        <p:nvSpPr>
          <p:cNvPr id="18" name="Oval 17"/>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Potential</a:t>
            </a:r>
          </a:p>
          <a:p>
            <a:pPr algn="ctr"/>
            <a:r>
              <a:rPr lang="en-US" sz="2800" b="1" dirty="0">
                <a:solidFill>
                  <a:schemeClr val="tx1"/>
                </a:solidFill>
              </a:rPr>
              <a:t>Product</a:t>
            </a:r>
          </a:p>
        </p:txBody>
      </p:sp>
      <p:sp>
        <p:nvSpPr>
          <p:cNvPr id="19" name="Content Placeholder 2"/>
          <p:cNvSpPr txBox="1">
            <a:spLocks/>
          </p:cNvSpPr>
          <p:nvPr/>
        </p:nvSpPr>
        <p:spPr>
          <a:xfrm>
            <a:off x="270456" y="900332"/>
            <a:ext cx="8989454" cy="459775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Font typeface="Wingdings" pitchFamily="2" charset="2"/>
              <a:buNone/>
            </a:pPr>
            <a:r>
              <a:rPr lang="en-US" sz="2400" b="1" dirty="0">
                <a:solidFill>
                  <a:srgbClr val="FF0000"/>
                </a:solidFill>
              </a:rPr>
              <a:t>It includes all possible augmentations and transformations the </a:t>
            </a:r>
            <a:r>
              <a:rPr lang="en-US" sz="2400" b="1" dirty="0" smtClean="0">
                <a:solidFill>
                  <a:srgbClr val="FF0000"/>
                </a:solidFill>
              </a:rPr>
              <a:t>product or offering might undergo </a:t>
            </a:r>
            <a:r>
              <a:rPr lang="en-US" sz="2400" b="1" dirty="0">
                <a:solidFill>
                  <a:srgbClr val="FF0000"/>
                </a:solidFill>
              </a:rPr>
              <a:t>in future</a:t>
            </a:r>
            <a:r>
              <a:rPr lang="en-US" sz="2400" b="1" dirty="0" smtClean="0">
                <a:solidFill>
                  <a:srgbClr val="FF0000"/>
                </a:solidFill>
              </a:rPr>
              <a:t>.</a:t>
            </a:r>
          </a:p>
          <a:p>
            <a:pPr marL="0" indent="0">
              <a:lnSpc>
                <a:spcPts val="3500"/>
              </a:lnSpc>
              <a:spcBef>
                <a:spcPts val="0"/>
              </a:spcBef>
              <a:spcAft>
                <a:spcPts val="0"/>
              </a:spcAft>
              <a:buFont typeface="Wingdings" pitchFamily="2" charset="2"/>
              <a:buNone/>
            </a:pPr>
            <a:r>
              <a:rPr lang="en-US" sz="2400" b="1" dirty="0" smtClean="0">
                <a:solidFill>
                  <a:srgbClr val="FF0000"/>
                </a:solidFill>
              </a:rPr>
              <a:t>Here companies search for new ways to satisfy customers an </a:t>
            </a:r>
            <a:r>
              <a:rPr lang="en-US" sz="2400" b="1" dirty="0" err="1" smtClean="0">
                <a:solidFill>
                  <a:srgbClr val="FF0000"/>
                </a:solidFill>
              </a:rPr>
              <a:t>ddistinguish</a:t>
            </a:r>
            <a:r>
              <a:rPr lang="en-US" sz="2400" b="1" dirty="0" smtClean="0">
                <a:solidFill>
                  <a:srgbClr val="FF0000"/>
                </a:solidFill>
              </a:rPr>
              <a:t> their offering.</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3774" y="4467914"/>
            <a:ext cx="3174108" cy="2380582"/>
          </a:xfrm>
          <a:prstGeom prst="rect">
            <a:avLst/>
          </a:prstGeom>
        </p:spPr>
      </p:pic>
      <p:sp>
        <p:nvSpPr>
          <p:cNvPr id="13"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3074" name="Picture 2" descr="Image result for innovative produc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51" y="2772162"/>
            <a:ext cx="4383874" cy="40132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148" y="4300878"/>
            <a:ext cx="3566419" cy="25571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5818" r="12603" b="28906"/>
          <a:stretch/>
        </p:blipFill>
        <p:spPr>
          <a:xfrm>
            <a:off x="4169802" y="2377625"/>
            <a:ext cx="4224270" cy="1643172"/>
          </a:xfrm>
          <a:prstGeom prst="rect">
            <a:avLst/>
          </a:prstGeom>
        </p:spPr>
      </p:pic>
    </p:spTree>
    <p:extLst>
      <p:ext uri="{BB962C8B-B14F-4D97-AF65-F5344CB8AC3E}">
        <p14:creationId xmlns:p14="http://schemas.microsoft.com/office/powerpoint/2010/main" val="4978651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anim calcmode="lin" valueType="num">
                                      <p:cBhvr>
                                        <p:cTn id="18" dur="2000" fill="hold"/>
                                        <p:tgtEl>
                                          <p:spTgt spid="8"/>
                                        </p:tgtEl>
                                        <p:attrNameLst>
                                          <p:attrName>ppt_w</p:attrName>
                                        </p:attrNameLst>
                                      </p:cBhvr>
                                      <p:tavLst>
                                        <p:tav tm="0" fmla="#ppt_w*sin(2.5*pi*$)">
                                          <p:val>
                                            <p:fltVal val="0"/>
                                          </p:val>
                                        </p:tav>
                                        <p:tav tm="100000">
                                          <p:val>
                                            <p:fltVal val="1"/>
                                          </p:val>
                                        </p:tav>
                                      </p:tavLst>
                                    </p:anim>
                                    <p:anim calcmode="lin" valueType="num">
                                      <p:cBhvr>
                                        <p:cTn id="1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9"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4" name="Picture 8" descr="Image result for best innovative products 2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064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784080" cy="900332"/>
          </a:xfrm>
        </p:spPr>
        <p:txBody>
          <a:bodyPr>
            <a:normAutofit/>
          </a:bodyPr>
          <a:lstStyle/>
          <a:p>
            <a:r>
              <a:rPr lang="en-US" b="1" u="sng" dirty="0"/>
              <a:t>Level of Product</a:t>
            </a:r>
          </a:p>
        </p:txBody>
      </p:sp>
      <p:sp>
        <p:nvSpPr>
          <p:cNvPr id="18" name="Oval 17"/>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Potential</a:t>
            </a:r>
          </a:p>
          <a:p>
            <a:pPr algn="ctr"/>
            <a:r>
              <a:rPr lang="en-US" sz="2800" b="1" dirty="0">
                <a:solidFill>
                  <a:schemeClr val="tx1"/>
                </a:solidFill>
              </a:rPr>
              <a:t>Product</a:t>
            </a:r>
          </a:p>
        </p:txBody>
      </p:sp>
      <p:sp>
        <p:nvSpPr>
          <p:cNvPr id="13"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4098" name="Picture 2" descr="Image result for best innovative products 2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067044"/>
            <a:ext cx="4018207" cy="27814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best innovative products 2018"/>
          <p:cNvPicPr>
            <a:picLocks noChangeAspect="1" noChangeArrowheads="1"/>
          </p:cNvPicPr>
          <p:nvPr/>
        </p:nvPicPr>
        <p:blipFill rotWithShape="1">
          <a:blip r:embed="rId5">
            <a:extLst>
              <a:ext uri="{28A0092B-C50C-407E-A947-70E740481C1C}">
                <a14:useLocalDpi xmlns:a14="http://schemas.microsoft.com/office/drawing/2010/main" val="0"/>
              </a:ext>
            </a:extLst>
          </a:blip>
          <a:srcRect t="7500" b="7272"/>
          <a:stretch/>
        </p:blipFill>
        <p:spPr bwMode="auto">
          <a:xfrm>
            <a:off x="4018208" y="4090839"/>
            <a:ext cx="4018208" cy="27671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best innovative products 20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6415" y="4095626"/>
            <a:ext cx="4155585" cy="2752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0314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784080" cy="900332"/>
          </a:xfrm>
        </p:spPr>
        <p:txBody>
          <a:bodyPr/>
          <a:lstStyle/>
          <a:p>
            <a:r>
              <a:rPr lang="en-US" b="1" u="sng" dirty="0"/>
              <a:t>Level of Product</a:t>
            </a:r>
          </a:p>
        </p:txBody>
      </p:sp>
      <p:sp>
        <p:nvSpPr>
          <p:cNvPr id="3" name="Oval 2"/>
          <p:cNvSpPr/>
          <p:nvPr/>
        </p:nvSpPr>
        <p:spPr>
          <a:xfrm>
            <a:off x="566670" y="1815921"/>
            <a:ext cx="4005334" cy="400533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Core</a:t>
            </a:r>
          </a:p>
          <a:p>
            <a:pPr algn="ctr"/>
            <a:r>
              <a:rPr lang="en-US" sz="2400" b="1" dirty="0">
                <a:solidFill>
                  <a:srgbClr val="FF0000"/>
                </a:solidFill>
              </a:rPr>
              <a:t>Product</a:t>
            </a:r>
          </a:p>
        </p:txBody>
      </p:sp>
      <p:grpSp>
        <p:nvGrpSpPr>
          <p:cNvPr id="4" name="Group 3"/>
          <p:cNvGrpSpPr/>
          <p:nvPr/>
        </p:nvGrpSpPr>
        <p:grpSpPr>
          <a:xfrm>
            <a:off x="566669" y="1815920"/>
            <a:ext cx="5783782" cy="4005334"/>
            <a:chOff x="566669" y="1815920"/>
            <a:chExt cx="5783782" cy="4005334"/>
          </a:xfrm>
        </p:grpSpPr>
        <p:sp>
          <p:nvSpPr>
            <p:cNvPr id="9" name="Oval 8"/>
            <p:cNvSpPr/>
            <p:nvPr/>
          </p:nvSpPr>
          <p:spPr>
            <a:xfrm>
              <a:off x="566669" y="1815920"/>
              <a:ext cx="5701289" cy="400533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0000"/>
                </a:solidFill>
              </a:endParaRPr>
            </a:p>
          </p:txBody>
        </p:sp>
        <p:sp>
          <p:nvSpPr>
            <p:cNvPr id="14" name="Content Placeholder 2"/>
            <p:cNvSpPr txBox="1">
              <a:spLocks/>
            </p:cNvSpPr>
            <p:nvPr/>
          </p:nvSpPr>
          <p:spPr>
            <a:xfrm>
              <a:off x="4428085" y="3250587"/>
              <a:ext cx="1922366" cy="57443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3500"/>
                </a:lnSpc>
                <a:spcBef>
                  <a:spcPts val="0"/>
                </a:spcBef>
                <a:spcAft>
                  <a:spcPts val="0"/>
                </a:spcAft>
                <a:buFont typeface="Wingdings" pitchFamily="2" charset="2"/>
                <a:buNone/>
              </a:pPr>
              <a:r>
                <a:rPr lang="en-US" sz="2400" b="1" dirty="0">
                  <a:solidFill>
                    <a:srgbClr val="FF0000"/>
                  </a:solidFill>
                </a:rPr>
                <a:t>Basic/Actual Product</a:t>
              </a:r>
              <a:endParaRPr lang="en-US" sz="2400" dirty="0">
                <a:solidFill>
                  <a:schemeClr val="bg1"/>
                </a:solidFill>
              </a:endParaRPr>
            </a:p>
          </p:txBody>
        </p:sp>
      </p:grpSp>
      <p:grpSp>
        <p:nvGrpSpPr>
          <p:cNvPr id="6" name="Group 5"/>
          <p:cNvGrpSpPr/>
          <p:nvPr/>
        </p:nvGrpSpPr>
        <p:grpSpPr>
          <a:xfrm>
            <a:off x="566668" y="1815919"/>
            <a:ext cx="7613747" cy="4005334"/>
            <a:chOff x="566668" y="1815919"/>
            <a:chExt cx="7613747" cy="4005334"/>
          </a:xfrm>
        </p:grpSpPr>
        <p:sp>
          <p:nvSpPr>
            <p:cNvPr id="11" name="Oval 10"/>
            <p:cNvSpPr/>
            <p:nvPr/>
          </p:nvSpPr>
          <p:spPr>
            <a:xfrm>
              <a:off x="566668" y="1815919"/>
              <a:ext cx="7613747" cy="400533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6122841" y="3244149"/>
              <a:ext cx="1922366" cy="57443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3500"/>
                </a:lnSpc>
                <a:spcBef>
                  <a:spcPts val="0"/>
                </a:spcBef>
                <a:spcAft>
                  <a:spcPts val="0"/>
                </a:spcAft>
                <a:buFont typeface="Wingdings" pitchFamily="2" charset="2"/>
                <a:buNone/>
              </a:pPr>
              <a:r>
                <a:rPr lang="en-US" sz="2400" b="1" dirty="0">
                  <a:solidFill>
                    <a:srgbClr val="FF0000"/>
                  </a:solidFill>
                </a:rPr>
                <a:t>Expected Product</a:t>
              </a:r>
              <a:endParaRPr lang="en-US" sz="2400" dirty="0">
                <a:solidFill>
                  <a:schemeClr val="bg1"/>
                </a:solidFill>
              </a:endParaRPr>
            </a:p>
          </p:txBody>
        </p:sp>
      </p:grpSp>
      <p:grpSp>
        <p:nvGrpSpPr>
          <p:cNvPr id="7" name="Group 6"/>
          <p:cNvGrpSpPr/>
          <p:nvPr/>
        </p:nvGrpSpPr>
        <p:grpSpPr>
          <a:xfrm>
            <a:off x="566668" y="1815918"/>
            <a:ext cx="9414951" cy="4005334"/>
            <a:chOff x="566668" y="1815918"/>
            <a:chExt cx="9414951" cy="4005334"/>
          </a:xfrm>
        </p:grpSpPr>
        <p:sp>
          <p:nvSpPr>
            <p:cNvPr id="12" name="Oval 11"/>
            <p:cNvSpPr/>
            <p:nvPr/>
          </p:nvSpPr>
          <p:spPr>
            <a:xfrm>
              <a:off x="566668" y="1815918"/>
              <a:ext cx="9381868" cy="400533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a:off x="8059253" y="3237711"/>
              <a:ext cx="1922366" cy="57443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3500"/>
                </a:lnSpc>
                <a:spcBef>
                  <a:spcPts val="0"/>
                </a:spcBef>
                <a:spcAft>
                  <a:spcPts val="0"/>
                </a:spcAft>
                <a:buFont typeface="Wingdings" pitchFamily="2" charset="2"/>
                <a:buNone/>
              </a:pPr>
              <a:r>
                <a:rPr lang="en-US" sz="2400" b="1" dirty="0">
                  <a:solidFill>
                    <a:srgbClr val="FF0000"/>
                  </a:solidFill>
                </a:rPr>
                <a:t>Augmented Product </a:t>
              </a:r>
              <a:endParaRPr lang="en-US" sz="2400" dirty="0">
                <a:solidFill>
                  <a:schemeClr val="bg1"/>
                </a:solidFill>
              </a:endParaRPr>
            </a:p>
          </p:txBody>
        </p:sp>
      </p:grpSp>
      <p:grpSp>
        <p:nvGrpSpPr>
          <p:cNvPr id="8" name="Group 7"/>
          <p:cNvGrpSpPr/>
          <p:nvPr/>
        </p:nvGrpSpPr>
        <p:grpSpPr>
          <a:xfrm>
            <a:off x="566666" y="1815917"/>
            <a:ext cx="11036784" cy="4005334"/>
            <a:chOff x="566666" y="1815917"/>
            <a:chExt cx="11036784" cy="4005334"/>
          </a:xfrm>
        </p:grpSpPr>
        <p:sp>
          <p:nvSpPr>
            <p:cNvPr id="13" name="Oval 12"/>
            <p:cNvSpPr/>
            <p:nvPr/>
          </p:nvSpPr>
          <p:spPr>
            <a:xfrm>
              <a:off x="566666" y="1815917"/>
              <a:ext cx="10933487" cy="400533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9681084" y="3237707"/>
              <a:ext cx="1922366" cy="57443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3500"/>
                </a:lnSpc>
                <a:spcBef>
                  <a:spcPts val="0"/>
                </a:spcBef>
                <a:spcAft>
                  <a:spcPts val="0"/>
                </a:spcAft>
                <a:buFont typeface="Wingdings" pitchFamily="2" charset="2"/>
                <a:buNone/>
              </a:pPr>
              <a:r>
                <a:rPr lang="en-US" sz="2400" b="1" dirty="0">
                  <a:solidFill>
                    <a:srgbClr val="FF0000"/>
                  </a:solidFill>
                </a:rPr>
                <a:t>Potential Product</a:t>
              </a:r>
              <a:endParaRPr lang="en-US" sz="2400" dirty="0">
                <a:solidFill>
                  <a:schemeClr val="bg1"/>
                </a:solidFill>
              </a:endParaRPr>
            </a:p>
          </p:txBody>
        </p:sp>
      </p:grpSp>
      <p:sp>
        <p:nvSpPr>
          <p:cNvPr id="18"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7001975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onsumer productको लागि तस्बिर परिणाम"/>
          <p:cNvPicPr>
            <a:picLocks noChangeAspect="1" noChangeArrowheads="1"/>
          </p:cNvPicPr>
          <p:nvPr/>
        </p:nvPicPr>
        <p:blipFill rotWithShape="1">
          <a:blip r:embed="rId2">
            <a:extLst>
              <a:ext uri="{28A0092B-C50C-407E-A947-70E740481C1C}">
                <a14:useLocalDpi xmlns:a14="http://schemas.microsoft.com/office/drawing/2010/main" val="0"/>
              </a:ext>
            </a:extLst>
          </a:blip>
          <a:srcRect l="23188"/>
          <a:stretch/>
        </p:blipFill>
        <p:spPr bwMode="auto">
          <a:xfrm>
            <a:off x="-2" y="4174435"/>
            <a:ext cx="3771395" cy="27697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dustrial productको लागि तस्बिर परिणा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8095" y="675862"/>
            <a:ext cx="3853905" cy="28094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graphicFrame>
        <p:nvGraphicFramePr>
          <p:cNvPr id="10" name="Diagram 9"/>
          <p:cNvGraphicFramePr/>
          <p:nvPr>
            <p:extLst>
              <p:ext uri="{D42A27DB-BD31-4B8C-83A1-F6EECF244321}">
                <p14:modId xmlns:p14="http://schemas.microsoft.com/office/powerpoint/2010/main" val="1672091107"/>
              </p:ext>
            </p:extLst>
          </p:nvPr>
        </p:nvGraphicFramePr>
        <p:xfrm>
          <a:off x="2207917" y="198783"/>
          <a:ext cx="8393822" cy="65465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9590701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928" r="7651" b="29426"/>
          <a:stretch/>
        </p:blipFill>
        <p:spPr>
          <a:xfrm>
            <a:off x="4276883" y="4676010"/>
            <a:ext cx="4163438" cy="2319135"/>
          </a:xfrm>
          <a:prstGeom prst="rect">
            <a:avLst/>
          </a:prstGeom>
        </p:spPr>
      </p:pic>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Consumer Product</a:t>
            </a:r>
          </a:p>
        </p:txBody>
      </p:sp>
      <p:sp>
        <p:nvSpPr>
          <p:cNvPr id="5" name="Content Placeholder 2"/>
          <p:cNvSpPr txBox="1">
            <a:spLocks/>
          </p:cNvSpPr>
          <p:nvPr/>
        </p:nvSpPr>
        <p:spPr>
          <a:xfrm>
            <a:off x="270456" y="900332"/>
            <a:ext cx="8989454" cy="503682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Font typeface="Wingdings" pitchFamily="2" charset="2"/>
              <a:buNone/>
            </a:pPr>
            <a:r>
              <a:rPr lang="en-US" sz="2800" b="1" u="sng" dirty="0">
                <a:solidFill>
                  <a:srgbClr val="FF0000"/>
                </a:solidFill>
              </a:rPr>
              <a:t>Convenience Product</a:t>
            </a:r>
          </a:p>
          <a:p>
            <a:pPr marL="0" indent="0">
              <a:lnSpc>
                <a:spcPts val="3500"/>
              </a:lnSpc>
              <a:spcBef>
                <a:spcPts val="0"/>
              </a:spcBef>
              <a:spcAft>
                <a:spcPts val="0"/>
              </a:spcAft>
              <a:buFont typeface="Wingdings" pitchFamily="2" charset="2"/>
              <a:buNone/>
            </a:pPr>
            <a:r>
              <a:rPr lang="en-US" sz="2400" b="1" u="sng" dirty="0">
                <a:solidFill>
                  <a:schemeClr val="accent3">
                    <a:lumMod val="50000"/>
                  </a:schemeClr>
                </a:solidFill>
              </a:rPr>
              <a:t>Features</a:t>
            </a:r>
          </a:p>
          <a:p>
            <a:pPr marL="0" indent="0">
              <a:lnSpc>
                <a:spcPts val="3500"/>
              </a:lnSpc>
              <a:spcBef>
                <a:spcPts val="0"/>
              </a:spcBef>
              <a:spcAft>
                <a:spcPts val="0"/>
              </a:spcAft>
              <a:buNone/>
            </a:pPr>
            <a:r>
              <a:rPr lang="en-US" sz="2400" dirty="0">
                <a:solidFill>
                  <a:schemeClr val="bg1"/>
                </a:solidFill>
              </a:rPr>
              <a:t>Purchased easily and often.</a:t>
            </a:r>
          </a:p>
          <a:p>
            <a:pPr marL="0" indent="0">
              <a:lnSpc>
                <a:spcPts val="3500"/>
              </a:lnSpc>
              <a:spcBef>
                <a:spcPts val="0"/>
              </a:spcBef>
              <a:spcAft>
                <a:spcPts val="0"/>
              </a:spcAft>
              <a:buNone/>
            </a:pPr>
            <a:r>
              <a:rPr lang="en-US" sz="2400" dirty="0">
                <a:solidFill>
                  <a:schemeClr val="bg1"/>
                </a:solidFill>
              </a:rPr>
              <a:t>Frequently purchase.</a:t>
            </a:r>
          </a:p>
          <a:p>
            <a:pPr marL="0" indent="0">
              <a:lnSpc>
                <a:spcPts val="3500"/>
              </a:lnSpc>
              <a:spcBef>
                <a:spcPts val="0"/>
              </a:spcBef>
              <a:spcAft>
                <a:spcPts val="0"/>
              </a:spcAft>
              <a:buNone/>
            </a:pPr>
            <a:r>
              <a:rPr lang="en-US" sz="2400" dirty="0">
                <a:solidFill>
                  <a:schemeClr val="bg1"/>
                </a:solidFill>
              </a:rPr>
              <a:t>Immediate decision.</a:t>
            </a:r>
          </a:p>
          <a:p>
            <a:pPr marL="0" indent="0">
              <a:lnSpc>
                <a:spcPts val="3500"/>
              </a:lnSpc>
              <a:spcBef>
                <a:spcPts val="0"/>
              </a:spcBef>
              <a:spcAft>
                <a:spcPts val="0"/>
              </a:spcAft>
              <a:buNone/>
            </a:pPr>
            <a:r>
              <a:rPr lang="en-US" sz="2400" dirty="0">
                <a:solidFill>
                  <a:schemeClr val="bg1"/>
                </a:solidFill>
              </a:rPr>
              <a:t>Minimal effort.</a:t>
            </a:r>
          </a:p>
          <a:p>
            <a:pPr marL="0" indent="0">
              <a:lnSpc>
                <a:spcPts val="3500"/>
              </a:lnSpc>
              <a:spcBef>
                <a:spcPts val="0"/>
              </a:spcBef>
              <a:spcAft>
                <a:spcPts val="0"/>
              </a:spcAft>
              <a:buNone/>
            </a:pPr>
            <a:r>
              <a:rPr lang="en-US" sz="2400" dirty="0">
                <a:solidFill>
                  <a:schemeClr val="bg1"/>
                </a:solidFill>
              </a:rPr>
              <a:t>Unplanned purchased.</a:t>
            </a:r>
          </a:p>
          <a:p>
            <a:pPr marL="0" indent="0">
              <a:lnSpc>
                <a:spcPts val="3500"/>
              </a:lnSpc>
              <a:spcBef>
                <a:spcPts val="0"/>
              </a:spcBef>
              <a:spcAft>
                <a:spcPts val="0"/>
              </a:spcAft>
              <a:buNone/>
            </a:pPr>
            <a:r>
              <a:rPr lang="en-US" sz="2400" dirty="0">
                <a:solidFill>
                  <a:schemeClr val="bg1"/>
                </a:solidFill>
              </a:rPr>
              <a:t>Low involvement.</a:t>
            </a:r>
          </a:p>
          <a:p>
            <a:pPr marL="0" indent="0">
              <a:lnSpc>
                <a:spcPts val="3500"/>
              </a:lnSpc>
              <a:spcBef>
                <a:spcPts val="0"/>
              </a:spcBef>
              <a:spcAft>
                <a:spcPts val="0"/>
              </a:spcAft>
              <a:buNone/>
            </a:pPr>
            <a:r>
              <a:rPr lang="en-US" sz="2400" dirty="0">
                <a:solidFill>
                  <a:schemeClr val="bg1"/>
                </a:solidFill>
              </a:rPr>
              <a:t>Brand awareness is high.</a:t>
            </a:r>
          </a:p>
          <a:p>
            <a:pPr marL="0" indent="0">
              <a:lnSpc>
                <a:spcPts val="3500"/>
              </a:lnSpc>
              <a:spcBef>
                <a:spcPts val="0"/>
              </a:spcBef>
              <a:spcAft>
                <a:spcPts val="0"/>
              </a:spcAft>
              <a:buNone/>
            </a:pPr>
            <a:r>
              <a:rPr lang="en-US" sz="2400" dirty="0">
                <a:solidFill>
                  <a:schemeClr val="bg1"/>
                </a:solidFill>
              </a:rPr>
              <a:t>Packaging is important for buying decision.</a:t>
            </a:r>
          </a:p>
          <a:p>
            <a:pPr marL="0" indent="0">
              <a:lnSpc>
                <a:spcPts val="3500"/>
              </a:lnSpc>
              <a:spcBef>
                <a:spcPts val="0"/>
              </a:spcBef>
              <a:spcAft>
                <a:spcPts val="0"/>
              </a:spcAft>
              <a:buNone/>
            </a:pPr>
            <a:r>
              <a:rPr lang="en-US" sz="2400" dirty="0">
                <a:solidFill>
                  <a:schemeClr val="bg1"/>
                </a:solidFill>
              </a:rPr>
              <a:t>Low price.</a:t>
            </a:r>
          </a:p>
          <a:p>
            <a:pPr marL="0" indent="0">
              <a:lnSpc>
                <a:spcPts val="3500"/>
              </a:lnSpc>
              <a:spcBef>
                <a:spcPts val="0"/>
              </a:spcBef>
              <a:spcAft>
                <a:spcPts val="0"/>
              </a:spcAft>
              <a:buNone/>
            </a:pPr>
            <a:r>
              <a:rPr lang="en-US" sz="2400" dirty="0">
                <a:solidFill>
                  <a:schemeClr val="bg1"/>
                </a:solidFill>
              </a:rPr>
              <a:t>Bought from convenient retail outlets</a:t>
            </a:r>
            <a:r>
              <a:rPr lang="en-US" sz="2400" dirty="0" smtClean="0">
                <a:solidFill>
                  <a:schemeClr val="bg1"/>
                </a:solidFill>
              </a:rPr>
              <a:t>.</a:t>
            </a:r>
          </a:p>
          <a:p>
            <a:pPr marL="0" indent="0">
              <a:lnSpc>
                <a:spcPts val="3500"/>
              </a:lnSpc>
              <a:spcBef>
                <a:spcPts val="0"/>
              </a:spcBef>
              <a:spcAft>
                <a:spcPts val="0"/>
              </a:spcAft>
              <a:buNone/>
            </a:pPr>
            <a:r>
              <a:rPr lang="en-US" sz="2400" dirty="0">
                <a:solidFill>
                  <a:schemeClr val="bg1"/>
                </a:solidFill>
              </a:rPr>
              <a:t>E.g. bread, newspaper, cigarette, sweets etc</a:t>
            </a:r>
            <a:r>
              <a:rPr lang="en-US" sz="2400" dirty="0" smtClean="0">
                <a:solidFill>
                  <a:schemeClr val="bg1"/>
                </a:solidFill>
              </a:rPr>
              <a:t>.</a:t>
            </a:r>
            <a:endParaRPr lang="en-US" sz="2400" dirty="0">
              <a:solidFill>
                <a:schemeClr val="bg1"/>
              </a:solidFill>
            </a:endParaRPr>
          </a:p>
          <a:p>
            <a:pPr>
              <a:lnSpc>
                <a:spcPts val="3500"/>
              </a:lnSpc>
              <a:spcBef>
                <a:spcPts val="0"/>
              </a:spcBef>
              <a:spcAft>
                <a:spcPts val="0"/>
              </a:spcAft>
              <a:buFontTx/>
              <a:buChar char="-"/>
            </a:pPr>
            <a:endParaRPr lang="en-US" sz="2400" dirty="0">
              <a:solidFill>
                <a:schemeClr val="bg1"/>
              </a:solidFill>
            </a:endParaRPr>
          </a:p>
          <a:p>
            <a:pPr marL="0" indent="0">
              <a:lnSpc>
                <a:spcPts val="3500"/>
              </a:lnSpc>
              <a:spcBef>
                <a:spcPts val="0"/>
              </a:spcBef>
              <a:spcAft>
                <a:spcPts val="0"/>
              </a:spcAft>
              <a:buFont typeface="Wingdings" pitchFamily="2" charset="2"/>
              <a:buNone/>
            </a:pPr>
            <a:endParaRPr lang="en-US" sz="2400" dirty="0">
              <a:solidFill>
                <a:schemeClr val="bg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054" t="3688" r="10379" b="11206"/>
          <a:stretch/>
        </p:blipFill>
        <p:spPr>
          <a:xfrm>
            <a:off x="4319080" y="1120462"/>
            <a:ext cx="2451371" cy="258947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8936" b="29192"/>
          <a:stretch/>
        </p:blipFill>
        <p:spPr>
          <a:xfrm>
            <a:off x="8382000" y="5262664"/>
            <a:ext cx="3810000" cy="159533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0293" y="2560622"/>
            <a:ext cx="3271453" cy="1908348"/>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9225" r="28521"/>
          <a:stretch/>
        </p:blipFill>
        <p:spPr>
          <a:xfrm>
            <a:off x="7319720" y="1871392"/>
            <a:ext cx="1287887" cy="3020568"/>
          </a:xfrm>
          <a:prstGeom prst="rect">
            <a:avLst/>
          </a:prstGeom>
        </p:spPr>
      </p:pic>
      <p:sp>
        <p:nvSpPr>
          <p:cNvPr id="10"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289916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2" presetClass="entr" presetSubtype="4" fill="hold" nodeType="with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 calcmode="lin" valueType="num">
                                      <p:cBhvr additive="base">
                                        <p:cTn id="2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4" dur="500"/>
                                        <p:tgtEl>
                                          <p:spTgt spid="5">
                                            <p:txEl>
                                              <p:pRg st="2" end="2"/>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7" dur="500"/>
                                        <p:tgtEl>
                                          <p:spTgt spid="5">
                                            <p:txEl>
                                              <p:pRg st="3" end="3"/>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randombar(horizontal)">
                                      <p:cBhvr>
                                        <p:cTn id="40" dur="500"/>
                                        <p:tgtEl>
                                          <p:spTgt spid="5">
                                            <p:txEl>
                                              <p:pRg st="4" end="4"/>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3" dur="500"/>
                                        <p:tgtEl>
                                          <p:spTgt spid="5">
                                            <p:txEl>
                                              <p:pRg st="5" end="5"/>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6" dur="500"/>
                                        <p:tgtEl>
                                          <p:spTgt spid="5">
                                            <p:txEl>
                                              <p:pRg st="6" end="6"/>
                                            </p:txEl>
                                          </p:spTgt>
                                        </p:tgtEl>
                                      </p:cBhvr>
                                    </p:animEffect>
                                  </p:childTnLst>
                                </p:cTn>
                              </p:par>
                              <p:par>
                                <p:cTn id="47" presetID="14" presetClass="entr" presetSubtype="10" fill="hold" nodeType="with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9" dur="500"/>
                                        <p:tgtEl>
                                          <p:spTgt spid="5">
                                            <p:txEl>
                                              <p:pRg st="7" end="7"/>
                                            </p:txEl>
                                          </p:spTgt>
                                        </p:tgtEl>
                                      </p:cBhvr>
                                    </p:animEffect>
                                  </p:childTnLst>
                                </p:cTn>
                              </p:par>
                              <p:par>
                                <p:cTn id="50" presetID="14" presetClass="entr" presetSubtype="10" fill="hold" nodeType="with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randombar(horizontal)">
                                      <p:cBhvr>
                                        <p:cTn id="52" dur="500"/>
                                        <p:tgtEl>
                                          <p:spTgt spid="5">
                                            <p:txEl>
                                              <p:pRg st="8" end="8"/>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Effect transition="in" filter="randombar(horizontal)">
                                      <p:cBhvr>
                                        <p:cTn id="55" dur="500"/>
                                        <p:tgtEl>
                                          <p:spTgt spid="5">
                                            <p:txEl>
                                              <p:pRg st="9" end="9"/>
                                            </p:txEl>
                                          </p:spTgt>
                                        </p:tgtEl>
                                      </p:cBhvr>
                                    </p:animEffect>
                                  </p:childTnLst>
                                </p:cTn>
                              </p:par>
                              <p:par>
                                <p:cTn id="56" presetID="14" presetClass="entr" presetSubtype="10" fill="hold" nodeType="withEffect">
                                  <p:stCondLst>
                                    <p:cond delay="0"/>
                                  </p:stCondLst>
                                  <p:childTnLst>
                                    <p:set>
                                      <p:cBhvr>
                                        <p:cTn id="57" dur="1" fill="hold">
                                          <p:stCondLst>
                                            <p:cond delay="0"/>
                                          </p:stCondLst>
                                        </p:cTn>
                                        <p:tgtEl>
                                          <p:spTgt spid="5">
                                            <p:txEl>
                                              <p:pRg st="10" end="10"/>
                                            </p:txEl>
                                          </p:spTgt>
                                        </p:tgtEl>
                                        <p:attrNameLst>
                                          <p:attrName>style.visibility</p:attrName>
                                        </p:attrNameLst>
                                      </p:cBhvr>
                                      <p:to>
                                        <p:strVal val="visible"/>
                                      </p:to>
                                    </p:set>
                                    <p:animEffect transition="in" filter="randombar(horizontal)">
                                      <p:cBhvr>
                                        <p:cTn id="58" dur="500"/>
                                        <p:tgtEl>
                                          <p:spTgt spid="5">
                                            <p:txEl>
                                              <p:pRg st="10" end="10"/>
                                            </p:txEl>
                                          </p:spTgt>
                                        </p:tgtEl>
                                      </p:cBhvr>
                                    </p:animEffect>
                                  </p:childTnLst>
                                </p:cTn>
                              </p:par>
                              <p:par>
                                <p:cTn id="59" presetID="14" presetClass="entr" presetSubtype="10" fill="hold" nodeType="withEffect">
                                  <p:stCondLst>
                                    <p:cond delay="0"/>
                                  </p:stCondLst>
                                  <p:childTnLst>
                                    <p:set>
                                      <p:cBhvr>
                                        <p:cTn id="60" dur="1" fill="hold">
                                          <p:stCondLst>
                                            <p:cond delay="0"/>
                                          </p:stCondLst>
                                        </p:cTn>
                                        <p:tgtEl>
                                          <p:spTgt spid="5">
                                            <p:txEl>
                                              <p:pRg st="11" end="11"/>
                                            </p:txEl>
                                          </p:spTgt>
                                        </p:tgtEl>
                                        <p:attrNameLst>
                                          <p:attrName>style.visibility</p:attrName>
                                        </p:attrNameLst>
                                      </p:cBhvr>
                                      <p:to>
                                        <p:strVal val="visible"/>
                                      </p:to>
                                    </p:set>
                                    <p:animEffect transition="in" filter="randombar(horizontal)">
                                      <p:cBhvr>
                                        <p:cTn id="61" dur="500"/>
                                        <p:tgtEl>
                                          <p:spTgt spid="5">
                                            <p:txEl>
                                              <p:pRg st="11" end="11"/>
                                            </p:txEl>
                                          </p:spTgt>
                                        </p:tgtEl>
                                      </p:cBhvr>
                                    </p:animEffect>
                                  </p:childTnLst>
                                </p:cTn>
                              </p:par>
                              <p:par>
                                <p:cTn id="62" presetID="14" presetClass="entr" presetSubtype="10" fill="hold" nodeType="withEffect">
                                  <p:stCondLst>
                                    <p:cond delay="0"/>
                                  </p:stCondLst>
                                  <p:childTnLst>
                                    <p:set>
                                      <p:cBhvr>
                                        <p:cTn id="63" dur="1" fill="hold">
                                          <p:stCondLst>
                                            <p:cond delay="0"/>
                                          </p:stCondLst>
                                        </p:cTn>
                                        <p:tgtEl>
                                          <p:spTgt spid="5">
                                            <p:txEl>
                                              <p:pRg st="12" end="12"/>
                                            </p:txEl>
                                          </p:spTgt>
                                        </p:tgtEl>
                                        <p:attrNameLst>
                                          <p:attrName>style.visibility</p:attrName>
                                        </p:attrNameLst>
                                      </p:cBhvr>
                                      <p:to>
                                        <p:strVal val="visible"/>
                                      </p:to>
                                    </p:set>
                                    <p:animEffect transition="in" filter="randombar(horizontal)">
                                      <p:cBhvr>
                                        <p:cTn id="64"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सम्बन्धित छ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116415" y="3008243"/>
            <a:ext cx="5077637" cy="38497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Consumer Product</a:t>
            </a:r>
          </a:p>
        </p:txBody>
      </p:sp>
      <p:sp>
        <p:nvSpPr>
          <p:cNvPr id="5" name="Content Placeholder 2"/>
          <p:cNvSpPr txBox="1">
            <a:spLocks/>
          </p:cNvSpPr>
          <p:nvPr/>
        </p:nvSpPr>
        <p:spPr>
          <a:xfrm>
            <a:off x="270456" y="900332"/>
            <a:ext cx="8989454" cy="503682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Font typeface="Wingdings" pitchFamily="2" charset="2"/>
              <a:buNone/>
            </a:pPr>
            <a:r>
              <a:rPr lang="en-US" sz="2800" b="1" u="sng" dirty="0">
                <a:solidFill>
                  <a:srgbClr val="FF0000"/>
                </a:solidFill>
              </a:rPr>
              <a:t>Convenience Product</a:t>
            </a:r>
          </a:p>
          <a:p>
            <a:pPr marL="0" indent="0">
              <a:lnSpc>
                <a:spcPts val="3500"/>
              </a:lnSpc>
              <a:spcBef>
                <a:spcPts val="0"/>
              </a:spcBef>
              <a:spcAft>
                <a:spcPts val="0"/>
              </a:spcAft>
              <a:buFont typeface="Wingdings" pitchFamily="2" charset="2"/>
              <a:buNone/>
            </a:pPr>
            <a:r>
              <a:rPr lang="en-US" sz="2400" b="1" u="sng" dirty="0">
                <a:solidFill>
                  <a:schemeClr val="accent3">
                    <a:lumMod val="50000"/>
                  </a:schemeClr>
                </a:solidFill>
              </a:rPr>
              <a:t>Marketing considerations for convenience products</a:t>
            </a:r>
          </a:p>
          <a:p>
            <a:pPr marL="0" indent="0">
              <a:lnSpc>
                <a:spcPts val="3500"/>
              </a:lnSpc>
              <a:spcBef>
                <a:spcPts val="0"/>
              </a:spcBef>
              <a:spcAft>
                <a:spcPts val="0"/>
              </a:spcAft>
              <a:buNone/>
            </a:pPr>
            <a:r>
              <a:rPr lang="en-US" sz="2400" dirty="0">
                <a:solidFill>
                  <a:schemeClr val="bg1"/>
                </a:solidFill>
              </a:rPr>
              <a:t>Convenience products are normally packaged and attractive. </a:t>
            </a:r>
          </a:p>
          <a:p>
            <a:pPr marL="0" indent="0">
              <a:lnSpc>
                <a:spcPts val="3500"/>
              </a:lnSpc>
              <a:spcBef>
                <a:spcPts val="0"/>
              </a:spcBef>
              <a:spcAft>
                <a:spcPts val="0"/>
              </a:spcAft>
              <a:buNone/>
            </a:pPr>
            <a:r>
              <a:rPr lang="en-US" sz="2400" dirty="0">
                <a:solidFill>
                  <a:schemeClr val="bg1"/>
                </a:solidFill>
              </a:rPr>
              <a:t>Sold under a brand name.</a:t>
            </a:r>
          </a:p>
          <a:p>
            <a:pPr marL="0" indent="0">
              <a:lnSpc>
                <a:spcPts val="3500"/>
              </a:lnSpc>
              <a:spcBef>
                <a:spcPts val="0"/>
              </a:spcBef>
              <a:spcAft>
                <a:spcPts val="0"/>
              </a:spcAft>
              <a:buNone/>
            </a:pPr>
            <a:r>
              <a:rPr lang="en-US" sz="2400" dirty="0">
                <a:solidFill>
                  <a:schemeClr val="bg1"/>
                </a:solidFill>
              </a:rPr>
              <a:t>Brand loyalty is promoted.</a:t>
            </a:r>
          </a:p>
          <a:p>
            <a:pPr marL="0" indent="0">
              <a:lnSpc>
                <a:spcPts val="3500"/>
              </a:lnSpc>
              <a:spcBef>
                <a:spcPts val="0"/>
              </a:spcBef>
              <a:spcAft>
                <a:spcPts val="0"/>
              </a:spcAft>
              <a:buNone/>
            </a:pPr>
            <a:r>
              <a:rPr lang="en-US" sz="2400" dirty="0">
                <a:solidFill>
                  <a:schemeClr val="bg1"/>
                </a:solidFill>
              </a:rPr>
              <a:t>Standardized products.</a:t>
            </a:r>
          </a:p>
          <a:p>
            <a:pPr marL="0" indent="0">
              <a:lnSpc>
                <a:spcPts val="3500"/>
              </a:lnSpc>
              <a:spcBef>
                <a:spcPts val="0"/>
              </a:spcBef>
              <a:spcAft>
                <a:spcPts val="0"/>
              </a:spcAft>
              <a:buNone/>
            </a:pPr>
            <a:r>
              <a:rPr lang="en-US" sz="2400" dirty="0">
                <a:solidFill>
                  <a:schemeClr val="bg1"/>
                </a:solidFill>
              </a:rPr>
              <a:t>Mass production and low price.</a:t>
            </a:r>
          </a:p>
          <a:p>
            <a:pPr marL="0" indent="0">
              <a:lnSpc>
                <a:spcPts val="3500"/>
              </a:lnSpc>
              <a:spcBef>
                <a:spcPts val="0"/>
              </a:spcBef>
              <a:spcAft>
                <a:spcPts val="0"/>
              </a:spcAft>
              <a:buNone/>
            </a:pPr>
            <a:r>
              <a:rPr lang="en-US" sz="2400" dirty="0">
                <a:solidFill>
                  <a:schemeClr val="bg1"/>
                </a:solidFill>
              </a:rPr>
              <a:t>Low profit margin strategy.</a:t>
            </a:r>
          </a:p>
          <a:p>
            <a:pPr marL="0" indent="0">
              <a:lnSpc>
                <a:spcPts val="3500"/>
              </a:lnSpc>
              <a:spcBef>
                <a:spcPts val="0"/>
              </a:spcBef>
              <a:spcAft>
                <a:spcPts val="0"/>
              </a:spcAft>
              <a:buNone/>
            </a:pPr>
            <a:r>
              <a:rPr lang="en-US" sz="2400" dirty="0">
                <a:solidFill>
                  <a:schemeClr val="bg1"/>
                </a:solidFill>
              </a:rPr>
              <a:t>Aggressively advertised.</a:t>
            </a:r>
          </a:p>
          <a:p>
            <a:pPr marL="0" indent="0">
              <a:lnSpc>
                <a:spcPts val="3500"/>
              </a:lnSpc>
              <a:spcBef>
                <a:spcPts val="0"/>
              </a:spcBef>
              <a:spcAft>
                <a:spcPts val="0"/>
              </a:spcAft>
              <a:buNone/>
            </a:pPr>
            <a:r>
              <a:rPr lang="en-US" sz="2400" dirty="0">
                <a:solidFill>
                  <a:schemeClr val="bg1"/>
                </a:solidFill>
              </a:rPr>
              <a:t>Sales promotion generally lies with the manufactures.</a:t>
            </a:r>
          </a:p>
          <a:p>
            <a:pPr marL="0" indent="0">
              <a:lnSpc>
                <a:spcPts val="3500"/>
              </a:lnSpc>
              <a:spcBef>
                <a:spcPts val="0"/>
              </a:spcBef>
              <a:spcAft>
                <a:spcPts val="0"/>
              </a:spcAft>
              <a:buNone/>
            </a:pPr>
            <a:r>
              <a:rPr lang="en-US" sz="2400" dirty="0">
                <a:solidFill>
                  <a:schemeClr val="bg1"/>
                </a:solidFill>
              </a:rPr>
              <a:t>Intensive distribution through many retail outlets and </a:t>
            </a:r>
            <a:endParaRPr lang="en-US" sz="2400" dirty="0" smtClean="0">
              <a:solidFill>
                <a:schemeClr val="bg1"/>
              </a:solidFill>
            </a:endParaRPr>
          </a:p>
          <a:p>
            <a:pPr marL="0" indent="0">
              <a:lnSpc>
                <a:spcPts val="3500"/>
              </a:lnSpc>
              <a:spcBef>
                <a:spcPts val="0"/>
              </a:spcBef>
              <a:spcAft>
                <a:spcPts val="0"/>
              </a:spcAft>
              <a:buNone/>
            </a:pPr>
            <a:r>
              <a:rPr lang="en-US" sz="2400" dirty="0">
                <a:solidFill>
                  <a:schemeClr val="bg1"/>
                </a:solidFill>
              </a:rPr>
              <a:t>	</a:t>
            </a:r>
            <a:r>
              <a:rPr lang="en-US" sz="2400" dirty="0" smtClean="0">
                <a:solidFill>
                  <a:schemeClr val="bg1"/>
                </a:solidFill>
              </a:rPr>
              <a:t>wholesalers.</a:t>
            </a:r>
            <a:endParaRPr lang="en-US" sz="2400" dirty="0">
              <a:solidFill>
                <a:schemeClr val="bg1"/>
              </a:solidFill>
            </a:endParaRP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578431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additive="base">
                                        <p:cTn id="3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 calcmode="lin" valueType="num">
                                      <p:cBhvr additive="base">
                                        <p:cTn id="4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anim calcmode="lin" valueType="num">
                                      <p:cBhvr additive="base">
                                        <p:cTn id="45"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xEl>
                                              <p:pRg st="11" end="11"/>
                                            </p:txEl>
                                          </p:spTgt>
                                        </p:tgtEl>
                                        <p:attrNameLst>
                                          <p:attrName>style.visibility</p:attrName>
                                        </p:attrNameLst>
                                      </p:cBhvr>
                                      <p:to>
                                        <p:strVal val="visible"/>
                                      </p:to>
                                    </p:set>
                                    <p:anim calcmode="lin" valueType="num">
                                      <p:cBhvr additive="base">
                                        <p:cTn id="49"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सम्बन्धित छवि"/>
          <p:cNvPicPr>
            <a:picLocks noChangeAspect="1" noChangeArrowheads="1"/>
          </p:cNvPicPr>
          <p:nvPr/>
        </p:nvPicPr>
        <p:blipFill rotWithShape="1">
          <a:blip r:embed="rId2">
            <a:extLst>
              <a:ext uri="{28A0092B-C50C-407E-A947-70E740481C1C}">
                <a14:useLocalDpi xmlns:a14="http://schemas.microsoft.com/office/drawing/2010/main" val="0"/>
              </a:ext>
            </a:extLst>
          </a:blip>
          <a:srcRect t="8096" b="10852"/>
          <a:stretch/>
        </p:blipFill>
        <p:spPr bwMode="auto">
          <a:xfrm>
            <a:off x="933997" y="4047565"/>
            <a:ext cx="9525000" cy="28662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784080" cy="900332"/>
          </a:xfrm>
        </p:spPr>
        <p:txBody>
          <a:bodyPr/>
          <a:lstStyle/>
          <a:p>
            <a:r>
              <a:rPr lang="en-US" b="1" u="sng" dirty="0"/>
              <a:t>Product</a:t>
            </a:r>
          </a:p>
        </p:txBody>
      </p:sp>
      <p:sp>
        <p:nvSpPr>
          <p:cNvPr id="5" name="Content Placeholder 2"/>
          <p:cNvSpPr txBox="1">
            <a:spLocks/>
          </p:cNvSpPr>
          <p:nvPr/>
        </p:nvSpPr>
        <p:spPr>
          <a:xfrm>
            <a:off x="188258" y="715817"/>
            <a:ext cx="11865995" cy="3881942"/>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ct val="100000"/>
              </a:lnSpc>
              <a:spcBef>
                <a:spcPts val="0"/>
              </a:spcBef>
              <a:spcAft>
                <a:spcPts val="0"/>
              </a:spcAft>
              <a:buFont typeface="Wingdings" pitchFamily="2" charset="2"/>
              <a:buNone/>
            </a:pPr>
            <a:r>
              <a:rPr lang="en-US" b="1" dirty="0">
                <a:solidFill>
                  <a:srgbClr val="FF0000"/>
                </a:solidFill>
              </a:rPr>
              <a:t>A product is the core element of marketing mix which satisfies a need or want of customers.</a:t>
            </a:r>
          </a:p>
          <a:p>
            <a:pPr marL="0" indent="0">
              <a:lnSpc>
                <a:spcPct val="100000"/>
              </a:lnSpc>
              <a:spcBef>
                <a:spcPts val="0"/>
              </a:spcBef>
              <a:spcAft>
                <a:spcPts val="0"/>
              </a:spcAft>
              <a:buFont typeface="Wingdings" pitchFamily="2" charset="2"/>
              <a:buNone/>
            </a:pPr>
            <a:r>
              <a:rPr lang="en-US" b="1" u="sng" dirty="0">
                <a:solidFill>
                  <a:schemeClr val="bg1"/>
                </a:solidFill>
              </a:rPr>
              <a:t>According to Philip Kotler:</a:t>
            </a:r>
          </a:p>
          <a:p>
            <a:pPr marL="0" indent="0">
              <a:lnSpc>
                <a:spcPct val="100000"/>
              </a:lnSpc>
              <a:spcBef>
                <a:spcPts val="0"/>
              </a:spcBef>
              <a:spcAft>
                <a:spcPts val="0"/>
              </a:spcAft>
              <a:buFont typeface="Wingdings" pitchFamily="2" charset="2"/>
              <a:buNone/>
            </a:pPr>
            <a:r>
              <a:rPr lang="en-US" dirty="0">
                <a:solidFill>
                  <a:schemeClr val="bg1"/>
                </a:solidFill>
              </a:rPr>
              <a:t>	“A product is anything that can be offered to a market to satisfy a want or need.”</a:t>
            </a:r>
          </a:p>
          <a:p>
            <a:pPr marL="0" indent="0">
              <a:lnSpc>
                <a:spcPct val="100000"/>
              </a:lnSpc>
              <a:spcBef>
                <a:spcPts val="0"/>
              </a:spcBef>
              <a:spcAft>
                <a:spcPts val="0"/>
              </a:spcAft>
              <a:buFont typeface="Wingdings" pitchFamily="2" charset="2"/>
              <a:buNone/>
            </a:pPr>
            <a:r>
              <a:rPr lang="en-US" dirty="0">
                <a:solidFill>
                  <a:schemeClr val="bg1"/>
                </a:solidFill>
              </a:rPr>
              <a:t>	“A product is anything, tangible or intangible, which can be offered to a market for 	attention, acquisition, use or consumption that might satisfy a need or want.”</a:t>
            </a:r>
          </a:p>
          <a:p>
            <a:pPr marL="0" indent="0">
              <a:lnSpc>
                <a:spcPct val="100000"/>
              </a:lnSpc>
              <a:spcBef>
                <a:spcPts val="0"/>
              </a:spcBef>
              <a:spcAft>
                <a:spcPts val="0"/>
              </a:spcAft>
              <a:buFont typeface="Wingdings" pitchFamily="2" charset="2"/>
              <a:buNone/>
            </a:pPr>
            <a:r>
              <a:rPr lang="en-US" b="1" u="sng" dirty="0">
                <a:solidFill>
                  <a:schemeClr val="bg1"/>
                </a:solidFill>
              </a:rPr>
              <a:t>According to Peter Drucker:</a:t>
            </a:r>
          </a:p>
          <a:p>
            <a:pPr marL="0" indent="0">
              <a:lnSpc>
                <a:spcPct val="100000"/>
              </a:lnSpc>
              <a:spcBef>
                <a:spcPts val="0"/>
              </a:spcBef>
              <a:spcAft>
                <a:spcPts val="0"/>
              </a:spcAft>
              <a:buFont typeface="Wingdings" pitchFamily="2" charset="2"/>
              <a:buNone/>
            </a:pPr>
            <a:r>
              <a:rPr lang="en-US" dirty="0">
                <a:solidFill>
                  <a:schemeClr val="bg1"/>
                </a:solidFill>
              </a:rPr>
              <a:t>	“So long as a product is not bought and consumed, it remain a raw material.”</a:t>
            </a:r>
          </a:p>
          <a:p>
            <a:pPr marL="0" indent="0">
              <a:lnSpc>
                <a:spcPct val="100000"/>
              </a:lnSpc>
              <a:spcBef>
                <a:spcPts val="0"/>
              </a:spcBef>
              <a:spcAft>
                <a:spcPts val="0"/>
              </a:spcAft>
              <a:buFont typeface="Wingdings" pitchFamily="2" charset="2"/>
              <a:buNone/>
            </a:pPr>
            <a:r>
              <a:rPr lang="en-US" b="1" u="sng" dirty="0">
                <a:solidFill>
                  <a:schemeClr val="bg1"/>
                </a:solidFill>
              </a:rPr>
              <a:t>According to Willian J. Stanton:</a:t>
            </a:r>
          </a:p>
          <a:p>
            <a:pPr marL="0" indent="0">
              <a:lnSpc>
                <a:spcPct val="100000"/>
              </a:lnSpc>
              <a:spcBef>
                <a:spcPts val="0"/>
              </a:spcBef>
              <a:spcAft>
                <a:spcPts val="0"/>
              </a:spcAft>
              <a:buFont typeface="Wingdings" pitchFamily="2" charset="2"/>
              <a:buNone/>
            </a:pPr>
            <a:r>
              <a:rPr lang="en-US" dirty="0">
                <a:solidFill>
                  <a:schemeClr val="bg1"/>
                </a:solidFill>
              </a:rPr>
              <a:t>	“A product is a set of tangible and intangible attributes, including packaging, </a:t>
            </a:r>
            <a:r>
              <a:rPr lang="en-US" dirty="0" err="1">
                <a:solidFill>
                  <a:schemeClr val="bg1"/>
                </a:solidFill>
              </a:rPr>
              <a:t>colour</a:t>
            </a:r>
            <a:r>
              <a:rPr lang="en-US" dirty="0">
                <a:solidFill>
                  <a:schemeClr val="bg1"/>
                </a:solidFill>
              </a:rPr>
              <a:t>, price, 	quality and brand, plus the seller’s services and reputation.”</a:t>
            </a:r>
          </a:p>
          <a:p>
            <a:pPr marL="0" indent="0">
              <a:lnSpc>
                <a:spcPct val="100000"/>
              </a:lnSpc>
              <a:spcBef>
                <a:spcPts val="0"/>
              </a:spcBef>
              <a:spcAft>
                <a:spcPts val="0"/>
              </a:spcAft>
              <a:buFont typeface="Wingdings" pitchFamily="2" charset="2"/>
              <a:buNone/>
            </a:pPr>
            <a:endParaRPr lang="en-US" dirty="0">
              <a:solidFill>
                <a:schemeClr val="bg1"/>
              </a:solidFill>
            </a:endParaRP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454032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5" dur="500"/>
                                        <p:tgtEl>
                                          <p:spTgt spid="5">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8" dur="500"/>
                                        <p:tgtEl>
                                          <p:spTgt spid="5">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1" dur="500"/>
                                        <p:tgtEl>
                                          <p:spTgt spid="5">
                                            <p:txEl>
                                              <p:pRg st="3" end="3"/>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4" dur="500"/>
                                        <p:tgtEl>
                                          <p:spTgt spid="5">
                                            <p:txEl>
                                              <p:pRg st="4" end="4"/>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7" dur="500"/>
                                        <p:tgtEl>
                                          <p:spTgt spid="5">
                                            <p:txEl>
                                              <p:pRg st="5" end="5"/>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0" dur="500"/>
                                        <p:tgtEl>
                                          <p:spTgt spid="5">
                                            <p:txEl>
                                              <p:pRg st="6" end="6"/>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3"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462" y="4519814"/>
            <a:ext cx="3932567" cy="2655204"/>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4773" r="7433"/>
          <a:stretch/>
        </p:blipFill>
        <p:spPr>
          <a:xfrm>
            <a:off x="7658636" y="2093632"/>
            <a:ext cx="4816699" cy="27432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183" y="622337"/>
            <a:ext cx="3314163" cy="3314163"/>
          </a:xfrm>
          <a:prstGeom prst="rect">
            <a:avLst/>
          </a:prstGeom>
        </p:spPr>
      </p:pic>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Consumer Product</a:t>
            </a:r>
          </a:p>
        </p:txBody>
      </p:sp>
      <p:sp>
        <p:nvSpPr>
          <p:cNvPr id="5" name="Content Placeholder 2"/>
          <p:cNvSpPr txBox="1">
            <a:spLocks/>
          </p:cNvSpPr>
          <p:nvPr/>
        </p:nvSpPr>
        <p:spPr>
          <a:xfrm>
            <a:off x="270456" y="900332"/>
            <a:ext cx="8989454" cy="503682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000"/>
              </a:lnSpc>
              <a:spcBef>
                <a:spcPts val="0"/>
              </a:spcBef>
              <a:spcAft>
                <a:spcPts val="0"/>
              </a:spcAft>
              <a:buFont typeface="Wingdings" pitchFamily="2" charset="2"/>
              <a:buNone/>
            </a:pPr>
            <a:r>
              <a:rPr lang="en-US" sz="2800" b="1" u="sng" dirty="0">
                <a:solidFill>
                  <a:srgbClr val="FF0000"/>
                </a:solidFill>
              </a:rPr>
              <a:t>Shopping Product</a:t>
            </a:r>
          </a:p>
          <a:p>
            <a:pPr marL="0" indent="0">
              <a:lnSpc>
                <a:spcPts val="3000"/>
              </a:lnSpc>
              <a:spcBef>
                <a:spcPts val="0"/>
              </a:spcBef>
              <a:spcAft>
                <a:spcPts val="0"/>
              </a:spcAft>
              <a:buFont typeface="Wingdings" pitchFamily="2" charset="2"/>
              <a:buNone/>
            </a:pPr>
            <a:r>
              <a:rPr lang="en-US" sz="2400" b="1" u="sng" dirty="0">
                <a:solidFill>
                  <a:schemeClr val="accent3">
                    <a:lumMod val="50000"/>
                  </a:schemeClr>
                </a:solidFill>
              </a:rPr>
              <a:t>Features</a:t>
            </a:r>
          </a:p>
          <a:p>
            <a:pPr marL="0" indent="0">
              <a:lnSpc>
                <a:spcPts val="3000"/>
              </a:lnSpc>
              <a:spcBef>
                <a:spcPts val="0"/>
              </a:spcBef>
              <a:spcAft>
                <a:spcPts val="0"/>
              </a:spcAft>
              <a:buNone/>
            </a:pPr>
            <a:r>
              <a:rPr lang="en-US" sz="2400" dirty="0">
                <a:solidFill>
                  <a:schemeClr val="bg1"/>
                </a:solidFill>
              </a:rPr>
              <a:t>Less frequently purchased.</a:t>
            </a:r>
          </a:p>
          <a:p>
            <a:pPr marL="0" indent="0">
              <a:lnSpc>
                <a:spcPts val="3000"/>
              </a:lnSpc>
              <a:spcBef>
                <a:spcPts val="0"/>
              </a:spcBef>
              <a:spcAft>
                <a:spcPts val="0"/>
              </a:spcAft>
              <a:buNone/>
            </a:pPr>
            <a:r>
              <a:rPr lang="en-US" sz="2400" dirty="0">
                <a:solidFill>
                  <a:schemeClr val="bg1"/>
                </a:solidFill>
              </a:rPr>
              <a:t>Products are consumed slowly.</a:t>
            </a:r>
          </a:p>
          <a:p>
            <a:pPr marL="0" indent="0">
              <a:lnSpc>
                <a:spcPts val="3000"/>
              </a:lnSpc>
              <a:spcBef>
                <a:spcPts val="0"/>
              </a:spcBef>
              <a:spcAft>
                <a:spcPts val="0"/>
              </a:spcAft>
              <a:buNone/>
            </a:pPr>
            <a:r>
              <a:rPr lang="en-US" sz="2400" dirty="0">
                <a:solidFill>
                  <a:schemeClr val="bg1"/>
                </a:solidFill>
              </a:rPr>
              <a:t>One purchase will last for long.</a:t>
            </a:r>
          </a:p>
          <a:p>
            <a:pPr marL="0" indent="0">
              <a:lnSpc>
                <a:spcPts val="3000"/>
              </a:lnSpc>
              <a:spcBef>
                <a:spcPts val="0"/>
              </a:spcBef>
              <a:spcAft>
                <a:spcPts val="0"/>
              </a:spcAft>
              <a:buNone/>
            </a:pPr>
            <a:r>
              <a:rPr lang="en-US" sz="2400" dirty="0">
                <a:solidFill>
                  <a:schemeClr val="bg1"/>
                </a:solidFill>
              </a:rPr>
              <a:t>Brand awareness and loyalty is low.</a:t>
            </a:r>
          </a:p>
          <a:p>
            <a:pPr marL="0" indent="0">
              <a:lnSpc>
                <a:spcPts val="3000"/>
              </a:lnSpc>
              <a:spcBef>
                <a:spcPts val="0"/>
              </a:spcBef>
              <a:spcAft>
                <a:spcPts val="0"/>
              </a:spcAft>
              <a:buNone/>
            </a:pPr>
            <a:r>
              <a:rPr lang="en-US" sz="2400" dirty="0">
                <a:solidFill>
                  <a:schemeClr val="bg1"/>
                </a:solidFill>
              </a:rPr>
              <a:t>Higher priced than convenience products.</a:t>
            </a:r>
          </a:p>
          <a:p>
            <a:pPr marL="0" indent="0">
              <a:lnSpc>
                <a:spcPts val="3000"/>
              </a:lnSpc>
              <a:spcBef>
                <a:spcPts val="0"/>
              </a:spcBef>
              <a:spcAft>
                <a:spcPts val="0"/>
              </a:spcAft>
              <a:buNone/>
            </a:pPr>
            <a:r>
              <a:rPr lang="en-US" sz="2400" dirty="0">
                <a:solidFill>
                  <a:schemeClr val="bg1"/>
                </a:solidFill>
              </a:rPr>
              <a:t>Considerable purchase effort is needed.</a:t>
            </a:r>
          </a:p>
          <a:p>
            <a:pPr marL="0" indent="0">
              <a:lnSpc>
                <a:spcPts val="3000"/>
              </a:lnSpc>
              <a:spcBef>
                <a:spcPts val="0"/>
              </a:spcBef>
              <a:spcAft>
                <a:spcPts val="0"/>
              </a:spcAft>
              <a:buNone/>
            </a:pPr>
            <a:r>
              <a:rPr lang="en-US" sz="2400" dirty="0">
                <a:solidFill>
                  <a:schemeClr val="bg1"/>
                </a:solidFill>
              </a:rPr>
              <a:t>Buyer plans and make the decisions.</a:t>
            </a:r>
          </a:p>
          <a:p>
            <a:pPr marL="0" indent="0">
              <a:lnSpc>
                <a:spcPts val="3000"/>
              </a:lnSpc>
              <a:spcBef>
                <a:spcPts val="0"/>
              </a:spcBef>
              <a:spcAft>
                <a:spcPts val="0"/>
              </a:spcAft>
              <a:buNone/>
            </a:pPr>
            <a:r>
              <a:rPr lang="en-US" sz="2400" dirty="0">
                <a:solidFill>
                  <a:schemeClr val="bg1"/>
                </a:solidFill>
              </a:rPr>
              <a:t>Costumer generally compare price, quality other factors.</a:t>
            </a:r>
          </a:p>
          <a:p>
            <a:pPr marL="0" indent="0">
              <a:lnSpc>
                <a:spcPts val="3000"/>
              </a:lnSpc>
              <a:spcBef>
                <a:spcPts val="0"/>
              </a:spcBef>
              <a:spcAft>
                <a:spcPts val="0"/>
              </a:spcAft>
              <a:buNone/>
            </a:pPr>
            <a:r>
              <a:rPr lang="en-US" sz="2400" dirty="0">
                <a:solidFill>
                  <a:schemeClr val="bg1"/>
                </a:solidFill>
              </a:rPr>
              <a:t>Packaging is less important.</a:t>
            </a:r>
          </a:p>
          <a:p>
            <a:pPr marL="0" indent="0">
              <a:lnSpc>
                <a:spcPts val="3000"/>
              </a:lnSpc>
              <a:spcBef>
                <a:spcPts val="0"/>
              </a:spcBef>
              <a:spcAft>
                <a:spcPts val="0"/>
              </a:spcAft>
              <a:buNone/>
            </a:pPr>
            <a:r>
              <a:rPr lang="en-US" sz="2400" dirty="0">
                <a:solidFill>
                  <a:schemeClr val="bg1"/>
                </a:solidFill>
              </a:rPr>
              <a:t>Bought at selective outlets.</a:t>
            </a:r>
          </a:p>
          <a:p>
            <a:pPr marL="0" indent="0">
              <a:lnSpc>
                <a:spcPts val="3000"/>
              </a:lnSpc>
              <a:spcBef>
                <a:spcPts val="0"/>
              </a:spcBef>
              <a:spcAft>
                <a:spcPts val="0"/>
              </a:spcAft>
              <a:buNone/>
            </a:pPr>
            <a:r>
              <a:rPr lang="en-US" sz="2400" dirty="0">
                <a:solidFill>
                  <a:schemeClr val="bg1"/>
                </a:solidFill>
              </a:rPr>
              <a:t>Moderate to high involvement</a:t>
            </a:r>
            <a:r>
              <a:rPr lang="en-US" sz="2400" dirty="0" smtClean="0">
                <a:solidFill>
                  <a:schemeClr val="bg1"/>
                </a:solidFill>
              </a:rPr>
              <a:t>.</a:t>
            </a:r>
          </a:p>
          <a:p>
            <a:pPr marL="0" indent="0">
              <a:lnSpc>
                <a:spcPts val="3000"/>
              </a:lnSpc>
              <a:spcBef>
                <a:spcPts val="0"/>
              </a:spcBef>
              <a:spcAft>
                <a:spcPts val="0"/>
              </a:spcAft>
              <a:buNone/>
            </a:pPr>
            <a:r>
              <a:rPr lang="en-US" sz="2400" dirty="0" smtClean="0">
                <a:solidFill>
                  <a:schemeClr val="bg1"/>
                </a:solidFill>
              </a:rPr>
              <a:t>E.g. fashion clothes, shoes, furniture, electric</a:t>
            </a:r>
            <a:r>
              <a:rPr lang="en-US" sz="2400" dirty="0" smtClean="0"/>
              <a:t>al appliances, </a:t>
            </a:r>
            <a:r>
              <a:rPr lang="en-US" sz="2400" dirty="0" smtClean="0">
                <a:solidFill>
                  <a:schemeClr val="bg1"/>
                </a:solidFill>
              </a:rPr>
              <a:t>motorbikes.</a:t>
            </a: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8166"/>
          <a:stretch/>
        </p:blipFill>
        <p:spPr>
          <a:xfrm>
            <a:off x="9826580" y="4836832"/>
            <a:ext cx="2648755" cy="2021168"/>
          </a:xfrm>
          <a:prstGeom prst="rect">
            <a:avLst/>
          </a:prstGeom>
        </p:spPr>
      </p:pic>
      <p:sp>
        <p:nvSpPr>
          <p:cNvPr id="9"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6862930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 calcmode="lin" valueType="num">
                                      <p:cBhvr additive="base">
                                        <p:cTn id="3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 calcmode="lin" valueType="num">
                                      <p:cBhvr additive="base">
                                        <p:cTn id="4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 calcmode="lin" valueType="num">
                                      <p:cBhvr additive="base">
                                        <p:cTn id="5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7" end="7"/>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
                                            <p:txEl>
                                              <p:pRg st="9" end="9"/>
                                            </p:txEl>
                                          </p:spTgt>
                                        </p:tgtEl>
                                        <p:attrNameLst>
                                          <p:attrName>style.visibility</p:attrName>
                                        </p:attrNameLst>
                                      </p:cBhvr>
                                      <p:to>
                                        <p:strVal val="visible"/>
                                      </p:to>
                                    </p:set>
                                    <p:anim calcmode="lin" valueType="num">
                                      <p:cBhvr additive="base">
                                        <p:cTn id="5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9" end="9"/>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
                                            <p:txEl>
                                              <p:pRg st="10" end="10"/>
                                            </p:txEl>
                                          </p:spTgt>
                                        </p:tgtEl>
                                        <p:attrNameLst>
                                          <p:attrName>style.visibility</p:attrName>
                                        </p:attrNameLst>
                                      </p:cBhvr>
                                      <p:to>
                                        <p:strVal val="visible"/>
                                      </p:to>
                                    </p:set>
                                    <p:anim calcmode="lin" valueType="num">
                                      <p:cBhvr additive="base">
                                        <p:cTn id="6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 calcmode="lin" valueType="num">
                                      <p:cBhvr additive="base">
                                        <p:cTn id="67"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1" end="11"/>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
                                            <p:txEl>
                                              <p:pRg st="12" end="12"/>
                                            </p:txEl>
                                          </p:spTgt>
                                        </p:tgtEl>
                                        <p:attrNameLst>
                                          <p:attrName>style.visibility</p:attrName>
                                        </p:attrNameLst>
                                      </p:cBhvr>
                                      <p:to>
                                        <p:strVal val="visible"/>
                                      </p:to>
                                    </p:set>
                                    <p:anim calcmode="lin" valueType="num">
                                      <p:cBhvr additive="base">
                                        <p:cTn id="71"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5">
                                            <p:txEl>
                                              <p:pRg st="12" end="12"/>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5">
                                            <p:txEl>
                                              <p:pRg st="13" end="13"/>
                                            </p:txEl>
                                          </p:spTgt>
                                        </p:tgtEl>
                                        <p:attrNameLst>
                                          <p:attrName>style.visibility</p:attrName>
                                        </p:attrNameLst>
                                      </p:cBhvr>
                                      <p:to>
                                        <p:strVal val="visible"/>
                                      </p:to>
                                    </p:set>
                                    <p:anim calcmode="lin" valueType="num">
                                      <p:cBhvr additive="base">
                                        <p:cTn id="75"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Consumer Product</a:t>
            </a:r>
          </a:p>
        </p:txBody>
      </p:sp>
      <p:sp>
        <p:nvSpPr>
          <p:cNvPr id="5" name="Content Placeholder 2"/>
          <p:cNvSpPr txBox="1">
            <a:spLocks/>
          </p:cNvSpPr>
          <p:nvPr/>
        </p:nvSpPr>
        <p:spPr>
          <a:xfrm>
            <a:off x="270455" y="900332"/>
            <a:ext cx="9723551" cy="503682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Font typeface="Wingdings" pitchFamily="2" charset="2"/>
              <a:buNone/>
            </a:pPr>
            <a:r>
              <a:rPr lang="en-US" sz="2800" b="1" u="sng" dirty="0">
                <a:solidFill>
                  <a:srgbClr val="FF0000"/>
                </a:solidFill>
              </a:rPr>
              <a:t>Shopping Product</a:t>
            </a:r>
          </a:p>
          <a:p>
            <a:pPr marL="0" indent="0">
              <a:lnSpc>
                <a:spcPts val="3500"/>
              </a:lnSpc>
              <a:spcBef>
                <a:spcPts val="0"/>
              </a:spcBef>
              <a:spcAft>
                <a:spcPts val="0"/>
              </a:spcAft>
              <a:buFont typeface="Wingdings" pitchFamily="2" charset="2"/>
              <a:buNone/>
            </a:pPr>
            <a:r>
              <a:rPr lang="en-US" sz="2400" b="1" u="sng" dirty="0">
                <a:solidFill>
                  <a:schemeClr val="accent3">
                    <a:lumMod val="50000"/>
                  </a:schemeClr>
                </a:solidFill>
              </a:rPr>
              <a:t>Marketing considerations for shopping products</a:t>
            </a:r>
            <a:endParaRPr lang="en-US" sz="2000" b="1" u="sng" dirty="0">
              <a:solidFill>
                <a:schemeClr val="accent3">
                  <a:lumMod val="50000"/>
                </a:schemeClr>
              </a:solidFill>
            </a:endParaRPr>
          </a:p>
          <a:p>
            <a:pPr marL="0" indent="0">
              <a:lnSpc>
                <a:spcPts val="3500"/>
              </a:lnSpc>
              <a:spcBef>
                <a:spcPts val="0"/>
              </a:spcBef>
              <a:spcAft>
                <a:spcPts val="0"/>
              </a:spcAft>
              <a:buNone/>
            </a:pPr>
            <a:r>
              <a:rPr lang="en-US" sz="2000" dirty="0">
                <a:solidFill>
                  <a:schemeClr val="bg1"/>
                </a:solidFill>
              </a:rPr>
              <a:t>The reputation of the manufactures and the retailer play more important role in marketing than the brand name of the product.</a:t>
            </a:r>
          </a:p>
          <a:p>
            <a:pPr marL="0" indent="0">
              <a:lnSpc>
                <a:spcPts val="3500"/>
              </a:lnSpc>
              <a:spcBef>
                <a:spcPts val="0"/>
              </a:spcBef>
              <a:spcAft>
                <a:spcPts val="0"/>
              </a:spcAft>
              <a:buNone/>
            </a:pPr>
            <a:r>
              <a:rPr lang="en-US" sz="2000" dirty="0">
                <a:solidFill>
                  <a:schemeClr val="bg1"/>
                </a:solidFill>
              </a:rPr>
              <a:t>Packaging should be appropriate but has less important role.</a:t>
            </a:r>
          </a:p>
          <a:p>
            <a:pPr marL="0" indent="0">
              <a:lnSpc>
                <a:spcPts val="3500"/>
              </a:lnSpc>
              <a:spcBef>
                <a:spcPts val="0"/>
              </a:spcBef>
              <a:spcAft>
                <a:spcPts val="0"/>
              </a:spcAft>
              <a:buNone/>
            </a:pPr>
            <a:r>
              <a:rPr lang="en-US" sz="2000" dirty="0">
                <a:solidFill>
                  <a:schemeClr val="bg1"/>
                </a:solidFill>
              </a:rPr>
              <a:t>Sold through fewer retail outlets.</a:t>
            </a:r>
          </a:p>
          <a:p>
            <a:pPr marL="0" indent="0">
              <a:lnSpc>
                <a:spcPts val="3500"/>
              </a:lnSpc>
              <a:spcBef>
                <a:spcPts val="0"/>
              </a:spcBef>
              <a:spcAft>
                <a:spcPts val="0"/>
              </a:spcAft>
              <a:buNone/>
            </a:pPr>
            <a:r>
              <a:rPr lang="en-US" sz="2000" dirty="0">
                <a:solidFill>
                  <a:schemeClr val="bg1"/>
                </a:solidFill>
              </a:rPr>
              <a:t>Price is usually high.</a:t>
            </a:r>
          </a:p>
          <a:p>
            <a:pPr marL="0" indent="0">
              <a:lnSpc>
                <a:spcPts val="3500"/>
              </a:lnSpc>
              <a:spcBef>
                <a:spcPts val="0"/>
              </a:spcBef>
              <a:spcAft>
                <a:spcPts val="0"/>
              </a:spcAft>
              <a:buNone/>
            </a:pPr>
            <a:r>
              <a:rPr lang="en-US" sz="2000" dirty="0">
                <a:solidFill>
                  <a:schemeClr val="bg1"/>
                </a:solidFill>
              </a:rPr>
              <a:t>Shorter channel of distribution.</a:t>
            </a:r>
          </a:p>
          <a:p>
            <a:pPr marL="0" indent="0">
              <a:lnSpc>
                <a:spcPts val="3500"/>
              </a:lnSpc>
              <a:spcBef>
                <a:spcPts val="0"/>
              </a:spcBef>
              <a:spcAft>
                <a:spcPts val="0"/>
              </a:spcAft>
              <a:buNone/>
            </a:pPr>
            <a:r>
              <a:rPr lang="en-US" sz="2000" dirty="0">
                <a:solidFill>
                  <a:schemeClr val="bg1"/>
                </a:solidFill>
              </a:rPr>
              <a:t>Personal selling is important and advertising is done by retailers at local level.</a:t>
            </a:r>
          </a:p>
          <a:p>
            <a:pPr marL="0" indent="0">
              <a:lnSpc>
                <a:spcPts val="3500"/>
              </a:lnSpc>
              <a:spcBef>
                <a:spcPts val="0"/>
              </a:spcBef>
              <a:spcAft>
                <a:spcPts val="0"/>
              </a:spcAft>
              <a:buNone/>
            </a:pPr>
            <a:r>
              <a:rPr lang="en-US" sz="2000" dirty="0">
                <a:solidFill>
                  <a:schemeClr val="bg1"/>
                </a:solidFill>
              </a:rPr>
              <a:t>Store display.</a:t>
            </a:r>
          </a:p>
          <a:p>
            <a:pPr marL="0" indent="0">
              <a:lnSpc>
                <a:spcPts val="3500"/>
              </a:lnSpc>
              <a:spcBef>
                <a:spcPts val="0"/>
              </a:spcBef>
              <a:spcAft>
                <a:spcPts val="0"/>
              </a:spcAft>
              <a:buNone/>
            </a:pPr>
            <a:r>
              <a:rPr lang="en-US" sz="2000" dirty="0">
                <a:solidFill>
                  <a:schemeClr val="bg1"/>
                </a:solidFill>
              </a:rPr>
              <a:t>After sales service and warranties and other offerings are considerable factors.</a:t>
            </a:r>
          </a:p>
          <a:p>
            <a:pPr marL="0" indent="0">
              <a:lnSpc>
                <a:spcPts val="3500"/>
              </a:lnSpc>
              <a:spcBef>
                <a:spcPts val="0"/>
              </a:spcBef>
              <a:spcAft>
                <a:spcPts val="0"/>
              </a:spcAft>
              <a:buNone/>
            </a:pPr>
            <a:r>
              <a:rPr lang="en-US" sz="2000" dirty="0">
                <a:solidFill>
                  <a:schemeClr val="bg1"/>
                </a:solidFill>
              </a:rPr>
              <a:t>Clustered definite market: e.g. </a:t>
            </a:r>
            <a:r>
              <a:rPr lang="en-US" sz="2000" dirty="0" err="1">
                <a:solidFill>
                  <a:schemeClr val="bg1"/>
                </a:solidFill>
              </a:rPr>
              <a:t>Dillibazar</a:t>
            </a:r>
            <a:r>
              <a:rPr lang="en-US" sz="2000" dirty="0">
                <a:solidFill>
                  <a:schemeClr val="bg1"/>
                </a:solidFill>
              </a:rPr>
              <a:t>-Furniture, </a:t>
            </a:r>
            <a:r>
              <a:rPr lang="en-US" sz="2000" dirty="0" err="1">
                <a:solidFill>
                  <a:schemeClr val="bg1"/>
                </a:solidFill>
              </a:rPr>
              <a:t>Teku</a:t>
            </a:r>
            <a:r>
              <a:rPr lang="en-US" sz="2000" dirty="0">
                <a:solidFill>
                  <a:schemeClr val="bg1"/>
                </a:solidFill>
              </a:rPr>
              <a:t> &amp; </a:t>
            </a:r>
            <a:r>
              <a:rPr lang="en-US" sz="2000" dirty="0" err="1">
                <a:solidFill>
                  <a:schemeClr val="bg1"/>
                </a:solidFill>
              </a:rPr>
              <a:t>Maitidevi</a:t>
            </a:r>
            <a:r>
              <a:rPr lang="en-US" sz="2000" dirty="0">
                <a:solidFill>
                  <a:schemeClr val="bg1"/>
                </a:solidFill>
              </a:rPr>
              <a:t>-Hardware, </a:t>
            </a:r>
            <a:r>
              <a:rPr lang="en-US" sz="2000" dirty="0" err="1">
                <a:solidFill>
                  <a:schemeClr val="bg1"/>
                </a:solidFill>
              </a:rPr>
              <a:t>Newroad</a:t>
            </a:r>
            <a:r>
              <a:rPr lang="en-US" sz="2000" dirty="0">
                <a:solidFill>
                  <a:schemeClr val="bg1"/>
                </a:solidFill>
              </a:rPr>
              <a:t>-Electronics, </a:t>
            </a:r>
            <a:r>
              <a:rPr lang="en-US" sz="2000" dirty="0" err="1">
                <a:solidFill>
                  <a:schemeClr val="bg1"/>
                </a:solidFill>
              </a:rPr>
              <a:t>Ashon</a:t>
            </a:r>
            <a:r>
              <a:rPr lang="en-US" sz="2000" dirty="0">
                <a:solidFill>
                  <a:schemeClr val="bg1"/>
                </a:solidFill>
              </a:rPr>
              <a:t>-Home appliances etc.</a:t>
            </a:r>
          </a:p>
          <a:p>
            <a:pPr marL="0" indent="0">
              <a:lnSpc>
                <a:spcPts val="3500"/>
              </a:lnSpc>
              <a:spcBef>
                <a:spcPts val="0"/>
              </a:spcBef>
              <a:spcAft>
                <a:spcPts val="0"/>
              </a:spcAft>
              <a:buNone/>
            </a:pPr>
            <a:endParaRPr lang="en-US" sz="2400" dirty="0">
              <a:solidFill>
                <a:schemeClr val="bg1"/>
              </a:solidFill>
            </a:endParaRP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451427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additive="base">
                                        <p:cTn id="3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 calcmode="lin" valueType="num">
                                      <p:cBhvr additive="base">
                                        <p:cTn id="4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anim calcmode="lin" valueType="num">
                                      <p:cBhvr additive="base">
                                        <p:cTn id="45"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HP\Desktop\specialty-products.jpg"/>
          <p:cNvPicPr>
            <a:picLocks noChangeAspect="1" noChangeArrowheads="1"/>
          </p:cNvPicPr>
          <p:nvPr/>
        </p:nvPicPr>
        <p:blipFill rotWithShape="1">
          <a:blip r:embed="rId2">
            <a:extLst>
              <a:ext uri="{28A0092B-C50C-407E-A947-70E740481C1C}">
                <a14:useLocalDpi xmlns:a14="http://schemas.microsoft.com/office/drawing/2010/main" val="0"/>
              </a:ext>
            </a:extLst>
          </a:blip>
          <a:srcRect t="32433"/>
          <a:stretch/>
        </p:blipFill>
        <p:spPr bwMode="auto">
          <a:xfrm>
            <a:off x="9061091" y="2576964"/>
            <a:ext cx="2857500" cy="21143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Consumer Product</a:t>
            </a:r>
          </a:p>
        </p:txBody>
      </p:sp>
      <p:sp>
        <p:nvSpPr>
          <p:cNvPr id="5" name="Content Placeholder 2"/>
          <p:cNvSpPr txBox="1">
            <a:spLocks/>
          </p:cNvSpPr>
          <p:nvPr/>
        </p:nvSpPr>
        <p:spPr>
          <a:xfrm>
            <a:off x="270456" y="900332"/>
            <a:ext cx="9085579" cy="503682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2500"/>
              </a:lnSpc>
              <a:spcBef>
                <a:spcPts val="0"/>
              </a:spcBef>
              <a:spcAft>
                <a:spcPts val="0"/>
              </a:spcAft>
              <a:buFont typeface="Wingdings" pitchFamily="2" charset="2"/>
              <a:buNone/>
            </a:pPr>
            <a:r>
              <a:rPr lang="en-US" sz="2800" b="1" u="sng" dirty="0">
                <a:solidFill>
                  <a:srgbClr val="FF0000"/>
                </a:solidFill>
              </a:rPr>
              <a:t>Specialty Product</a:t>
            </a:r>
          </a:p>
          <a:p>
            <a:pPr marL="0" indent="0">
              <a:lnSpc>
                <a:spcPts val="2500"/>
              </a:lnSpc>
              <a:spcBef>
                <a:spcPts val="0"/>
              </a:spcBef>
              <a:spcAft>
                <a:spcPts val="0"/>
              </a:spcAft>
              <a:buFont typeface="Wingdings" pitchFamily="2" charset="2"/>
              <a:buNone/>
            </a:pPr>
            <a:r>
              <a:rPr lang="en-US" sz="2400" b="1" u="sng" dirty="0">
                <a:solidFill>
                  <a:schemeClr val="accent3">
                    <a:lumMod val="50000"/>
                  </a:schemeClr>
                </a:solidFill>
              </a:rPr>
              <a:t>Features</a:t>
            </a:r>
          </a:p>
          <a:p>
            <a:pPr marL="0" indent="0">
              <a:lnSpc>
                <a:spcPts val="2500"/>
              </a:lnSpc>
              <a:spcBef>
                <a:spcPts val="0"/>
              </a:spcBef>
              <a:spcAft>
                <a:spcPts val="0"/>
              </a:spcAft>
              <a:buNone/>
            </a:pPr>
            <a:r>
              <a:rPr lang="en-US" sz="2400" dirty="0">
                <a:solidFill>
                  <a:schemeClr val="bg1"/>
                </a:solidFill>
              </a:rPr>
              <a:t>Product with durable type and unique features</a:t>
            </a:r>
            <a:r>
              <a:rPr lang="en-US" sz="2400" dirty="0" smtClean="0">
                <a:solidFill>
                  <a:schemeClr val="bg1"/>
                </a:solidFill>
              </a:rPr>
              <a:t>.</a:t>
            </a:r>
          </a:p>
          <a:p>
            <a:pPr marL="0" indent="0">
              <a:lnSpc>
                <a:spcPts val="2500"/>
              </a:lnSpc>
              <a:spcBef>
                <a:spcPts val="0"/>
              </a:spcBef>
              <a:spcAft>
                <a:spcPts val="0"/>
              </a:spcAft>
              <a:buNone/>
            </a:pPr>
            <a:r>
              <a:rPr lang="en-US" sz="2400" dirty="0" smtClean="0">
                <a:solidFill>
                  <a:schemeClr val="bg1"/>
                </a:solidFill>
              </a:rPr>
              <a:t>Purchase is well planned.</a:t>
            </a:r>
            <a:endParaRPr lang="en-US" sz="2400" dirty="0">
              <a:solidFill>
                <a:schemeClr val="bg1"/>
              </a:solidFill>
            </a:endParaRPr>
          </a:p>
          <a:p>
            <a:pPr marL="0" indent="0">
              <a:lnSpc>
                <a:spcPts val="2500"/>
              </a:lnSpc>
              <a:spcBef>
                <a:spcPts val="0"/>
              </a:spcBef>
              <a:spcAft>
                <a:spcPts val="0"/>
              </a:spcAft>
              <a:buNone/>
            </a:pPr>
            <a:r>
              <a:rPr lang="en-US" sz="2400" dirty="0">
                <a:solidFill>
                  <a:schemeClr val="bg1"/>
                </a:solidFill>
              </a:rPr>
              <a:t>Strong brand preference and </a:t>
            </a:r>
            <a:r>
              <a:rPr lang="en-US" sz="2400" dirty="0" smtClean="0">
                <a:solidFill>
                  <a:schemeClr val="bg1"/>
                </a:solidFill>
              </a:rPr>
              <a:t>loyalty and do not accept substitute products.</a:t>
            </a:r>
            <a:endParaRPr lang="en-US" sz="2400" dirty="0">
              <a:solidFill>
                <a:schemeClr val="bg1"/>
              </a:solidFill>
            </a:endParaRPr>
          </a:p>
          <a:p>
            <a:pPr marL="0" indent="0">
              <a:lnSpc>
                <a:spcPts val="2500"/>
              </a:lnSpc>
              <a:spcBef>
                <a:spcPts val="0"/>
              </a:spcBef>
              <a:spcAft>
                <a:spcPts val="0"/>
              </a:spcAft>
              <a:buNone/>
            </a:pPr>
            <a:r>
              <a:rPr lang="en-US" sz="2400" dirty="0">
                <a:solidFill>
                  <a:schemeClr val="bg1"/>
                </a:solidFill>
              </a:rPr>
              <a:t>Customers are ready to put an extra effort to purchase the products.</a:t>
            </a:r>
          </a:p>
          <a:p>
            <a:pPr marL="0" indent="0">
              <a:lnSpc>
                <a:spcPts val="2500"/>
              </a:lnSpc>
              <a:spcBef>
                <a:spcPts val="0"/>
              </a:spcBef>
              <a:spcAft>
                <a:spcPts val="0"/>
              </a:spcAft>
              <a:buNone/>
            </a:pPr>
            <a:r>
              <a:rPr lang="en-US" sz="2400" dirty="0">
                <a:solidFill>
                  <a:schemeClr val="bg1"/>
                </a:solidFill>
              </a:rPr>
              <a:t>Purchase </a:t>
            </a:r>
            <a:r>
              <a:rPr lang="en-US" sz="2400" dirty="0" smtClean="0">
                <a:solidFill>
                  <a:schemeClr val="bg1"/>
                </a:solidFill>
              </a:rPr>
              <a:t>infrequently.</a:t>
            </a:r>
          </a:p>
          <a:p>
            <a:pPr marL="0" indent="0">
              <a:lnSpc>
                <a:spcPts val="2500"/>
              </a:lnSpc>
              <a:spcBef>
                <a:spcPts val="0"/>
              </a:spcBef>
              <a:spcAft>
                <a:spcPts val="0"/>
              </a:spcAft>
              <a:buNone/>
            </a:pPr>
            <a:r>
              <a:rPr lang="en-US" sz="2400" dirty="0" smtClean="0">
                <a:solidFill>
                  <a:schemeClr val="bg1"/>
                </a:solidFill>
              </a:rPr>
              <a:t>Packaging is less important.</a:t>
            </a:r>
            <a:endParaRPr lang="en-US" sz="2400" dirty="0">
              <a:solidFill>
                <a:schemeClr val="bg1"/>
              </a:solidFill>
            </a:endParaRPr>
          </a:p>
          <a:p>
            <a:pPr marL="0" indent="0">
              <a:lnSpc>
                <a:spcPts val="2500"/>
              </a:lnSpc>
              <a:spcBef>
                <a:spcPts val="0"/>
              </a:spcBef>
              <a:spcAft>
                <a:spcPts val="0"/>
              </a:spcAft>
              <a:buNone/>
            </a:pPr>
            <a:r>
              <a:rPr lang="en-US" sz="2400" dirty="0">
                <a:solidFill>
                  <a:schemeClr val="bg1"/>
                </a:solidFill>
              </a:rPr>
              <a:t>Product may be found </a:t>
            </a:r>
            <a:r>
              <a:rPr lang="en-US" sz="2400" dirty="0" smtClean="0">
                <a:solidFill>
                  <a:schemeClr val="bg1"/>
                </a:solidFill>
              </a:rPr>
              <a:t>generally in high segments</a:t>
            </a:r>
            <a:r>
              <a:rPr lang="en-US" sz="2400" dirty="0">
                <a:solidFill>
                  <a:schemeClr val="bg1"/>
                </a:solidFill>
              </a:rPr>
              <a:t> </a:t>
            </a:r>
            <a:r>
              <a:rPr lang="en-US" sz="2400" dirty="0" smtClean="0">
                <a:solidFill>
                  <a:schemeClr val="bg1"/>
                </a:solidFill>
              </a:rPr>
              <a:t>and is bought at exclusive outlets.</a:t>
            </a:r>
            <a:endParaRPr lang="en-US" sz="2400" dirty="0">
              <a:solidFill>
                <a:schemeClr val="bg1"/>
              </a:solidFill>
            </a:endParaRPr>
          </a:p>
          <a:p>
            <a:pPr marL="0" indent="0">
              <a:lnSpc>
                <a:spcPts val="2500"/>
              </a:lnSpc>
              <a:spcBef>
                <a:spcPts val="0"/>
              </a:spcBef>
              <a:spcAft>
                <a:spcPts val="0"/>
              </a:spcAft>
              <a:buNone/>
            </a:pPr>
            <a:r>
              <a:rPr lang="en-US" sz="2400" dirty="0">
                <a:solidFill>
                  <a:schemeClr val="bg1"/>
                </a:solidFill>
              </a:rPr>
              <a:t>Consumer do not make comparison between various brands in terms of price, quality or services and is ready to discard any other brands for the patronized one</a:t>
            </a:r>
            <a:r>
              <a:rPr lang="en-US" sz="2400" dirty="0" smtClean="0">
                <a:solidFill>
                  <a:schemeClr val="bg1"/>
                </a:solidFill>
              </a:rPr>
              <a:t>.</a:t>
            </a:r>
          </a:p>
          <a:p>
            <a:pPr marL="0" indent="0">
              <a:lnSpc>
                <a:spcPts val="2500"/>
              </a:lnSpc>
              <a:spcBef>
                <a:spcPts val="0"/>
              </a:spcBef>
              <a:spcAft>
                <a:spcPts val="0"/>
              </a:spcAft>
              <a:buNone/>
            </a:pPr>
            <a:r>
              <a:rPr lang="en-US" sz="2400" dirty="0" smtClean="0">
                <a:solidFill>
                  <a:schemeClr val="bg1"/>
                </a:solidFill>
              </a:rPr>
              <a:t>E.g. Mercedes Benz Car, Benetton brand clothes, Rolex Watch.</a:t>
            </a:r>
            <a:endParaRPr lang="en-US" sz="2400" dirty="0">
              <a:solidFill>
                <a:schemeClr val="bg1"/>
              </a:solidFill>
            </a:endParaRPr>
          </a:p>
          <a:p>
            <a:pPr marL="0" indent="0">
              <a:lnSpc>
                <a:spcPts val="2500"/>
              </a:lnSpc>
              <a:spcBef>
                <a:spcPts val="0"/>
              </a:spcBef>
              <a:spcAft>
                <a:spcPts val="0"/>
              </a:spcAft>
              <a:buNone/>
            </a:pPr>
            <a:endParaRPr lang="en-US" sz="2400" dirty="0">
              <a:solidFill>
                <a:schemeClr val="bg1"/>
              </a:solidFill>
            </a:endParaRPr>
          </a:p>
        </p:txBody>
      </p:sp>
      <p:pic>
        <p:nvPicPr>
          <p:cNvPr id="1027" name="Picture 3" descr="C:\Users\HP\Desktop\tagline-examples-big-companies.png"/>
          <p:cNvPicPr>
            <a:picLocks noChangeAspect="1" noChangeArrowheads="1"/>
          </p:cNvPicPr>
          <p:nvPr/>
        </p:nvPicPr>
        <p:blipFill rotWithShape="1">
          <a:blip r:embed="rId3">
            <a:extLst>
              <a:ext uri="{28A0092B-C50C-407E-A947-70E740481C1C}">
                <a14:useLocalDpi xmlns:a14="http://schemas.microsoft.com/office/drawing/2010/main" val="0"/>
              </a:ext>
            </a:extLst>
          </a:blip>
          <a:srcRect b="71997"/>
          <a:stretch/>
        </p:blipFill>
        <p:spPr bwMode="auto">
          <a:xfrm>
            <a:off x="490940" y="5510407"/>
            <a:ext cx="3771966" cy="12775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HP\Desktop\tagline-examples-big-companies.png"/>
          <p:cNvPicPr>
            <a:picLocks noChangeAspect="1" noChangeArrowheads="1"/>
          </p:cNvPicPr>
          <p:nvPr/>
        </p:nvPicPr>
        <p:blipFill rotWithShape="1">
          <a:blip r:embed="rId3">
            <a:extLst>
              <a:ext uri="{28A0092B-C50C-407E-A947-70E740481C1C}">
                <a14:useLocalDpi xmlns:a14="http://schemas.microsoft.com/office/drawing/2010/main" val="0"/>
              </a:ext>
            </a:extLst>
          </a:blip>
          <a:srcRect t="31550" b="41350"/>
          <a:stretch/>
        </p:blipFill>
        <p:spPr bwMode="auto">
          <a:xfrm>
            <a:off x="4584278" y="5531006"/>
            <a:ext cx="3771966" cy="1236372"/>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15" name="Picture 3" descr="C:\Users\HP\Desktop\tagline-examples-big-companies.png"/>
          <p:cNvPicPr>
            <a:picLocks noChangeAspect="1" noChangeArrowheads="1"/>
          </p:cNvPicPr>
          <p:nvPr/>
        </p:nvPicPr>
        <p:blipFill rotWithShape="1">
          <a:blip r:embed="rId3">
            <a:extLst>
              <a:ext uri="{28A0092B-C50C-407E-A947-70E740481C1C}">
                <a14:useLocalDpi xmlns:a14="http://schemas.microsoft.com/office/drawing/2010/main" val="0"/>
              </a:ext>
            </a:extLst>
          </a:blip>
          <a:srcRect t="59782" b="-1264"/>
          <a:stretch/>
        </p:blipFill>
        <p:spPr bwMode="auto">
          <a:xfrm>
            <a:off x="8417084" y="4953572"/>
            <a:ext cx="3771966" cy="1892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1432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circle(in)">
                                      <p:cBhvr>
                                        <p:cTn id="13" dur="2000"/>
                                        <p:tgtEl>
                                          <p:spTgt spid="1027"/>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circle(in)">
                                      <p:cBhvr>
                                        <p:cTn id="22" dur="2000"/>
                                        <p:tgtEl>
                                          <p:spTgt spid="1026"/>
                                        </p:tgtEl>
                                      </p:cBhvr>
                                    </p:animEffect>
                                  </p:childTnLst>
                                </p:cTn>
                              </p:par>
                              <p:par>
                                <p:cTn id="23" presetID="55"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p:cTn id="25"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6"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7" dur="1000"/>
                                        <p:tgtEl>
                                          <p:spTgt spid="5">
                                            <p:txEl>
                                              <p:pRg st="1" end="1"/>
                                            </p:txEl>
                                          </p:spTgt>
                                        </p:tgtEl>
                                      </p:cBhvr>
                                    </p:animEffect>
                                  </p:childTnLst>
                                </p:cTn>
                              </p:par>
                              <p:par>
                                <p:cTn id="28" presetID="55" presetClass="entr" presetSubtype="0" fill="hold" nodeType="with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p:cTn id="30"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31"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2" dur="1000"/>
                                        <p:tgtEl>
                                          <p:spTgt spid="5">
                                            <p:txEl>
                                              <p:pRg st="2" end="2"/>
                                            </p:txEl>
                                          </p:spTgt>
                                        </p:tgtEl>
                                      </p:cBhvr>
                                    </p:animEffect>
                                  </p:childTnLst>
                                </p:cTn>
                              </p:par>
                              <p:par>
                                <p:cTn id="33" presetID="55" presetClass="entr" presetSubtype="0"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3" end="3"/>
                                            </p:txEl>
                                          </p:spTgt>
                                        </p:tgtEl>
                                      </p:cBhvr>
                                    </p:animEffect>
                                  </p:childTnLst>
                                </p:cTn>
                              </p:par>
                              <p:par>
                                <p:cTn id="38" presetID="55" presetClass="entr" presetSubtype="0" fill="hold" nodeType="with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 calcmode="lin" valueType="num">
                                      <p:cBhvr>
                                        <p:cTn id="40"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41"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2" dur="1000"/>
                                        <p:tgtEl>
                                          <p:spTgt spid="5">
                                            <p:txEl>
                                              <p:pRg st="4" end="4"/>
                                            </p:txEl>
                                          </p:spTgt>
                                        </p:tgtEl>
                                      </p:cBhvr>
                                    </p:animEffect>
                                  </p:childTnLst>
                                </p:cTn>
                              </p:par>
                              <p:par>
                                <p:cTn id="43" presetID="55" presetClass="entr" presetSubtype="0" fill="hold" nodeType="with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 calcmode="lin" valueType="num">
                                      <p:cBhvr>
                                        <p:cTn id="45" dur="1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46"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7" dur="1000"/>
                                        <p:tgtEl>
                                          <p:spTgt spid="5">
                                            <p:txEl>
                                              <p:pRg st="5" end="5"/>
                                            </p:txEl>
                                          </p:spTgt>
                                        </p:tgtEl>
                                      </p:cBhvr>
                                    </p:animEffect>
                                  </p:childTnLst>
                                </p:cTn>
                              </p:par>
                              <p:par>
                                <p:cTn id="48" presetID="55" presetClass="entr" presetSubtype="0" fill="hold" nodeType="withEffect">
                                  <p:stCondLst>
                                    <p:cond delay="0"/>
                                  </p:stCondLst>
                                  <p:childTnLst>
                                    <p:set>
                                      <p:cBhvr>
                                        <p:cTn id="49" dur="1" fill="hold">
                                          <p:stCondLst>
                                            <p:cond delay="0"/>
                                          </p:stCondLst>
                                        </p:cTn>
                                        <p:tgtEl>
                                          <p:spTgt spid="5">
                                            <p:txEl>
                                              <p:pRg st="6" end="6"/>
                                            </p:txEl>
                                          </p:spTgt>
                                        </p:tgtEl>
                                        <p:attrNameLst>
                                          <p:attrName>style.visibility</p:attrName>
                                        </p:attrNameLst>
                                      </p:cBhvr>
                                      <p:to>
                                        <p:strVal val="visible"/>
                                      </p:to>
                                    </p:set>
                                    <p:anim calcmode="lin" valueType="num">
                                      <p:cBhvr>
                                        <p:cTn id="50" dur="1000" fill="hold"/>
                                        <p:tgtEl>
                                          <p:spTgt spid="5">
                                            <p:txEl>
                                              <p:pRg st="6" end="6"/>
                                            </p:txEl>
                                          </p:spTgt>
                                        </p:tgtEl>
                                        <p:attrNameLst>
                                          <p:attrName>ppt_w</p:attrName>
                                        </p:attrNameLst>
                                      </p:cBhvr>
                                      <p:tavLst>
                                        <p:tav tm="0">
                                          <p:val>
                                            <p:strVal val="#ppt_w*0.70"/>
                                          </p:val>
                                        </p:tav>
                                        <p:tav tm="100000">
                                          <p:val>
                                            <p:strVal val="#ppt_w"/>
                                          </p:val>
                                        </p:tav>
                                      </p:tavLst>
                                    </p:anim>
                                    <p:anim calcmode="lin" valueType="num">
                                      <p:cBhvr>
                                        <p:cTn id="51"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52" dur="1000"/>
                                        <p:tgtEl>
                                          <p:spTgt spid="5">
                                            <p:txEl>
                                              <p:pRg st="6" end="6"/>
                                            </p:txEl>
                                          </p:spTgt>
                                        </p:tgtEl>
                                      </p:cBhvr>
                                    </p:animEffect>
                                  </p:childTnLst>
                                </p:cTn>
                              </p:par>
                              <p:par>
                                <p:cTn id="53" presetID="55" presetClass="entr" presetSubtype="0" fill="hold" nodeType="with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 calcmode="lin" valueType="num">
                                      <p:cBhvr>
                                        <p:cTn id="55" dur="1000" fill="hold"/>
                                        <p:tgtEl>
                                          <p:spTgt spid="5">
                                            <p:txEl>
                                              <p:pRg st="7" end="7"/>
                                            </p:txEl>
                                          </p:spTgt>
                                        </p:tgtEl>
                                        <p:attrNameLst>
                                          <p:attrName>ppt_w</p:attrName>
                                        </p:attrNameLst>
                                      </p:cBhvr>
                                      <p:tavLst>
                                        <p:tav tm="0">
                                          <p:val>
                                            <p:strVal val="#ppt_w*0.70"/>
                                          </p:val>
                                        </p:tav>
                                        <p:tav tm="100000">
                                          <p:val>
                                            <p:strVal val="#ppt_w"/>
                                          </p:val>
                                        </p:tav>
                                      </p:tavLst>
                                    </p:anim>
                                    <p:anim calcmode="lin" valueType="num">
                                      <p:cBhvr>
                                        <p:cTn id="56" dur="1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57" dur="1000"/>
                                        <p:tgtEl>
                                          <p:spTgt spid="5">
                                            <p:txEl>
                                              <p:pRg st="7" end="7"/>
                                            </p:txEl>
                                          </p:spTgt>
                                        </p:tgtEl>
                                      </p:cBhvr>
                                    </p:animEffect>
                                  </p:childTnLst>
                                </p:cTn>
                              </p:par>
                              <p:par>
                                <p:cTn id="58" presetID="55" presetClass="entr" presetSubtype="0" fill="hold" nodeType="withEffect">
                                  <p:stCondLst>
                                    <p:cond delay="0"/>
                                  </p:stCondLst>
                                  <p:childTnLst>
                                    <p:set>
                                      <p:cBhvr>
                                        <p:cTn id="59" dur="1" fill="hold">
                                          <p:stCondLst>
                                            <p:cond delay="0"/>
                                          </p:stCondLst>
                                        </p:cTn>
                                        <p:tgtEl>
                                          <p:spTgt spid="5">
                                            <p:txEl>
                                              <p:pRg st="8" end="8"/>
                                            </p:txEl>
                                          </p:spTgt>
                                        </p:tgtEl>
                                        <p:attrNameLst>
                                          <p:attrName>style.visibility</p:attrName>
                                        </p:attrNameLst>
                                      </p:cBhvr>
                                      <p:to>
                                        <p:strVal val="visible"/>
                                      </p:to>
                                    </p:set>
                                    <p:anim calcmode="lin" valueType="num">
                                      <p:cBhvr>
                                        <p:cTn id="60" dur="1000" fill="hold"/>
                                        <p:tgtEl>
                                          <p:spTgt spid="5">
                                            <p:txEl>
                                              <p:pRg st="8" end="8"/>
                                            </p:txEl>
                                          </p:spTgt>
                                        </p:tgtEl>
                                        <p:attrNameLst>
                                          <p:attrName>ppt_w</p:attrName>
                                        </p:attrNameLst>
                                      </p:cBhvr>
                                      <p:tavLst>
                                        <p:tav tm="0">
                                          <p:val>
                                            <p:strVal val="#ppt_w*0.70"/>
                                          </p:val>
                                        </p:tav>
                                        <p:tav tm="100000">
                                          <p:val>
                                            <p:strVal val="#ppt_w"/>
                                          </p:val>
                                        </p:tav>
                                      </p:tavLst>
                                    </p:anim>
                                    <p:anim calcmode="lin" valueType="num">
                                      <p:cBhvr>
                                        <p:cTn id="61"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62" dur="1000"/>
                                        <p:tgtEl>
                                          <p:spTgt spid="5">
                                            <p:txEl>
                                              <p:pRg st="8" end="8"/>
                                            </p:txEl>
                                          </p:spTgt>
                                        </p:tgtEl>
                                      </p:cBhvr>
                                    </p:animEffect>
                                  </p:childTnLst>
                                </p:cTn>
                              </p:par>
                              <p:par>
                                <p:cTn id="63" presetID="55" presetClass="entr" presetSubtype="0" fill="hold" nodeType="withEffect">
                                  <p:stCondLst>
                                    <p:cond delay="0"/>
                                  </p:stCondLst>
                                  <p:childTnLst>
                                    <p:set>
                                      <p:cBhvr>
                                        <p:cTn id="64" dur="1" fill="hold">
                                          <p:stCondLst>
                                            <p:cond delay="0"/>
                                          </p:stCondLst>
                                        </p:cTn>
                                        <p:tgtEl>
                                          <p:spTgt spid="5">
                                            <p:txEl>
                                              <p:pRg st="9" end="9"/>
                                            </p:txEl>
                                          </p:spTgt>
                                        </p:tgtEl>
                                        <p:attrNameLst>
                                          <p:attrName>style.visibility</p:attrName>
                                        </p:attrNameLst>
                                      </p:cBhvr>
                                      <p:to>
                                        <p:strVal val="visible"/>
                                      </p:to>
                                    </p:set>
                                    <p:anim calcmode="lin" valueType="num">
                                      <p:cBhvr>
                                        <p:cTn id="65" dur="1000" fill="hold"/>
                                        <p:tgtEl>
                                          <p:spTgt spid="5">
                                            <p:txEl>
                                              <p:pRg st="9" end="9"/>
                                            </p:txEl>
                                          </p:spTgt>
                                        </p:tgtEl>
                                        <p:attrNameLst>
                                          <p:attrName>ppt_w</p:attrName>
                                        </p:attrNameLst>
                                      </p:cBhvr>
                                      <p:tavLst>
                                        <p:tav tm="0">
                                          <p:val>
                                            <p:strVal val="#ppt_w*0.70"/>
                                          </p:val>
                                        </p:tav>
                                        <p:tav tm="100000">
                                          <p:val>
                                            <p:strVal val="#ppt_w"/>
                                          </p:val>
                                        </p:tav>
                                      </p:tavLst>
                                    </p:anim>
                                    <p:anim calcmode="lin" valueType="num">
                                      <p:cBhvr>
                                        <p:cTn id="66"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67" dur="1000"/>
                                        <p:tgtEl>
                                          <p:spTgt spid="5">
                                            <p:txEl>
                                              <p:pRg st="9" end="9"/>
                                            </p:txEl>
                                          </p:spTgt>
                                        </p:tgtEl>
                                      </p:cBhvr>
                                    </p:animEffect>
                                  </p:childTnLst>
                                </p:cTn>
                              </p:par>
                              <p:par>
                                <p:cTn id="68" presetID="55" presetClass="entr" presetSubtype="0" fill="hold" nodeType="withEffect">
                                  <p:stCondLst>
                                    <p:cond delay="0"/>
                                  </p:stCondLst>
                                  <p:childTnLst>
                                    <p:set>
                                      <p:cBhvr>
                                        <p:cTn id="69" dur="1" fill="hold">
                                          <p:stCondLst>
                                            <p:cond delay="0"/>
                                          </p:stCondLst>
                                        </p:cTn>
                                        <p:tgtEl>
                                          <p:spTgt spid="5">
                                            <p:txEl>
                                              <p:pRg st="10" end="10"/>
                                            </p:txEl>
                                          </p:spTgt>
                                        </p:tgtEl>
                                        <p:attrNameLst>
                                          <p:attrName>style.visibility</p:attrName>
                                        </p:attrNameLst>
                                      </p:cBhvr>
                                      <p:to>
                                        <p:strVal val="visible"/>
                                      </p:to>
                                    </p:set>
                                    <p:anim calcmode="lin" valueType="num">
                                      <p:cBhvr>
                                        <p:cTn id="70" dur="1000" fill="hold"/>
                                        <p:tgtEl>
                                          <p:spTgt spid="5">
                                            <p:txEl>
                                              <p:pRg st="10" end="10"/>
                                            </p:txEl>
                                          </p:spTgt>
                                        </p:tgtEl>
                                        <p:attrNameLst>
                                          <p:attrName>ppt_w</p:attrName>
                                        </p:attrNameLst>
                                      </p:cBhvr>
                                      <p:tavLst>
                                        <p:tav tm="0">
                                          <p:val>
                                            <p:strVal val="#ppt_w*0.70"/>
                                          </p:val>
                                        </p:tav>
                                        <p:tav tm="100000">
                                          <p:val>
                                            <p:strVal val="#ppt_w"/>
                                          </p:val>
                                        </p:tav>
                                      </p:tavLst>
                                    </p:anim>
                                    <p:anim calcmode="lin" valueType="num">
                                      <p:cBhvr>
                                        <p:cTn id="71"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2"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Mercedes Benz Carको लागि तस्बिर परिणाम"/>
          <p:cNvPicPr>
            <a:picLocks noChangeAspect="1" noChangeArrowheads="1"/>
          </p:cNvPicPr>
          <p:nvPr/>
        </p:nvPicPr>
        <p:blipFill rotWithShape="1">
          <a:blip r:embed="rId2">
            <a:extLst>
              <a:ext uri="{28A0092B-C50C-407E-A947-70E740481C1C}">
                <a14:useLocalDpi xmlns:a14="http://schemas.microsoft.com/office/drawing/2010/main" val="0"/>
              </a:ext>
            </a:extLst>
          </a:blip>
          <a:srcRect l="5019" t="6231" r="2940" b="11298"/>
          <a:stretch/>
        </p:blipFill>
        <p:spPr bwMode="auto">
          <a:xfrm>
            <a:off x="5963479" y="3855754"/>
            <a:ext cx="6228521" cy="2981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Consumer Product</a:t>
            </a:r>
          </a:p>
        </p:txBody>
      </p:sp>
      <p:sp>
        <p:nvSpPr>
          <p:cNvPr id="5" name="Content Placeholder 2"/>
          <p:cNvSpPr txBox="1">
            <a:spLocks/>
          </p:cNvSpPr>
          <p:nvPr/>
        </p:nvSpPr>
        <p:spPr>
          <a:xfrm>
            <a:off x="270455" y="900332"/>
            <a:ext cx="9723551" cy="503682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None/>
            </a:pPr>
            <a:r>
              <a:rPr lang="en-US" sz="2800" b="1" u="sng" dirty="0">
                <a:solidFill>
                  <a:srgbClr val="FF0000"/>
                </a:solidFill>
              </a:rPr>
              <a:t>Specialty Product</a:t>
            </a:r>
          </a:p>
          <a:p>
            <a:pPr marL="0" indent="0">
              <a:lnSpc>
                <a:spcPts val="3500"/>
              </a:lnSpc>
              <a:spcBef>
                <a:spcPts val="0"/>
              </a:spcBef>
              <a:spcAft>
                <a:spcPts val="0"/>
              </a:spcAft>
              <a:buFont typeface="Wingdings" pitchFamily="2" charset="2"/>
              <a:buNone/>
            </a:pPr>
            <a:r>
              <a:rPr lang="en-US" sz="2400" b="1" u="sng" dirty="0">
                <a:solidFill>
                  <a:schemeClr val="accent3">
                    <a:lumMod val="50000"/>
                  </a:schemeClr>
                </a:solidFill>
              </a:rPr>
              <a:t>Marketing considerations for specialty products</a:t>
            </a:r>
            <a:endParaRPr lang="en-US" sz="2000" b="1" u="sng" dirty="0">
              <a:solidFill>
                <a:schemeClr val="accent3">
                  <a:lumMod val="50000"/>
                </a:schemeClr>
              </a:solidFill>
            </a:endParaRPr>
          </a:p>
          <a:p>
            <a:pPr marL="0" indent="0">
              <a:lnSpc>
                <a:spcPts val="3500"/>
              </a:lnSpc>
              <a:spcBef>
                <a:spcPts val="0"/>
              </a:spcBef>
              <a:spcAft>
                <a:spcPts val="0"/>
              </a:spcAft>
              <a:buNone/>
            </a:pPr>
            <a:r>
              <a:rPr lang="en-US" sz="2000" dirty="0">
                <a:solidFill>
                  <a:schemeClr val="bg1"/>
                </a:solidFill>
              </a:rPr>
              <a:t>The marketing effort for specialty products is directed at maintaining the quality and unique features of the product.</a:t>
            </a:r>
          </a:p>
          <a:p>
            <a:pPr marL="0" indent="0">
              <a:lnSpc>
                <a:spcPts val="3500"/>
              </a:lnSpc>
              <a:spcBef>
                <a:spcPts val="0"/>
              </a:spcBef>
              <a:spcAft>
                <a:spcPts val="0"/>
              </a:spcAft>
              <a:buNone/>
            </a:pPr>
            <a:r>
              <a:rPr lang="en-US" sz="2000" dirty="0">
                <a:solidFill>
                  <a:schemeClr val="bg1"/>
                </a:solidFill>
              </a:rPr>
              <a:t>Exclusive distribution through limited number of retail outlets/selective distribution or the service providers maintain their own outlets.</a:t>
            </a:r>
          </a:p>
          <a:p>
            <a:pPr marL="0" indent="0">
              <a:lnSpc>
                <a:spcPts val="3500"/>
              </a:lnSpc>
              <a:spcBef>
                <a:spcPts val="0"/>
              </a:spcBef>
              <a:spcAft>
                <a:spcPts val="0"/>
              </a:spcAft>
              <a:buNone/>
            </a:pPr>
            <a:r>
              <a:rPr lang="en-US" sz="2000" dirty="0">
                <a:solidFill>
                  <a:schemeClr val="bg1"/>
                </a:solidFill>
              </a:rPr>
              <a:t>Advertising is targeted at making the group of loyal buyers aware about the availability and location of the retail outlets.</a:t>
            </a:r>
          </a:p>
          <a:p>
            <a:pPr marL="0" indent="0">
              <a:lnSpc>
                <a:spcPts val="3500"/>
              </a:lnSpc>
              <a:spcBef>
                <a:spcPts val="0"/>
              </a:spcBef>
              <a:spcAft>
                <a:spcPts val="0"/>
              </a:spcAft>
              <a:buNone/>
            </a:pPr>
            <a:r>
              <a:rPr lang="en-US" sz="2000" dirty="0">
                <a:solidFill>
                  <a:schemeClr val="bg1"/>
                </a:solidFill>
              </a:rPr>
              <a:t>The manufacturer and the retailer jointly share the responsibility for promoting the specialty products.</a:t>
            </a: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40483500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strips(downLeft)">
                                      <p:cBhvr>
                                        <p:cTn id="7" dur="500"/>
                                        <p:tgtEl>
                                          <p:spTgt spid="5">
                                            <p:txEl>
                                              <p:pRg st="1" end="1"/>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strips(downLeft)">
                                      <p:cBhvr>
                                        <p:cTn id="10" dur="500"/>
                                        <p:tgtEl>
                                          <p:spTgt spid="5">
                                            <p:txEl>
                                              <p:pRg st="2" end="2"/>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strips(downLeft)">
                                      <p:cBhvr>
                                        <p:cTn id="13" dur="500"/>
                                        <p:tgtEl>
                                          <p:spTgt spid="5">
                                            <p:txEl>
                                              <p:pRg st="3" end="3"/>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strips(downLeft)">
                                      <p:cBhvr>
                                        <p:cTn id="16" dur="500"/>
                                        <p:tgtEl>
                                          <p:spTgt spid="5">
                                            <p:txEl>
                                              <p:pRg st="4" end="4"/>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strips(downLeft)">
                                      <p:cBhvr>
                                        <p:cTn id="1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Consumer Product</a:t>
            </a:r>
          </a:p>
        </p:txBody>
      </p:sp>
      <p:sp>
        <p:nvSpPr>
          <p:cNvPr id="5" name="Content Placeholder 2"/>
          <p:cNvSpPr txBox="1">
            <a:spLocks/>
          </p:cNvSpPr>
          <p:nvPr/>
        </p:nvSpPr>
        <p:spPr>
          <a:xfrm>
            <a:off x="270455" y="900332"/>
            <a:ext cx="10882649" cy="503682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Font typeface="Wingdings" pitchFamily="2" charset="2"/>
              <a:buNone/>
            </a:pPr>
            <a:r>
              <a:rPr lang="en-US" sz="2800" b="1" u="sng" dirty="0">
                <a:solidFill>
                  <a:srgbClr val="FF0000"/>
                </a:solidFill>
              </a:rPr>
              <a:t>Unsought Product</a:t>
            </a:r>
          </a:p>
          <a:p>
            <a:pPr marL="0" indent="0">
              <a:lnSpc>
                <a:spcPts val="3500"/>
              </a:lnSpc>
              <a:spcBef>
                <a:spcPts val="0"/>
              </a:spcBef>
              <a:spcAft>
                <a:spcPts val="0"/>
              </a:spcAft>
              <a:buFont typeface="Wingdings" pitchFamily="2" charset="2"/>
              <a:buNone/>
            </a:pPr>
            <a:r>
              <a:rPr lang="en-US" sz="2400" b="1" u="sng" dirty="0">
                <a:solidFill>
                  <a:schemeClr val="accent3">
                    <a:lumMod val="50000"/>
                  </a:schemeClr>
                </a:solidFill>
              </a:rPr>
              <a:t>Features</a:t>
            </a:r>
          </a:p>
          <a:p>
            <a:pPr marL="0" indent="0">
              <a:lnSpc>
                <a:spcPts val="3500"/>
              </a:lnSpc>
              <a:spcBef>
                <a:spcPts val="0"/>
              </a:spcBef>
              <a:spcAft>
                <a:spcPts val="0"/>
              </a:spcAft>
              <a:buNone/>
            </a:pPr>
            <a:r>
              <a:rPr lang="en-US" sz="2400" dirty="0">
                <a:solidFill>
                  <a:schemeClr val="bg1"/>
                </a:solidFill>
              </a:rPr>
              <a:t>The consumers do not know or do not normally think of buying.</a:t>
            </a:r>
          </a:p>
          <a:p>
            <a:pPr marL="0" indent="0">
              <a:lnSpc>
                <a:spcPts val="3500"/>
              </a:lnSpc>
              <a:spcBef>
                <a:spcPts val="0"/>
              </a:spcBef>
              <a:spcAft>
                <a:spcPts val="0"/>
              </a:spcAft>
              <a:buNone/>
            </a:pPr>
            <a:r>
              <a:rPr lang="en-US" sz="2400" dirty="0">
                <a:solidFill>
                  <a:schemeClr val="bg1"/>
                </a:solidFill>
              </a:rPr>
              <a:t>Little product awareness and knowledge and low desire to purchase and consume.</a:t>
            </a:r>
          </a:p>
          <a:p>
            <a:pPr marL="0" indent="0">
              <a:lnSpc>
                <a:spcPts val="3500"/>
              </a:lnSpc>
              <a:spcBef>
                <a:spcPts val="0"/>
              </a:spcBef>
              <a:spcAft>
                <a:spcPts val="0"/>
              </a:spcAft>
              <a:buNone/>
            </a:pPr>
            <a:r>
              <a:rPr lang="en-US" sz="2400" dirty="0">
                <a:solidFill>
                  <a:schemeClr val="bg1"/>
                </a:solidFill>
              </a:rPr>
              <a:t>No purchase planning</a:t>
            </a:r>
            <a:r>
              <a:rPr lang="en-US" sz="2400" dirty="0" smtClean="0">
                <a:solidFill>
                  <a:schemeClr val="bg1"/>
                </a:solidFill>
              </a:rPr>
              <a:t>.</a:t>
            </a:r>
          </a:p>
          <a:p>
            <a:pPr marL="0" indent="0">
              <a:lnSpc>
                <a:spcPts val="3500"/>
              </a:lnSpc>
              <a:spcBef>
                <a:spcPts val="0"/>
              </a:spcBef>
              <a:spcAft>
                <a:spcPts val="0"/>
              </a:spcAft>
              <a:buNone/>
            </a:pPr>
            <a:r>
              <a:rPr lang="en-US" sz="2400" dirty="0" smtClean="0">
                <a:solidFill>
                  <a:schemeClr val="bg1"/>
                </a:solidFill>
              </a:rPr>
              <a:t>Branding is less important because there is no brand loyalty.</a:t>
            </a:r>
            <a:endParaRPr lang="en-US" sz="2400" dirty="0">
              <a:solidFill>
                <a:schemeClr val="bg1"/>
              </a:solidFill>
            </a:endParaRPr>
          </a:p>
          <a:p>
            <a:pPr marL="0" indent="0">
              <a:lnSpc>
                <a:spcPts val="3500"/>
              </a:lnSpc>
              <a:spcBef>
                <a:spcPts val="0"/>
              </a:spcBef>
              <a:spcAft>
                <a:spcPts val="0"/>
              </a:spcAft>
              <a:buNone/>
            </a:pPr>
            <a:r>
              <a:rPr lang="en-US" sz="2400" dirty="0">
                <a:solidFill>
                  <a:schemeClr val="bg1"/>
                </a:solidFill>
              </a:rPr>
              <a:t>Price varies according to products</a:t>
            </a:r>
            <a:r>
              <a:rPr lang="en-US" sz="2400" dirty="0" smtClean="0">
                <a:solidFill>
                  <a:schemeClr val="bg1"/>
                </a:solidFill>
              </a:rPr>
              <a:t>.</a:t>
            </a:r>
          </a:p>
          <a:p>
            <a:pPr marL="0" indent="0">
              <a:lnSpc>
                <a:spcPts val="3500"/>
              </a:lnSpc>
              <a:spcBef>
                <a:spcPts val="0"/>
              </a:spcBef>
              <a:spcAft>
                <a:spcPts val="0"/>
              </a:spcAft>
              <a:buNone/>
            </a:pPr>
            <a:r>
              <a:rPr lang="en-US" sz="2400" dirty="0" smtClean="0">
                <a:solidFill>
                  <a:schemeClr val="bg1"/>
                </a:solidFill>
              </a:rPr>
              <a:t>Bought at specific outlets.</a:t>
            </a:r>
            <a:endParaRPr lang="en-US" sz="2400" dirty="0">
              <a:solidFill>
                <a:schemeClr val="bg1"/>
              </a:solidFill>
            </a:endParaRPr>
          </a:p>
          <a:p>
            <a:pPr marL="0" indent="0">
              <a:lnSpc>
                <a:spcPts val="3500"/>
              </a:lnSpc>
              <a:spcBef>
                <a:spcPts val="0"/>
              </a:spcBef>
              <a:spcAft>
                <a:spcPts val="0"/>
              </a:spcAft>
              <a:buNone/>
            </a:pPr>
            <a:r>
              <a:rPr lang="en-US" sz="2400" dirty="0">
                <a:solidFill>
                  <a:schemeClr val="bg1"/>
                </a:solidFill>
              </a:rPr>
              <a:t>Consumers generally show reluctance to buy these products unless approached by the marketer.</a:t>
            </a:r>
          </a:p>
          <a:p>
            <a:pPr marL="0" indent="0">
              <a:lnSpc>
                <a:spcPts val="3500"/>
              </a:lnSpc>
              <a:spcBef>
                <a:spcPts val="0"/>
              </a:spcBef>
              <a:spcAft>
                <a:spcPts val="0"/>
              </a:spcAft>
              <a:buNone/>
            </a:pPr>
            <a:r>
              <a:rPr lang="en-US" sz="2400" dirty="0">
                <a:solidFill>
                  <a:schemeClr val="bg1"/>
                </a:solidFill>
              </a:rPr>
              <a:t>Many of the new inventions are unsought by consumers until they become aware about its benefits.</a:t>
            </a:r>
          </a:p>
          <a:p>
            <a:pPr marL="0" indent="0">
              <a:lnSpc>
                <a:spcPts val="3500"/>
              </a:lnSpc>
              <a:spcBef>
                <a:spcPts val="0"/>
              </a:spcBef>
              <a:spcAft>
                <a:spcPts val="0"/>
              </a:spcAft>
              <a:buNone/>
            </a:pPr>
            <a:r>
              <a:rPr lang="en-US" sz="2400" dirty="0">
                <a:solidFill>
                  <a:schemeClr val="bg1"/>
                </a:solidFill>
              </a:rPr>
              <a:t>E.g.: Insurance policies, magazine subscriptions, videophone, encyclopedias  etc.</a:t>
            </a: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6066299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circle(in)">
                                      <p:cBhvr>
                                        <p:cTn id="20" dur="2000"/>
                                        <p:tgtEl>
                                          <p:spTgt spid="5">
                                            <p:txEl>
                                              <p:pRg st="3" end="3"/>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circle(in)">
                                      <p:cBhvr>
                                        <p:cTn id="23" dur="2000"/>
                                        <p:tgtEl>
                                          <p:spTgt spid="5">
                                            <p:txEl>
                                              <p:pRg st="4" end="4"/>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circle(in)">
                                      <p:cBhvr>
                                        <p:cTn id="26" dur="2000"/>
                                        <p:tgtEl>
                                          <p:spTgt spid="5">
                                            <p:txEl>
                                              <p:pRg st="5" end="5"/>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circle(in)">
                                      <p:cBhvr>
                                        <p:cTn id="29" dur="2000"/>
                                        <p:tgtEl>
                                          <p:spTgt spid="5">
                                            <p:txEl>
                                              <p:pRg st="6" end="6"/>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circle(in)">
                                      <p:cBhvr>
                                        <p:cTn id="32" dur="2000"/>
                                        <p:tgtEl>
                                          <p:spTgt spid="5">
                                            <p:txEl>
                                              <p:pRg st="7" end="7"/>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circle(in)">
                                      <p:cBhvr>
                                        <p:cTn id="35" dur="2000"/>
                                        <p:tgtEl>
                                          <p:spTgt spid="5">
                                            <p:txEl>
                                              <p:pRg st="8" end="8"/>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circle(in)">
                                      <p:cBhvr>
                                        <p:cTn id="38" dur="2000"/>
                                        <p:tgtEl>
                                          <p:spTgt spid="5">
                                            <p:txEl>
                                              <p:pRg st="9" end="9"/>
                                            </p:txEl>
                                          </p:spTgt>
                                        </p:tgtEl>
                                      </p:cBhvr>
                                    </p:animEffect>
                                  </p:childTnLst>
                                </p:cTn>
                              </p:par>
                              <p:par>
                                <p:cTn id="39" presetID="6" presetClass="entr" presetSubtype="16" fill="hold"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circle(in)">
                                      <p:cBhvr>
                                        <p:cTn id="41"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Consumer Product</a:t>
            </a:r>
          </a:p>
        </p:txBody>
      </p:sp>
      <p:sp>
        <p:nvSpPr>
          <p:cNvPr id="5" name="Content Placeholder 2"/>
          <p:cNvSpPr txBox="1">
            <a:spLocks/>
          </p:cNvSpPr>
          <p:nvPr/>
        </p:nvSpPr>
        <p:spPr>
          <a:xfrm>
            <a:off x="270455" y="900332"/>
            <a:ext cx="9427337" cy="503682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None/>
            </a:pPr>
            <a:r>
              <a:rPr lang="en-US" sz="2800" b="1" u="sng" dirty="0">
                <a:solidFill>
                  <a:srgbClr val="FF0000"/>
                </a:solidFill>
              </a:rPr>
              <a:t>Unsought Product</a:t>
            </a:r>
          </a:p>
          <a:p>
            <a:pPr marL="0" indent="0">
              <a:lnSpc>
                <a:spcPts val="3500"/>
              </a:lnSpc>
              <a:spcBef>
                <a:spcPts val="0"/>
              </a:spcBef>
              <a:spcAft>
                <a:spcPts val="0"/>
              </a:spcAft>
              <a:buFont typeface="Wingdings" pitchFamily="2" charset="2"/>
              <a:buNone/>
            </a:pPr>
            <a:r>
              <a:rPr lang="en-US" sz="2400" b="1" u="sng" dirty="0">
                <a:solidFill>
                  <a:schemeClr val="accent3">
                    <a:lumMod val="50000"/>
                  </a:schemeClr>
                </a:solidFill>
              </a:rPr>
              <a:t>Marketing considerations for unsought products</a:t>
            </a:r>
            <a:endParaRPr lang="en-US" sz="2000" b="1" u="sng" dirty="0">
              <a:solidFill>
                <a:schemeClr val="accent3">
                  <a:lumMod val="50000"/>
                </a:schemeClr>
              </a:solidFill>
            </a:endParaRPr>
          </a:p>
          <a:p>
            <a:pPr marL="0" indent="0">
              <a:lnSpc>
                <a:spcPts val="3500"/>
              </a:lnSpc>
              <a:spcBef>
                <a:spcPts val="0"/>
              </a:spcBef>
              <a:spcAft>
                <a:spcPts val="0"/>
              </a:spcAft>
              <a:buNone/>
            </a:pPr>
            <a:r>
              <a:rPr lang="en-US" sz="2000" dirty="0">
                <a:solidFill>
                  <a:schemeClr val="bg1"/>
                </a:solidFill>
              </a:rPr>
              <a:t>Consumer should be more aware of the product and the brand. So, aggressive selling effort is made.</a:t>
            </a:r>
          </a:p>
          <a:p>
            <a:pPr marL="0" indent="0">
              <a:lnSpc>
                <a:spcPts val="3500"/>
              </a:lnSpc>
              <a:spcBef>
                <a:spcPts val="0"/>
              </a:spcBef>
              <a:spcAft>
                <a:spcPts val="0"/>
              </a:spcAft>
              <a:buNone/>
            </a:pPr>
            <a:r>
              <a:rPr lang="en-US" sz="2000" dirty="0">
                <a:solidFill>
                  <a:schemeClr val="bg1"/>
                </a:solidFill>
              </a:rPr>
              <a:t>The marketer has to use direct advertising, personal selling and sales promotion tools to create consumer interest on the product.</a:t>
            </a:r>
          </a:p>
          <a:p>
            <a:pPr marL="0" indent="0">
              <a:lnSpc>
                <a:spcPts val="3500"/>
              </a:lnSpc>
              <a:spcBef>
                <a:spcPts val="0"/>
              </a:spcBef>
              <a:spcAft>
                <a:spcPts val="0"/>
              </a:spcAft>
              <a:buNone/>
            </a:pPr>
            <a:r>
              <a:rPr lang="en-US" sz="2000" dirty="0">
                <a:solidFill>
                  <a:schemeClr val="bg1"/>
                </a:solidFill>
              </a:rPr>
              <a:t>Packaging should be appropriate for the product.</a:t>
            </a:r>
          </a:p>
          <a:p>
            <a:pPr marL="0" indent="0">
              <a:lnSpc>
                <a:spcPts val="3500"/>
              </a:lnSpc>
              <a:spcBef>
                <a:spcPts val="0"/>
              </a:spcBef>
              <a:spcAft>
                <a:spcPts val="0"/>
              </a:spcAft>
              <a:buNone/>
            </a:pPr>
            <a:r>
              <a:rPr lang="en-US" sz="2000" dirty="0">
                <a:solidFill>
                  <a:schemeClr val="bg1"/>
                </a:solidFill>
              </a:rPr>
              <a:t>Direct marketing is done by manufacturer through telemarketing, mail order outlets, websites</a:t>
            </a:r>
            <a:r>
              <a:rPr lang="en-US" sz="2000" dirty="0" smtClean="0">
                <a:solidFill>
                  <a:schemeClr val="bg1"/>
                </a:solidFill>
              </a:rPr>
              <a:t>.</a:t>
            </a:r>
          </a:p>
          <a:p>
            <a:pPr marL="0" indent="0">
              <a:lnSpc>
                <a:spcPts val="3500"/>
              </a:lnSpc>
              <a:spcBef>
                <a:spcPts val="0"/>
              </a:spcBef>
              <a:spcAft>
                <a:spcPts val="0"/>
              </a:spcAft>
              <a:buNone/>
            </a:pPr>
            <a:r>
              <a:rPr lang="en-US" sz="2000" dirty="0" smtClean="0">
                <a:solidFill>
                  <a:schemeClr val="bg1"/>
                </a:solidFill>
              </a:rPr>
              <a:t>Price is generally high because the product is new.</a:t>
            </a:r>
            <a:endParaRPr lang="en-US" sz="2000" dirty="0">
              <a:solidFill>
                <a:schemeClr val="bg1"/>
              </a:solidFill>
            </a:endParaRPr>
          </a:p>
          <a:p>
            <a:pPr marL="0" indent="0">
              <a:lnSpc>
                <a:spcPts val="3500"/>
              </a:lnSpc>
              <a:spcBef>
                <a:spcPts val="0"/>
              </a:spcBef>
              <a:spcAft>
                <a:spcPts val="0"/>
              </a:spcAft>
              <a:buNone/>
            </a:pPr>
            <a:endParaRPr lang="en-US" sz="2400" dirty="0">
              <a:solidFill>
                <a:schemeClr val="bg1"/>
              </a:solidFill>
            </a:endParaRPr>
          </a:p>
        </p:txBody>
      </p:sp>
      <p:pic>
        <p:nvPicPr>
          <p:cNvPr id="2051" name="Picture 3" descr="C:\Users\HP\Desktop\promo_products_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3110" y="4494727"/>
            <a:ext cx="4969364" cy="2363273"/>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40744666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circle(in)">
                                      <p:cBhvr>
                                        <p:cTn id="25"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graphicFrame>
        <p:nvGraphicFramePr>
          <p:cNvPr id="3" name="Table 2"/>
          <p:cNvGraphicFramePr>
            <a:graphicFrameLocks noGrp="1"/>
          </p:cNvGraphicFramePr>
          <p:nvPr>
            <p:extLst>
              <p:ext uri="{D42A27DB-BD31-4B8C-83A1-F6EECF244321}">
                <p14:modId xmlns:p14="http://schemas.microsoft.com/office/powerpoint/2010/main" val="1662921863"/>
              </p:ext>
            </p:extLst>
          </p:nvPr>
        </p:nvGraphicFramePr>
        <p:xfrm>
          <a:off x="125927" y="758302"/>
          <a:ext cx="11954455" cy="2595880"/>
        </p:xfrm>
        <a:graphic>
          <a:graphicData uri="http://schemas.openxmlformats.org/drawingml/2006/table">
            <a:tbl>
              <a:tblPr firstRow="1" bandRow="1">
                <a:tableStyleId>{1FECB4D8-DB02-4DC6-A0A2-4F2EBAE1DC90}</a:tableStyleId>
              </a:tblPr>
              <a:tblGrid>
                <a:gridCol w="2164185"/>
                <a:gridCol w="2681133"/>
                <a:gridCol w="2678806"/>
                <a:gridCol w="2343955"/>
                <a:gridCol w="2086376"/>
              </a:tblGrid>
              <a:tr h="370840">
                <a:tc>
                  <a:txBody>
                    <a:bodyPr/>
                    <a:lstStyle/>
                    <a:p>
                      <a:pPr algn="ctr"/>
                      <a:r>
                        <a:rPr lang="en-US" dirty="0" smtClean="0"/>
                        <a:t>Distinctive Features</a:t>
                      </a:r>
                      <a:endParaRPr lang="en-US" dirty="0"/>
                    </a:p>
                  </a:txBody>
                  <a:tcPr/>
                </a:tc>
                <a:tc>
                  <a:txBody>
                    <a:bodyPr/>
                    <a:lstStyle/>
                    <a:p>
                      <a:pPr algn="ctr"/>
                      <a:r>
                        <a:rPr lang="en-US" dirty="0" smtClean="0"/>
                        <a:t>Convenience</a:t>
                      </a:r>
                      <a:endParaRPr lang="en-US" dirty="0"/>
                    </a:p>
                  </a:txBody>
                  <a:tcPr/>
                </a:tc>
                <a:tc>
                  <a:txBody>
                    <a:bodyPr/>
                    <a:lstStyle/>
                    <a:p>
                      <a:pPr algn="ctr"/>
                      <a:r>
                        <a:rPr lang="en-US" dirty="0" smtClean="0"/>
                        <a:t>Shopping</a:t>
                      </a:r>
                      <a:endParaRPr lang="en-US" dirty="0"/>
                    </a:p>
                  </a:txBody>
                  <a:tcPr/>
                </a:tc>
                <a:tc>
                  <a:txBody>
                    <a:bodyPr/>
                    <a:lstStyle/>
                    <a:p>
                      <a:pPr algn="ctr"/>
                      <a:r>
                        <a:rPr lang="en-US" dirty="0" smtClean="0"/>
                        <a:t>Specialty </a:t>
                      </a:r>
                      <a:endParaRPr lang="en-US" dirty="0"/>
                    </a:p>
                  </a:txBody>
                  <a:tcPr/>
                </a:tc>
                <a:tc>
                  <a:txBody>
                    <a:bodyPr/>
                    <a:lstStyle/>
                    <a:p>
                      <a:pPr algn="ctr"/>
                      <a:r>
                        <a:rPr lang="en-US" dirty="0" smtClean="0"/>
                        <a:t>Unsought</a:t>
                      </a:r>
                      <a:r>
                        <a:rPr lang="en-US" baseline="0" dirty="0" smtClean="0"/>
                        <a:t> </a:t>
                      </a:r>
                      <a:endParaRPr lang="en-US" dirty="0"/>
                    </a:p>
                  </a:txBody>
                  <a:tcPr/>
                </a:tc>
              </a:tr>
              <a:tr h="370840">
                <a:tc>
                  <a:txBody>
                    <a:bodyPr/>
                    <a:lstStyle/>
                    <a:p>
                      <a:pPr algn="ctr"/>
                      <a:r>
                        <a:rPr lang="en-US" dirty="0" smtClean="0"/>
                        <a:t>Purchase frequency</a:t>
                      </a:r>
                      <a:endParaRPr lang="en-US" dirty="0"/>
                    </a:p>
                  </a:txBody>
                  <a:tcPr/>
                </a:tc>
                <a:tc>
                  <a:txBody>
                    <a:bodyPr/>
                    <a:lstStyle/>
                    <a:p>
                      <a:pPr algn="ctr"/>
                      <a:r>
                        <a:rPr lang="en-US" dirty="0" smtClean="0"/>
                        <a:t>Frequently</a:t>
                      </a:r>
                      <a:endParaRPr lang="en-US" dirty="0"/>
                    </a:p>
                  </a:txBody>
                  <a:tcPr/>
                </a:tc>
                <a:tc>
                  <a:txBody>
                    <a:bodyPr/>
                    <a:lstStyle/>
                    <a:p>
                      <a:pPr algn="ctr"/>
                      <a:r>
                        <a:rPr lang="en-US" dirty="0" smtClean="0"/>
                        <a:t>Less frequently</a:t>
                      </a:r>
                      <a:endParaRPr lang="en-US" dirty="0"/>
                    </a:p>
                  </a:txBody>
                  <a:tcPr/>
                </a:tc>
                <a:tc>
                  <a:txBody>
                    <a:bodyPr/>
                    <a:lstStyle/>
                    <a:p>
                      <a:pPr algn="ctr"/>
                      <a:r>
                        <a:rPr lang="en-US" dirty="0" smtClean="0"/>
                        <a:t>Infrequently</a:t>
                      </a:r>
                      <a:endParaRPr lang="en-US" dirty="0"/>
                    </a:p>
                  </a:txBody>
                  <a:tcPr/>
                </a:tc>
                <a:tc>
                  <a:txBody>
                    <a:bodyPr/>
                    <a:lstStyle/>
                    <a:p>
                      <a:pPr algn="ctr"/>
                      <a:r>
                        <a:rPr lang="en-US" dirty="0" smtClean="0"/>
                        <a:t>Rarely</a:t>
                      </a:r>
                      <a:endParaRPr lang="en-US" dirty="0"/>
                    </a:p>
                  </a:txBody>
                  <a:tcPr/>
                </a:tc>
              </a:tr>
              <a:tr h="370840">
                <a:tc>
                  <a:txBody>
                    <a:bodyPr/>
                    <a:lstStyle/>
                    <a:p>
                      <a:pPr algn="ctr"/>
                      <a:r>
                        <a:rPr lang="en-US" dirty="0" smtClean="0"/>
                        <a:t>Purchase planning</a:t>
                      </a:r>
                      <a:endParaRPr lang="en-US" dirty="0"/>
                    </a:p>
                  </a:txBody>
                  <a:tcPr/>
                </a:tc>
                <a:tc>
                  <a:txBody>
                    <a:bodyPr/>
                    <a:lstStyle/>
                    <a:p>
                      <a:pPr algn="ctr"/>
                      <a:r>
                        <a:rPr lang="en-US" dirty="0" smtClean="0"/>
                        <a:t>Minimal</a:t>
                      </a:r>
                      <a:endParaRPr lang="en-US" dirty="0"/>
                    </a:p>
                  </a:txBody>
                  <a:tcPr/>
                </a:tc>
                <a:tc>
                  <a:txBody>
                    <a:bodyPr/>
                    <a:lstStyle/>
                    <a:p>
                      <a:pPr algn="ctr"/>
                      <a:r>
                        <a:rPr lang="en-US" dirty="0" smtClean="0"/>
                        <a:t>High</a:t>
                      </a:r>
                      <a:endParaRPr lang="en-US" dirty="0"/>
                    </a:p>
                  </a:txBody>
                  <a:tcPr/>
                </a:tc>
                <a:tc>
                  <a:txBody>
                    <a:bodyPr/>
                    <a:lstStyle/>
                    <a:p>
                      <a:pPr algn="ctr"/>
                      <a:r>
                        <a:rPr lang="en-US" dirty="0" smtClean="0"/>
                        <a:t>Very</a:t>
                      </a:r>
                      <a:r>
                        <a:rPr lang="en-US" baseline="0" dirty="0" smtClean="0"/>
                        <a:t> high</a:t>
                      </a:r>
                      <a:endParaRPr lang="en-US" dirty="0"/>
                    </a:p>
                  </a:txBody>
                  <a:tcPr/>
                </a:tc>
                <a:tc>
                  <a:txBody>
                    <a:bodyPr/>
                    <a:lstStyle/>
                    <a:p>
                      <a:pPr algn="ctr"/>
                      <a:r>
                        <a:rPr lang="en-US" dirty="0" smtClean="0"/>
                        <a:t>None</a:t>
                      </a:r>
                      <a:endParaRPr lang="en-US" dirty="0"/>
                    </a:p>
                  </a:txBody>
                  <a:tcPr/>
                </a:tc>
              </a:tr>
              <a:tr h="370840">
                <a:tc>
                  <a:txBody>
                    <a:bodyPr/>
                    <a:lstStyle/>
                    <a:p>
                      <a:pPr algn="ctr"/>
                      <a:r>
                        <a:rPr lang="en-US" dirty="0" smtClean="0"/>
                        <a:t>Brand loyalty</a:t>
                      </a:r>
                      <a:endParaRPr lang="en-US" dirty="0"/>
                    </a:p>
                  </a:txBody>
                  <a:tcPr/>
                </a:tc>
                <a:tc>
                  <a:txBody>
                    <a:bodyPr/>
                    <a:lstStyle/>
                    <a:p>
                      <a:pPr algn="ctr"/>
                      <a:r>
                        <a:rPr lang="en-US" dirty="0" smtClean="0"/>
                        <a:t>Low</a:t>
                      </a:r>
                      <a:endParaRPr lang="en-US" dirty="0"/>
                    </a:p>
                  </a:txBody>
                  <a:tcPr/>
                </a:tc>
                <a:tc>
                  <a:txBody>
                    <a:bodyPr/>
                    <a:lstStyle/>
                    <a:p>
                      <a:pPr algn="ctr"/>
                      <a:r>
                        <a:rPr lang="en-US" dirty="0" smtClean="0"/>
                        <a:t>Low</a:t>
                      </a:r>
                      <a:endParaRPr lang="en-US" dirty="0"/>
                    </a:p>
                  </a:txBody>
                  <a:tcPr/>
                </a:tc>
                <a:tc>
                  <a:txBody>
                    <a:bodyPr/>
                    <a:lstStyle/>
                    <a:p>
                      <a:pPr algn="ctr"/>
                      <a:r>
                        <a:rPr lang="en-US" dirty="0" smtClean="0"/>
                        <a:t>High</a:t>
                      </a:r>
                      <a:endParaRPr lang="en-US" dirty="0"/>
                    </a:p>
                  </a:txBody>
                  <a:tcPr/>
                </a:tc>
                <a:tc>
                  <a:txBody>
                    <a:bodyPr/>
                    <a:lstStyle/>
                    <a:p>
                      <a:pPr algn="ctr"/>
                      <a:r>
                        <a:rPr lang="en-US" dirty="0" smtClean="0"/>
                        <a:t>None</a:t>
                      </a:r>
                      <a:endParaRPr lang="en-US" dirty="0"/>
                    </a:p>
                  </a:txBody>
                  <a:tcPr/>
                </a:tc>
              </a:tr>
              <a:tr h="370840">
                <a:tc>
                  <a:txBody>
                    <a:bodyPr/>
                    <a:lstStyle/>
                    <a:p>
                      <a:pPr algn="ctr"/>
                      <a:r>
                        <a:rPr lang="en-US" dirty="0" smtClean="0"/>
                        <a:t>Packaging</a:t>
                      </a:r>
                      <a:endParaRPr lang="en-US" dirty="0"/>
                    </a:p>
                  </a:txBody>
                  <a:tcPr/>
                </a:tc>
                <a:tc>
                  <a:txBody>
                    <a:bodyPr/>
                    <a:lstStyle/>
                    <a:p>
                      <a:pPr algn="ctr"/>
                      <a:r>
                        <a:rPr lang="en-US" dirty="0" smtClean="0"/>
                        <a:t>Very important</a:t>
                      </a:r>
                      <a:endParaRPr lang="en-US" dirty="0"/>
                    </a:p>
                  </a:txBody>
                  <a:tcPr/>
                </a:tc>
                <a:tc>
                  <a:txBody>
                    <a:bodyPr/>
                    <a:lstStyle/>
                    <a:p>
                      <a:pPr algn="ctr"/>
                      <a:r>
                        <a:rPr lang="en-US" dirty="0" smtClean="0"/>
                        <a:t>Less important</a:t>
                      </a:r>
                      <a:endParaRPr lang="en-US" dirty="0"/>
                    </a:p>
                  </a:txBody>
                  <a:tcPr/>
                </a:tc>
                <a:tc>
                  <a:txBody>
                    <a:bodyPr/>
                    <a:lstStyle/>
                    <a:p>
                      <a:pPr algn="ctr"/>
                      <a:r>
                        <a:rPr lang="en-US" dirty="0" smtClean="0"/>
                        <a:t>Less important</a:t>
                      </a:r>
                      <a:endParaRPr lang="en-US" dirty="0"/>
                    </a:p>
                  </a:txBody>
                  <a:tcPr/>
                </a:tc>
                <a:tc>
                  <a:txBody>
                    <a:bodyPr/>
                    <a:lstStyle/>
                    <a:p>
                      <a:pPr algn="ctr"/>
                      <a:r>
                        <a:rPr lang="en-US" dirty="0" smtClean="0"/>
                        <a:t>Importance</a:t>
                      </a:r>
                      <a:r>
                        <a:rPr lang="en-US" baseline="0" dirty="0" smtClean="0"/>
                        <a:t> varies</a:t>
                      </a:r>
                      <a:endParaRPr lang="en-US" dirty="0"/>
                    </a:p>
                  </a:txBody>
                  <a:tcPr/>
                </a:tc>
              </a:tr>
              <a:tr h="370840">
                <a:tc>
                  <a:txBody>
                    <a:bodyPr/>
                    <a:lstStyle/>
                    <a:p>
                      <a:pPr algn="ctr"/>
                      <a:r>
                        <a:rPr lang="en-US" dirty="0" smtClean="0"/>
                        <a:t>Price</a:t>
                      </a:r>
                      <a:endParaRPr lang="en-US" dirty="0"/>
                    </a:p>
                  </a:txBody>
                  <a:tcPr/>
                </a:tc>
                <a:tc>
                  <a:txBody>
                    <a:bodyPr/>
                    <a:lstStyle/>
                    <a:p>
                      <a:pPr algn="ctr"/>
                      <a:r>
                        <a:rPr lang="en-US" dirty="0" smtClean="0"/>
                        <a:t>Low</a:t>
                      </a:r>
                      <a:endParaRPr lang="en-US" dirty="0"/>
                    </a:p>
                  </a:txBody>
                  <a:tcPr/>
                </a:tc>
                <a:tc>
                  <a:txBody>
                    <a:bodyPr/>
                    <a:lstStyle/>
                    <a:p>
                      <a:pPr algn="ctr"/>
                      <a:r>
                        <a:rPr lang="en-US" dirty="0" smtClean="0"/>
                        <a:t>High</a:t>
                      </a:r>
                      <a:endParaRPr lang="en-US" dirty="0"/>
                    </a:p>
                  </a:txBody>
                  <a:tcPr/>
                </a:tc>
                <a:tc>
                  <a:txBody>
                    <a:bodyPr/>
                    <a:lstStyle/>
                    <a:p>
                      <a:pPr algn="ctr"/>
                      <a:r>
                        <a:rPr lang="en-US" dirty="0" smtClean="0"/>
                        <a:t>High</a:t>
                      </a:r>
                      <a:endParaRPr lang="en-US" dirty="0"/>
                    </a:p>
                  </a:txBody>
                  <a:tcPr/>
                </a:tc>
                <a:tc>
                  <a:txBody>
                    <a:bodyPr/>
                    <a:lstStyle/>
                    <a:p>
                      <a:pPr algn="ctr"/>
                      <a:r>
                        <a:rPr lang="en-US" dirty="0" smtClean="0"/>
                        <a:t>High</a:t>
                      </a:r>
                      <a:endParaRPr lang="en-US" dirty="0"/>
                    </a:p>
                  </a:txBody>
                  <a:tcPr/>
                </a:tc>
              </a:tr>
              <a:tr h="370840">
                <a:tc>
                  <a:txBody>
                    <a:bodyPr/>
                    <a:lstStyle/>
                    <a:p>
                      <a:pPr algn="ctr"/>
                      <a:r>
                        <a:rPr lang="en-US" dirty="0" smtClean="0"/>
                        <a:t>Place/Distribution</a:t>
                      </a:r>
                      <a:endParaRPr lang="en-US" dirty="0"/>
                    </a:p>
                  </a:txBody>
                  <a:tcPr/>
                </a:tc>
                <a:tc>
                  <a:txBody>
                    <a:bodyPr/>
                    <a:lstStyle/>
                    <a:p>
                      <a:pPr algn="ctr"/>
                      <a:r>
                        <a:rPr lang="en-US" dirty="0" smtClean="0"/>
                        <a:t>Intensive (Many</a:t>
                      </a:r>
                      <a:r>
                        <a:rPr lang="en-US" baseline="0" dirty="0" smtClean="0"/>
                        <a:t> retailers)</a:t>
                      </a:r>
                      <a:endParaRPr lang="en-US" dirty="0"/>
                    </a:p>
                  </a:txBody>
                  <a:tcPr/>
                </a:tc>
                <a:tc>
                  <a:txBody>
                    <a:bodyPr/>
                    <a:lstStyle/>
                    <a:p>
                      <a:pPr algn="ctr"/>
                      <a:r>
                        <a:rPr lang="en-US" dirty="0" smtClean="0"/>
                        <a:t>Selective (Few</a:t>
                      </a:r>
                      <a:r>
                        <a:rPr lang="en-US" baseline="0" dirty="0" smtClean="0"/>
                        <a:t> retailers)</a:t>
                      </a:r>
                      <a:endParaRPr lang="en-US" dirty="0"/>
                    </a:p>
                  </a:txBody>
                  <a:tcPr/>
                </a:tc>
                <a:tc>
                  <a:txBody>
                    <a:bodyPr/>
                    <a:lstStyle/>
                    <a:p>
                      <a:pPr algn="ctr"/>
                      <a:r>
                        <a:rPr lang="en-US" dirty="0" smtClean="0"/>
                        <a:t>Exclusive</a:t>
                      </a:r>
                      <a:r>
                        <a:rPr lang="en-US" baseline="0" dirty="0" smtClean="0"/>
                        <a:t> show rooms</a:t>
                      </a:r>
                      <a:endParaRPr lang="en-US" dirty="0"/>
                    </a:p>
                  </a:txBody>
                  <a:tcPr/>
                </a:tc>
                <a:tc>
                  <a:txBody>
                    <a:bodyPr/>
                    <a:lstStyle/>
                    <a:p>
                      <a:pPr algn="ctr"/>
                      <a:r>
                        <a:rPr lang="en-US" dirty="0" smtClean="0"/>
                        <a:t>Factory outlets</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301841105"/>
              </p:ext>
            </p:extLst>
          </p:nvPr>
        </p:nvGraphicFramePr>
        <p:xfrm>
          <a:off x="136658" y="3769817"/>
          <a:ext cx="11954455" cy="2595880"/>
        </p:xfrm>
        <a:graphic>
          <a:graphicData uri="http://schemas.openxmlformats.org/drawingml/2006/table">
            <a:tbl>
              <a:tblPr firstRow="1" bandRow="1">
                <a:tableStyleId>{AF606853-7671-496A-8E4F-DF71F8EC918B}</a:tableStyleId>
              </a:tblPr>
              <a:tblGrid>
                <a:gridCol w="2735331"/>
                <a:gridCol w="2343955"/>
                <a:gridCol w="2099256"/>
                <a:gridCol w="2550017"/>
                <a:gridCol w="2225896"/>
              </a:tblGrid>
              <a:tr h="370840">
                <a:tc>
                  <a:txBody>
                    <a:bodyPr/>
                    <a:lstStyle/>
                    <a:p>
                      <a:pPr algn="ctr"/>
                      <a:r>
                        <a:rPr lang="en-US" dirty="0" smtClean="0"/>
                        <a:t>Marketing Considerations</a:t>
                      </a:r>
                      <a:endParaRPr lang="en-US" dirty="0"/>
                    </a:p>
                  </a:txBody>
                  <a:tcPr/>
                </a:tc>
                <a:tc>
                  <a:txBody>
                    <a:bodyPr/>
                    <a:lstStyle/>
                    <a:p>
                      <a:pPr algn="ctr"/>
                      <a:r>
                        <a:rPr lang="en-US" dirty="0" smtClean="0"/>
                        <a:t>Convenience</a:t>
                      </a:r>
                      <a:endParaRPr lang="en-US" dirty="0"/>
                    </a:p>
                  </a:txBody>
                  <a:tcPr/>
                </a:tc>
                <a:tc>
                  <a:txBody>
                    <a:bodyPr/>
                    <a:lstStyle/>
                    <a:p>
                      <a:pPr algn="ctr"/>
                      <a:r>
                        <a:rPr lang="en-US" dirty="0" smtClean="0"/>
                        <a:t>Shopping</a:t>
                      </a:r>
                      <a:endParaRPr lang="en-US" dirty="0"/>
                    </a:p>
                  </a:txBody>
                  <a:tcPr/>
                </a:tc>
                <a:tc>
                  <a:txBody>
                    <a:bodyPr/>
                    <a:lstStyle/>
                    <a:p>
                      <a:pPr algn="ctr"/>
                      <a:r>
                        <a:rPr lang="en-US" dirty="0" smtClean="0"/>
                        <a:t>Specialty </a:t>
                      </a:r>
                      <a:endParaRPr lang="en-US" dirty="0"/>
                    </a:p>
                  </a:txBody>
                  <a:tcPr/>
                </a:tc>
                <a:tc>
                  <a:txBody>
                    <a:bodyPr/>
                    <a:lstStyle/>
                    <a:p>
                      <a:pPr algn="ctr"/>
                      <a:r>
                        <a:rPr lang="en-US" dirty="0" smtClean="0"/>
                        <a:t>Unsought</a:t>
                      </a:r>
                      <a:r>
                        <a:rPr lang="en-US" baseline="0" dirty="0" smtClean="0"/>
                        <a:t> </a:t>
                      </a:r>
                      <a:endParaRPr lang="en-US" dirty="0"/>
                    </a:p>
                  </a:txBody>
                  <a:tcPr/>
                </a:tc>
              </a:tr>
              <a:tr h="370840">
                <a:tc>
                  <a:txBody>
                    <a:bodyPr/>
                    <a:lstStyle/>
                    <a:p>
                      <a:pPr algn="ctr"/>
                      <a:r>
                        <a:rPr lang="en-US" dirty="0" smtClean="0"/>
                        <a:t>Product features</a:t>
                      </a:r>
                      <a:endParaRPr lang="en-US" dirty="0"/>
                    </a:p>
                  </a:txBody>
                  <a:tcPr/>
                </a:tc>
                <a:tc>
                  <a:txBody>
                    <a:bodyPr/>
                    <a:lstStyle/>
                    <a:p>
                      <a:pPr algn="ctr"/>
                      <a:r>
                        <a:rPr lang="en-US" dirty="0" smtClean="0"/>
                        <a:t>Modify products</a:t>
                      </a:r>
                      <a:endParaRPr lang="en-US" dirty="0"/>
                    </a:p>
                  </a:txBody>
                  <a:tcPr/>
                </a:tc>
                <a:tc>
                  <a:txBody>
                    <a:bodyPr/>
                    <a:lstStyle/>
                    <a:p>
                      <a:pPr algn="ctr"/>
                      <a:r>
                        <a:rPr lang="en-US" dirty="0" smtClean="0"/>
                        <a:t>Improve features</a:t>
                      </a:r>
                      <a:endParaRPr lang="en-US" dirty="0"/>
                    </a:p>
                  </a:txBody>
                  <a:tcPr/>
                </a:tc>
                <a:tc>
                  <a:txBody>
                    <a:bodyPr/>
                    <a:lstStyle/>
                    <a:p>
                      <a:pPr algn="ctr"/>
                      <a:r>
                        <a:rPr lang="en-US" dirty="0" smtClean="0"/>
                        <a:t>Maintain quality</a:t>
                      </a:r>
                      <a:endParaRPr lang="en-US" dirty="0"/>
                    </a:p>
                  </a:txBody>
                  <a:tcPr/>
                </a:tc>
                <a:tc>
                  <a:txBody>
                    <a:bodyPr/>
                    <a:lstStyle/>
                    <a:p>
                      <a:pPr algn="ctr"/>
                      <a:r>
                        <a:rPr lang="en-US" dirty="0" smtClean="0"/>
                        <a:t>New product</a:t>
                      </a:r>
                      <a:endParaRPr lang="en-US" dirty="0"/>
                    </a:p>
                  </a:txBody>
                  <a:tcPr/>
                </a:tc>
              </a:tr>
              <a:tr h="370840">
                <a:tc>
                  <a:txBody>
                    <a:bodyPr/>
                    <a:lstStyle/>
                    <a:p>
                      <a:pPr algn="ctr"/>
                      <a:r>
                        <a:rPr lang="en-US" dirty="0" smtClean="0"/>
                        <a:t>Branding</a:t>
                      </a:r>
                      <a:endParaRPr lang="en-US" dirty="0"/>
                    </a:p>
                  </a:txBody>
                  <a:tcPr/>
                </a:tc>
                <a:tc>
                  <a:txBody>
                    <a:bodyPr/>
                    <a:lstStyle/>
                    <a:p>
                      <a:pPr algn="ctr"/>
                      <a:r>
                        <a:rPr lang="en-US" dirty="0" smtClean="0"/>
                        <a:t>Awareness</a:t>
                      </a:r>
                      <a:endParaRPr lang="en-US" dirty="0"/>
                    </a:p>
                  </a:txBody>
                  <a:tcPr/>
                </a:tc>
                <a:tc>
                  <a:txBody>
                    <a:bodyPr/>
                    <a:lstStyle/>
                    <a:p>
                      <a:pPr algn="ctr"/>
                      <a:r>
                        <a:rPr lang="en-US" dirty="0" smtClean="0"/>
                        <a:t>Image</a:t>
                      </a:r>
                      <a:endParaRPr lang="en-US" dirty="0"/>
                    </a:p>
                  </a:txBody>
                  <a:tcPr/>
                </a:tc>
                <a:tc>
                  <a:txBody>
                    <a:bodyPr/>
                    <a:lstStyle/>
                    <a:p>
                      <a:pPr algn="ctr"/>
                      <a:r>
                        <a:rPr lang="en-US" dirty="0" smtClean="0"/>
                        <a:t>Loyalty</a:t>
                      </a:r>
                      <a:endParaRPr lang="en-US" dirty="0"/>
                    </a:p>
                  </a:txBody>
                  <a:tcPr/>
                </a:tc>
                <a:tc>
                  <a:txBody>
                    <a:bodyPr/>
                    <a:lstStyle/>
                    <a:p>
                      <a:pPr algn="ctr"/>
                      <a:r>
                        <a:rPr lang="en-US" dirty="0" smtClean="0"/>
                        <a:t>Awareness</a:t>
                      </a:r>
                      <a:endParaRPr lang="en-US" dirty="0"/>
                    </a:p>
                  </a:txBody>
                  <a:tcPr/>
                </a:tc>
              </a:tr>
              <a:tr h="370840">
                <a:tc>
                  <a:txBody>
                    <a:bodyPr/>
                    <a:lstStyle/>
                    <a:p>
                      <a:pPr algn="ctr"/>
                      <a:r>
                        <a:rPr lang="en-US" dirty="0" smtClean="0"/>
                        <a:t>Packaging</a:t>
                      </a:r>
                      <a:endParaRPr lang="en-US" dirty="0"/>
                    </a:p>
                  </a:txBody>
                  <a:tcPr/>
                </a:tc>
                <a:tc>
                  <a:txBody>
                    <a:bodyPr/>
                    <a:lstStyle/>
                    <a:p>
                      <a:pPr algn="ctr"/>
                      <a:r>
                        <a:rPr lang="en-US" dirty="0" smtClean="0"/>
                        <a:t>Attractive</a:t>
                      </a:r>
                      <a:endParaRPr lang="en-US" dirty="0"/>
                    </a:p>
                  </a:txBody>
                  <a:tcPr/>
                </a:tc>
                <a:tc>
                  <a:txBody>
                    <a:bodyPr/>
                    <a:lstStyle/>
                    <a:p>
                      <a:pPr algn="ctr"/>
                      <a:r>
                        <a:rPr lang="en-US" dirty="0" smtClean="0"/>
                        <a:t>Useful protective</a:t>
                      </a:r>
                      <a:endParaRPr lang="en-US" dirty="0"/>
                    </a:p>
                  </a:txBody>
                  <a:tcPr/>
                </a:tc>
                <a:tc>
                  <a:txBody>
                    <a:bodyPr/>
                    <a:lstStyle/>
                    <a:p>
                      <a:pPr algn="ctr"/>
                      <a:r>
                        <a:rPr lang="en-US" dirty="0" smtClean="0"/>
                        <a:t>Not important</a:t>
                      </a:r>
                      <a:endParaRPr lang="en-US" dirty="0"/>
                    </a:p>
                  </a:txBody>
                  <a:tcPr/>
                </a:tc>
                <a:tc>
                  <a:txBody>
                    <a:bodyPr/>
                    <a:lstStyle/>
                    <a:p>
                      <a:pPr algn="ctr"/>
                      <a:r>
                        <a:rPr lang="en-US" dirty="0" smtClean="0"/>
                        <a:t>Appropriate</a:t>
                      </a:r>
                      <a:endParaRPr lang="en-US" dirty="0"/>
                    </a:p>
                  </a:txBody>
                  <a:tcPr/>
                </a:tc>
              </a:tr>
              <a:tr h="370840">
                <a:tc>
                  <a:txBody>
                    <a:bodyPr/>
                    <a:lstStyle/>
                    <a:p>
                      <a:pPr algn="ctr"/>
                      <a:r>
                        <a:rPr lang="en-US" dirty="0" smtClean="0"/>
                        <a:t>Pricing</a:t>
                      </a:r>
                      <a:endParaRPr lang="en-US" dirty="0"/>
                    </a:p>
                  </a:txBody>
                  <a:tcPr/>
                </a:tc>
                <a:tc>
                  <a:txBody>
                    <a:bodyPr/>
                    <a:lstStyle/>
                    <a:p>
                      <a:pPr algn="ctr"/>
                      <a:r>
                        <a:rPr lang="en-US" dirty="0" smtClean="0"/>
                        <a:t>Low price</a:t>
                      </a:r>
                      <a:endParaRPr lang="en-US" dirty="0"/>
                    </a:p>
                  </a:txBody>
                  <a:tcPr/>
                </a:tc>
                <a:tc>
                  <a:txBody>
                    <a:bodyPr/>
                    <a:lstStyle/>
                    <a:p>
                      <a:pPr algn="ctr"/>
                      <a:r>
                        <a:rPr lang="en-US" dirty="0" smtClean="0"/>
                        <a:t>High price</a:t>
                      </a:r>
                      <a:endParaRPr lang="en-US" dirty="0"/>
                    </a:p>
                  </a:txBody>
                  <a:tcPr/>
                </a:tc>
                <a:tc>
                  <a:txBody>
                    <a:bodyPr/>
                    <a:lstStyle/>
                    <a:p>
                      <a:pPr algn="ctr"/>
                      <a:r>
                        <a:rPr lang="en-US" dirty="0" smtClean="0"/>
                        <a:t>High price</a:t>
                      </a:r>
                      <a:endParaRPr lang="en-US" dirty="0"/>
                    </a:p>
                  </a:txBody>
                  <a:tcPr/>
                </a:tc>
                <a:tc>
                  <a:txBody>
                    <a:bodyPr/>
                    <a:lstStyle/>
                    <a:p>
                      <a:pPr algn="ctr"/>
                      <a:r>
                        <a:rPr lang="en-US" dirty="0" smtClean="0"/>
                        <a:t>High</a:t>
                      </a:r>
                      <a:r>
                        <a:rPr lang="en-US" baseline="0" dirty="0" smtClean="0"/>
                        <a:t> price</a:t>
                      </a:r>
                      <a:endParaRPr lang="en-US" dirty="0"/>
                    </a:p>
                  </a:txBody>
                  <a:tcPr/>
                </a:tc>
              </a:tr>
              <a:tr h="370840">
                <a:tc>
                  <a:txBody>
                    <a:bodyPr/>
                    <a:lstStyle/>
                    <a:p>
                      <a:pPr algn="ctr"/>
                      <a:r>
                        <a:rPr lang="en-US" dirty="0" smtClean="0"/>
                        <a:t>Place/Distribution</a:t>
                      </a:r>
                      <a:endParaRPr lang="en-US" dirty="0"/>
                    </a:p>
                  </a:txBody>
                  <a:tcPr/>
                </a:tc>
                <a:tc>
                  <a:txBody>
                    <a:bodyPr/>
                    <a:lstStyle/>
                    <a:p>
                      <a:pPr algn="ctr"/>
                      <a:r>
                        <a:rPr lang="en-US" dirty="0" smtClean="0"/>
                        <a:t>Long channels</a:t>
                      </a:r>
                      <a:endParaRPr lang="en-US" dirty="0"/>
                    </a:p>
                  </a:txBody>
                  <a:tcPr/>
                </a:tc>
                <a:tc>
                  <a:txBody>
                    <a:bodyPr/>
                    <a:lstStyle/>
                    <a:p>
                      <a:pPr algn="ctr"/>
                      <a:r>
                        <a:rPr lang="en-US" dirty="0" smtClean="0"/>
                        <a:t>Short channels</a:t>
                      </a:r>
                      <a:endParaRPr lang="en-US" dirty="0"/>
                    </a:p>
                  </a:txBody>
                  <a:tcPr/>
                </a:tc>
                <a:tc>
                  <a:txBody>
                    <a:bodyPr/>
                    <a:lstStyle/>
                    <a:p>
                      <a:pPr algn="ctr"/>
                      <a:r>
                        <a:rPr lang="en-US" dirty="0" smtClean="0"/>
                        <a:t>Very short channels</a:t>
                      </a:r>
                      <a:endParaRPr lang="en-US" dirty="0"/>
                    </a:p>
                  </a:txBody>
                  <a:tcPr/>
                </a:tc>
                <a:tc>
                  <a:txBody>
                    <a:bodyPr/>
                    <a:lstStyle/>
                    <a:p>
                      <a:pPr algn="ctr"/>
                      <a:r>
                        <a:rPr lang="en-US" dirty="0" smtClean="0"/>
                        <a:t>Direct channel</a:t>
                      </a:r>
                      <a:endParaRPr lang="en-US" dirty="0"/>
                    </a:p>
                  </a:txBody>
                  <a:tcPr/>
                </a:tc>
              </a:tr>
              <a:tr h="370840">
                <a:tc>
                  <a:txBody>
                    <a:bodyPr/>
                    <a:lstStyle/>
                    <a:p>
                      <a:pPr algn="ctr"/>
                      <a:r>
                        <a:rPr lang="en-US" dirty="0" smtClean="0"/>
                        <a:t>Promotion</a:t>
                      </a:r>
                      <a:endParaRPr lang="en-US" dirty="0"/>
                    </a:p>
                  </a:txBody>
                  <a:tcPr/>
                </a:tc>
                <a:tc>
                  <a:txBody>
                    <a:bodyPr/>
                    <a:lstStyle/>
                    <a:p>
                      <a:pPr algn="ctr"/>
                      <a:r>
                        <a:rPr lang="en-US" dirty="0" smtClean="0"/>
                        <a:t>National by producer</a:t>
                      </a:r>
                      <a:endParaRPr lang="en-US" dirty="0"/>
                    </a:p>
                  </a:txBody>
                  <a:tcPr/>
                </a:tc>
                <a:tc>
                  <a:txBody>
                    <a:bodyPr/>
                    <a:lstStyle/>
                    <a:p>
                      <a:pPr algn="ctr"/>
                      <a:r>
                        <a:rPr lang="en-US" dirty="0" smtClean="0"/>
                        <a:t>Local by retailer</a:t>
                      </a:r>
                      <a:endParaRPr lang="en-US" dirty="0"/>
                    </a:p>
                  </a:txBody>
                  <a:tcPr/>
                </a:tc>
                <a:tc>
                  <a:txBody>
                    <a:bodyPr/>
                    <a:lstStyle/>
                    <a:p>
                      <a:pPr algn="ctr"/>
                      <a:r>
                        <a:rPr lang="en-US" dirty="0" smtClean="0"/>
                        <a:t>Targeted</a:t>
                      </a:r>
                      <a:r>
                        <a:rPr lang="en-US" baseline="0" dirty="0" smtClean="0"/>
                        <a:t> promotion</a:t>
                      </a:r>
                      <a:endParaRPr lang="en-US" dirty="0"/>
                    </a:p>
                  </a:txBody>
                  <a:tcPr/>
                </a:tc>
                <a:tc>
                  <a:txBody>
                    <a:bodyPr/>
                    <a:lstStyle/>
                    <a:p>
                      <a:pPr algn="ctr"/>
                      <a:r>
                        <a:rPr lang="en-US" dirty="0" smtClean="0"/>
                        <a:t>National and local</a:t>
                      </a:r>
                      <a:endParaRPr lang="en-US" dirty="0"/>
                    </a:p>
                  </a:txBody>
                  <a:tcPr/>
                </a:tc>
              </a:tr>
            </a:tbl>
          </a:graphicData>
        </a:graphic>
      </p:graphicFrame>
      <p:sp>
        <p:nvSpPr>
          <p:cNvPr id="5"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423240289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onsumer productको लागि तस्बिर परिणाम"/>
          <p:cNvPicPr>
            <a:picLocks noChangeAspect="1" noChangeArrowheads="1"/>
          </p:cNvPicPr>
          <p:nvPr/>
        </p:nvPicPr>
        <p:blipFill rotWithShape="1">
          <a:blip r:embed="rId2">
            <a:extLst>
              <a:ext uri="{28A0092B-C50C-407E-A947-70E740481C1C}">
                <a14:useLocalDpi xmlns:a14="http://schemas.microsoft.com/office/drawing/2010/main" val="0"/>
              </a:ext>
            </a:extLst>
          </a:blip>
          <a:srcRect l="23188"/>
          <a:stretch/>
        </p:blipFill>
        <p:spPr bwMode="auto">
          <a:xfrm>
            <a:off x="-2" y="4174435"/>
            <a:ext cx="3771395" cy="27697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dustrial productको लागि तस्बिर परिणा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8095" y="675862"/>
            <a:ext cx="3853905" cy="28094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graphicFrame>
        <p:nvGraphicFramePr>
          <p:cNvPr id="10" name="Diagram 9"/>
          <p:cNvGraphicFramePr/>
          <p:nvPr>
            <p:extLst>
              <p:ext uri="{D42A27DB-BD31-4B8C-83A1-F6EECF244321}">
                <p14:modId xmlns:p14="http://schemas.microsoft.com/office/powerpoint/2010/main" val="1672091107"/>
              </p:ext>
            </p:extLst>
          </p:nvPr>
        </p:nvGraphicFramePr>
        <p:xfrm>
          <a:off x="2207917" y="198783"/>
          <a:ext cx="8393822" cy="65465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4278558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HP\Desktop\materials.png"/>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26556" y="797716"/>
            <a:ext cx="4576410" cy="224319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270455" y="900332"/>
            <a:ext cx="9460210" cy="278302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000"/>
              </a:lnSpc>
              <a:spcBef>
                <a:spcPts val="0"/>
              </a:spcBef>
              <a:spcAft>
                <a:spcPts val="0"/>
              </a:spcAft>
              <a:buFont typeface="Wingdings" pitchFamily="2" charset="2"/>
              <a:buNone/>
            </a:pPr>
            <a:r>
              <a:rPr lang="en-US" sz="2400" b="1" u="sng" dirty="0">
                <a:solidFill>
                  <a:srgbClr val="FF0000"/>
                </a:solidFill>
              </a:rPr>
              <a:t>Materials and Parts</a:t>
            </a:r>
          </a:p>
          <a:p>
            <a:pPr marL="0" indent="0">
              <a:lnSpc>
                <a:spcPts val="3000"/>
              </a:lnSpc>
              <a:spcBef>
                <a:spcPts val="0"/>
              </a:spcBef>
              <a:spcAft>
                <a:spcPts val="0"/>
              </a:spcAft>
              <a:buNone/>
            </a:pPr>
            <a:r>
              <a:rPr lang="en-US" sz="2400" dirty="0" smtClean="0">
                <a:solidFill>
                  <a:schemeClr val="bg1"/>
                </a:solidFill>
              </a:rPr>
              <a:t>They are the items/goods which are the  part of the final product. They are bought for further processing or for their own use.</a:t>
            </a:r>
          </a:p>
          <a:p>
            <a:pPr marL="0" indent="0">
              <a:lnSpc>
                <a:spcPts val="3000"/>
              </a:lnSpc>
              <a:spcBef>
                <a:spcPts val="0"/>
              </a:spcBef>
              <a:spcAft>
                <a:spcPts val="0"/>
              </a:spcAft>
              <a:buNone/>
            </a:pPr>
            <a:r>
              <a:rPr lang="en-US" sz="2400" u="sng" dirty="0" smtClean="0">
                <a:solidFill>
                  <a:schemeClr val="bg1"/>
                </a:solidFill>
              </a:rPr>
              <a:t>Materials</a:t>
            </a:r>
            <a:endParaRPr lang="en-US" sz="2400" u="sng" dirty="0">
              <a:solidFill>
                <a:schemeClr val="bg1"/>
              </a:solidFill>
            </a:endParaRPr>
          </a:p>
          <a:p>
            <a:pPr marL="0" indent="0">
              <a:lnSpc>
                <a:spcPts val="3000"/>
              </a:lnSpc>
              <a:spcBef>
                <a:spcPts val="0"/>
              </a:spcBef>
              <a:spcAft>
                <a:spcPts val="0"/>
              </a:spcAft>
              <a:buNone/>
            </a:pPr>
            <a:r>
              <a:rPr lang="en-US" sz="2400" dirty="0">
                <a:solidFill>
                  <a:schemeClr val="bg1"/>
                </a:solidFill>
              </a:rPr>
              <a:t>	</a:t>
            </a:r>
            <a:r>
              <a:rPr lang="en-US" sz="2400" dirty="0" smtClean="0">
                <a:solidFill>
                  <a:schemeClr val="bg1"/>
                </a:solidFill>
              </a:rPr>
              <a:t>Natural Products (e.g. fish, lumber, crude petroleum, iron etc.</a:t>
            </a:r>
            <a:endParaRPr lang="en-US" sz="2400" dirty="0">
              <a:solidFill>
                <a:schemeClr val="bg1"/>
              </a:solidFill>
            </a:endParaRPr>
          </a:p>
          <a:p>
            <a:pPr marL="0" indent="0">
              <a:lnSpc>
                <a:spcPts val="3000"/>
              </a:lnSpc>
              <a:spcBef>
                <a:spcPts val="0"/>
              </a:spcBef>
              <a:spcAft>
                <a:spcPts val="0"/>
              </a:spcAft>
              <a:buNone/>
            </a:pPr>
            <a:r>
              <a:rPr lang="en-US" sz="2400" dirty="0">
                <a:solidFill>
                  <a:schemeClr val="bg1"/>
                </a:solidFill>
              </a:rPr>
              <a:t>	</a:t>
            </a:r>
            <a:r>
              <a:rPr lang="en-US" sz="2400" dirty="0" smtClean="0">
                <a:solidFill>
                  <a:schemeClr val="bg1"/>
                </a:solidFill>
              </a:rPr>
              <a:t>Agricultural/Farm Products (e.g. wheat, cotton, livestock, fruits 	and vegetables etc.)</a:t>
            </a:r>
            <a:endParaRPr lang="en-US" sz="2400" dirty="0">
              <a:solidFill>
                <a:schemeClr val="bg1"/>
              </a:solidFill>
            </a:endParaRPr>
          </a:p>
          <a:p>
            <a:pPr marL="0" indent="0">
              <a:lnSpc>
                <a:spcPts val="3000"/>
              </a:lnSpc>
              <a:spcBef>
                <a:spcPts val="0"/>
              </a:spcBef>
              <a:spcAft>
                <a:spcPts val="0"/>
              </a:spcAft>
              <a:buNone/>
            </a:pPr>
            <a:r>
              <a:rPr lang="en-US" sz="2400" u="sng" dirty="0" smtClean="0">
                <a:solidFill>
                  <a:schemeClr val="bg1"/>
                </a:solidFill>
              </a:rPr>
              <a:t>Parts</a:t>
            </a:r>
          </a:p>
        </p:txBody>
      </p:sp>
      <p:pic>
        <p:nvPicPr>
          <p:cNvPr id="1030" name="Picture 6" descr="Image result for chil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1553" y="3827567"/>
            <a:ext cx="2834887" cy="28348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91665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Industrial Product</a:t>
            </a:r>
          </a:p>
        </p:txBody>
      </p:sp>
      <p:sp>
        <p:nvSpPr>
          <p:cNvPr id="8"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1026" name="Picture 2" descr="Image result for rijal tash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4034" y="3773070"/>
            <a:ext cx="5570580" cy="3075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oran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901458"/>
            <a:ext cx="2786408" cy="2818648"/>
          </a:xfrm>
          <a:prstGeom prst="rect">
            <a:avLst/>
          </a:prstGeom>
          <a:noFill/>
          <a:extLst>
            <a:ext uri="{909E8E84-426E-40DD-AFC4-6F175D3DCCD1}">
              <a14:hiddenFill xmlns:a14="http://schemas.microsoft.com/office/drawing/2010/main">
                <a:solidFill>
                  <a:srgbClr val="FFFFFF"/>
                </a:solidFill>
              </a14:hiddenFill>
            </a:ext>
          </a:extLst>
        </p:spPr>
      </p:pic>
      <p:sp>
        <p:nvSpPr>
          <p:cNvPr id="3" name="Notched Right Arrow 2"/>
          <p:cNvSpPr/>
          <p:nvPr/>
        </p:nvSpPr>
        <p:spPr>
          <a:xfrm>
            <a:off x="2434593" y="6112797"/>
            <a:ext cx="856052" cy="67586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otched Right Arrow 13"/>
          <p:cNvSpPr/>
          <p:nvPr/>
        </p:nvSpPr>
        <p:spPr>
          <a:xfrm rot="10800000">
            <a:off x="8874613" y="6112797"/>
            <a:ext cx="856052" cy="675861"/>
          </a:xfrm>
          <a:prstGeom prst="notch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6026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5"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vertical)">
                                      <p:cBhvr>
                                        <p:cTn id="12" dur="500"/>
                                        <p:tgtEl>
                                          <p:spTgt spid="3074"/>
                                        </p:tgtEl>
                                      </p:cBhvr>
                                    </p:animEffect>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down)">
                                      <p:cBhvr>
                                        <p:cTn id="29" dur="500"/>
                                        <p:tgtEl>
                                          <p:spTgt spid="5">
                                            <p:txEl>
                                              <p:pRg st="1" end="1"/>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down)">
                                      <p:cBhvr>
                                        <p:cTn id="32" dur="500"/>
                                        <p:tgtEl>
                                          <p:spTgt spid="5">
                                            <p:txEl>
                                              <p:pRg st="2" end="2"/>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down)">
                                      <p:cBhvr>
                                        <p:cTn id="35" dur="500"/>
                                        <p:tgtEl>
                                          <p:spTgt spid="5">
                                            <p:txEl>
                                              <p:pRg st="3" end="3"/>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wipe(down)">
                                      <p:cBhvr>
                                        <p:cTn id="38" dur="500"/>
                                        <p:tgtEl>
                                          <p:spTgt spid="5">
                                            <p:txEl>
                                              <p:pRg st="4" end="4"/>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wipe(down)">
                                      <p:cBhvr>
                                        <p:cTn id="41" dur="500"/>
                                        <p:tgtEl>
                                          <p:spTgt spid="5">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14" presetClass="entr" presetSubtype="10" fill="hold" nodeType="after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randombar(horizontal)">
                                      <p:cBhvr>
                                        <p:cTn id="5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6" name="Picture 8" descr="Image result for machinery pa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2158" y="1902650"/>
            <a:ext cx="7229570" cy="50754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raw materials used for burger"/>
          <p:cNvPicPr>
            <a:picLocks noChangeAspect="1" noChangeArrowheads="1"/>
          </p:cNvPicPr>
          <p:nvPr/>
        </p:nvPicPr>
        <p:blipFill rotWithShape="1">
          <a:blip r:embed="rId3">
            <a:extLst>
              <a:ext uri="{28A0092B-C50C-407E-A947-70E740481C1C}">
                <a14:useLocalDpi xmlns:a14="http://schemas.microsoft.com/office/drawing/2010/main" val="0"/>
              </a:ext>
            </a:extLst>
          </a:blip>
          <a:srcRect l="40591"/>
          <a:stretch/>
        </p:blipFill>
        <p:spPr bwMode="auto">
          <a:xfrm flipH="1">
            <a:off x="-1" y="1311966"/>
            <a:ext cx="4259554" cy="365062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270455" y="900332"/>
            <a:ext cx="9032571" cy="1736851"/>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000"/>
              </a:lnSpc>
              <a:spcBef>
                <a:spcPts val="0"/>
              </a:spcBef>
              <a:spcAft>
                <a:spcPts val="0"/>
              </a:spcAft>
              <a:buFont typeface="Wingdings" pitchFamily="2" charset="2"/>
              <a:buNone/>
            </a:pPr>
            <a:r>
              <a:rPr lang="en-US" sz="2400" b="1" u="sng" dirty="0">
                <a:solidFill>
                  <a:srgbClr val="FF0000"/>
                </a:solidFill>
              </a:rPr>
              <a:t>Materials and Parts</a:t>
            </a:r>
          </a:p>
          <a:p>
            <a:pPr marL="0" indent="0">
              <a:lnSpc>
                <a:spcPts val="3000"/>
              </a:lnSpc>
              <a:spcBef>
                <a:spcPts val="0"/>
              </a:spcBef>
              <a:spcAft>
                <a:spcPts val="0"/>
              </a:spcAft>
              <a:buNone/>
            </a:pPr>
            <a:r>
              <a:rPr lang="en-US" sz="2400" dirty="0" smtClean="0">
                <a:solidFill>
                  <a:schemeClr val="bg1"/>
                </a:solidFill>
              </a:rPr>
              <a:t>			</a:t>
            </a:r>
            <a:r>
              <a:rPr lang="en-US" sz="2400" u="sng" dirty="0" smtClean="0">
                <a:solidFill>
                  <a:schemeClr val="bg1"/>
                </a:solidFill>
              </a:rPr>
              <a:t>Materials</a:t>
            </a:r>
            <a:endParaRPr lang="en-US" sz="2400" u="sng" dirty="0">
              <a:solidFill>
                <a:schemeClr val="bg1"/>
              </a:solidFill>
            </a:endParaRPr>
          </a:p>
          <a:p>
            <a:pPr marL="0" indent="0">
              <a:lnSpc>
                <a:spcPts val="3000"/>
              </a:lnSpc>
              <a:spcBef>
                <a:spcPts val="0"/>
              </a:spcBef>
              <a:spcAft>
                <a:spcPts val="0"/>
              </a:spcAft>
              <a:buNone/>
            </a:pPr>
            <a:r>
              <a:rPr lang="en-US" sz="2400" dirty="0" smtClean="0">
                <a:solidFill>
                  <a:schemeClr val="bg1"/>
                </a:solidFill>
              </a:rPr>
              <a:t>			Raw materials consist of natural products and 				farm products. They change their form to 				become final product.</a:t>
            </a:r>
            <a:endParaRPr lang="en-US" sz="2400" dirty="0">
              <a:solidFill>
                <a:schemeClr val="bg1"/>
              </a:solidFill>
            </a:endParaRPr>
          </a:p>
        </p:txBody>
      </p:sp>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Industrial Product</a:t>
            </a:r>
          </a:p>
        </p:txBody>
      </p:sp>
      <p:sp>
        <p:nvSpPr>
          <p:cNvPr id="8"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6" name="Rectangle 5"/>
          <p:cNvSpPr/>
          <p:nvPr/>
        </p:nvSpPr>
        <p:spPr>
          <a:xfrm>
            <a:off x="270455" y="4468451"/>
            <a:ext cx="8667482" cy="2400657"/>
          </a:xfrm>
          <a:prstGeom prst="rect">
            <a:avLst/>
          </a:prstGeom>
        </p:spPr>
        <p:txBody>
          <a:bodyPr wrap="square">
            <a:spAutoFit/>
          </a:bodyPr>
          <a:lstStyle/>
          <a:p>
            <a:pPr>
              <a:lnSpc>
                <a:spcPts val="3000"/>
              </a:lnSpc>
            </a:pPr>
            <a:endParaRPr lang="en-US" sz="2400" u="sng" dirty="0" smtClean="0">
              <a:solidFill>
                <a:schemeClr val="bg1"/>
              </a:solidFill>
            </a:endParaRPr>
          </a:p>
          <a:p>
            <a:pPr>
              <a:lnSpc>
                <a:spcPts val="3000"/>
              </a:lnSpc>
            </a:pPr>
            <a:r>
              <a:rPr lang="en-US" sz="2400" u="sng" dirty="0" smtClean="0">
                <a:solidFill>
                  <a:schemeClr val="bg1"/>
                </a:solidFill>
              </a:rPr>
              <a:t>Parts</a:t>
            </a:r>
            <a:endParaRPr lang="en-US" sz="2400" u="sng" dirty="0">
              <a:solidFill>
                <a:schemeClr val="bg1"/>
              </a:solidFill>
            </a:endParaRPr>
          </a:p>
          <a:p>
            <a:pPr>
              <a:lnSpc>
                <a:spcPts val="3000"/>
              </a:lnSpc>
            </a:pPr>
            <a:r>
              <a:rPr lang="en-US" sz="2400" dirty="0">
                <a:solidFill>
                  <a:schemeClr val="bg1"/>
                </a:solidFill>
              </a:rPr>
              <a:t>	Parts </a:t>
            </a:r>
            <a:r>
              <a:rPr lang="en-US" sz="2400" dirty="0" smtClean="0">
                <a:solidFill>
                  <a:schemeClr val="bg1"/>
                </a:solidFill>
              </a:rPr>
              <a:t>enter the </a:t>
            </a:r>
            <a:r>
              <a:rPr lang="en-US" sz="2400" dirty="0">
                <a:solidFill>
                  <a:schemeClr val="bg1"/>
                </a:solidFill>
              </a:rPr>
              <a:t>finished products </a:t>
            </a:r>
            <a:r>
              <a:rPr lang="en-US" sz="2400" dirty="0" smtClean="0">
                <a:solidFill>
                  <a:schemeClr val="bg1"/>
                </a:solidFill>
              </a:rPr>
              <a:t>with no</a:t>
            </a:r>
          </a:p>
          <a:p>
            <a:pPr>
              <a:lnSpc>
                <a:spcPts val="3000"/>
              </a:lnSpc>
            </a:pPr>
            <a:r>
              <a:rPr lang="en-US" sz="2400" dirty="0">
                <a:solidFill>
                  <a:schemeClr val="bg1"/>
                </a:solidFill>
              </a:rPr>
              <a:t>	</a:t>
            </a:r>
            <a:r>
              <a:rPr lang="en-US" sz="2400" dirty="0" smtClean="0">
                <a:solidFill>
                  <a:schemeClr val="bg1"/>
                </a:solidFill>
              </a:rPr>
              <a:t>further change in form, as when small motors</a:t>
            </a:r>
          </a:p>
          <a:p>
            <a:pPr>
              <a:lnSpc>
                <a:spcPts val="3000"/>
              </a:lnSpc>
            </a:pPr>
            <a:r>
              <a:rPr lang="en-US" sz="2400" dirty="0">
                <a:solidFill>
                  <a:schemeClr val="bg1"/>
                </a:solidFill>
              </a:rPr>
              <a:t>	</a:t>
            </a:r>
            <a:r>
              <a:rPr lang="en-US" sz="2400" dirty="0" smtClean="0">
                <a:solidFill>
                  <a:schemeClr val="bg1"/>
                </a:solidFill>
              </a:rPr>
              <a:t>are put into vacuum cleaners and tires are put on </a:t>
            </a:r>
          </a:p>
          <a:p>
            <a:pPr>
              <a:lnSpc>
                <a:spcPts val="3000"/>
              </a:lnSpc>
            </a:pPr>
            <a:r>
              <a:rPr lang="en-US" sz="2400" dirty="0">
                <a:solidFill>
                  <a:schemeClr val="bg1"/>
                </a:solidFill>
              </a:rPr>
              <a:t>	</a:t>
            </a:r>
            <a:r>
              <a:rPr lang="en-US" sz="2400" dirty="0" smtClean="0">
                <a:solidFill>
                  <a:schemeClr val="bg1"/>
                </a:solidFill>
              </a:rPr>
              <a:t>automobiles. </a:t>
            </a:r>
            <a:endParaRPr lang="en-US" sz="2400" dirty="0">
              <a:solidFill>
                <a:schemeClr val="bg1"/>
              </a:solidFill>
            </a:endParaRPr>
          </a:p>
        </p:txBody>
      </p:sp>
      <p:sp>
        <p:nvSpPr>
          <p:cNvPr id="7"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230775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down)">
                                      <p:cBhvr>
                                        <p:cTn id="20" dur="500"/>
                                        <p:tgtEl>
                                          <p:spTgt spid="5">
                                            <p:txEl>
                                              <p:pRg st="2" end="2"/>
                                            </p:txEl>
                                          </p:spTgt>
                                        </p:tgtEl>
                                      </p:cBhvr>
                                    </p:animEffect>
                                  </p:childTnLst>
                                </p:cTn>
                              </p:par>
                              <p:par>
                                <p:cTn id="21" presetID="53" presetClass="entr" presetSubtype="16"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p:cTn id="23" dur="500" fill="hold"/>
                                        <p:tgtEl>
                                          <p:spTgt spid="2054"/>
                                        </p:tgtEl>
                                        <p:attrNameLst>
                                          <p:attrName>ppt_w</p:attrName>
                                        </p:attrNameLst>
                                      </p:cBhvr>
                                      <p:tavLst>
                                        <p:tav tm="0">
                                          <p:val>
                                            <p:fltVal val="0"/>
                                          </p:val>
                                        </p:tav>
                                        <p:tav tm="100000">
                                          <p:val>
                                            <p:strVal val="#ppt_w"/>
                                          </p:val>
                                        </p:tav>
                                      </p:tavLst>
                                    </p:anim>
                                    <p:anim calcmode="lin" valueType="num">
                                      <p:cBhvr>
                                        <p:cTn id="24" dur="500" fill="hold"/>
                                        <p:tgtEl>
                                          <p:spTgt spid="2054"/>
                                        </p:tgtEl>
                                        <p:attrNameLst>
                                          <p:attrName>ppt_h</p:attrName>
                                        </p:attrNameLst>
                                      </p:cBhvr>
                                      <p:tavLst>
                                        <p:tav tm="0">
                                          <p:val>
                                            <p:fltVal val="0"/>
                                          </p:val>
                                        </p:tav>
                                        <p:tav tm="100000">
                                          <p:val>
                                            <p:strVal val="#ppt_h"/>
                                          </p:val>
                                        </p:tav>
                                      </p:tavLst>
                                    </p:anim>
                                    <p:animEffect transition="in" filter="fade">
                                      <p:cBhvr>
                                        <p:cTn id="25" dur="500"/>
                                        <p:tgtEl>
                                          <p:spTgt spid="205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par>
                                <p:cTn id="34" presetID="31" presetClass="entr" presetSubtype="0" fill="hold" nodeType="withEffect">
                                  <p:stCondLst>
                                    <p:cond delay="0"/>
                                  </p:stCondLst>
                                  <p:childTnLst>
                                    <p:set>
                                      <p:cBhvr>
                                        <p:cTn id="35" dur="1" fill="hold">
                                          <p:stCondLst>
                                            <p:cond delay="0"/>
                                          </p:stCondLst>
                                        </p:cTn>
                                        <p:tgtEl>
                                          <p:spTgt spid="2056"/>
                                        </p:tgtEl>
                                        <p:attrNameLst>
                                          <p:attrName>style.visibility</p:attrName>
                                        </p:attrNameLst>
                                      </p:cBhvr>
                                      <p:to>
                                        <p:strVal val="visible"/>
                                      </p:to>
                                    </p:set>
                                    <p:anim calcmode="lin" valueType="num">
                                      <p:cBhvr>
                                        <p:cTn id="36" dur="1000" fill="hold"/>
                                        <p:tgtEl>
                                          <p:spTgt spid="2056"/>
                                        </p:tgtEl>
                                        <p:attrNameLst>
                                          <p:attrName>ppt_w</p:attrName>
                                        </p:attrNameLst>
                                      </p:cBhvr>
                                      <p:tavLst>
                                        <p:tav tm="0">
                                          <p:val>
                                            <p:fltVal val="0"/>
                                          </p:val>
                                        </p:tav>
                                        <p:tav tm="100000">
                                          <p:val>
                                            <p:strVal val="#ppt_w"/>
                                          </p:val>
                                        </p:tav>
                                      </p:tavLst>
                                    </p:anim>
                                    <p:anim calcmode="lin" valueType="num">
                                      <p:cBhvr>
                                        <p:cTn id="37" dur="1000" fill="hold"/>
                                        <p:tgtEl>
                                          <p:spTgt spid="2056"/>
                                        </p:tgtEl>
                                        <p:attrNameLst>
                                          <p:attrName>ppt_h</p:attrName>
                                        </p:attrNameLst>
                                      </p:cBhvr>
                                      <p:tavLst>
                                        <p:tav tm="0">
                                          <p:val>
                                            <p:fltVal val="0"/>
                                          </p:val>
                                        </p:tav>
                                        <p:tav tm="100000">
                                          <p:val>
                                            <p:strVal val="#ppt_h"/>
                                          </p:val>
                                        </p:tav>
                                      </p:tavLst>
                                    </p:anim>
                                    <p:anim calcmode="lin" valueType="num">
                                      <p:cBhvr>
                                        <p:cTn id="38" dur="1000" fill="hold"/>
                                        <p:tgtEl>
                                          <p:spTgt spid="2056"/>
                                        </p:tgtEl>
                                        <p:attrNameLst>
                                          <p:attrName>style.rotation</p:attrName>
                                        </p:attrNameLst>
                                      </p:cBhvr>
                                      <p:tavLst>
                                        <p:tav tm="0">
                                          <p:val>
                                            <p:fltVal val="90"/>
                                          </p:val>
                                        </p:tav>
                                        <p:tav tm="100000">
                                          <p:val>
                                            <p:fltVal val="0"/>
                                          </p:val>
                                        </p:tav>
                                      </p:tavLst>
                                    </p:anim>
                                    <p:animEffect transition="in" filter="fade">
                                      <p:cBhvr>
                                        <p:cTn id="39"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784080" cy="900332"/>
          </a:xfrm>
        </p:spPr>
        <p:txBody>
          <a:bodyPr/>
          <a:lstStyle/>
          <a:p>
            <a:r>
              <a:rPr lang="en-US" b="1" u="sng" dirty="0"/>
              <a:t>Product</a:t>
            </a:r>
          </a:p>
        </p:txBody>
      </p:sp>
      <p:sp>
        <p:nvSpPr>
          <p:cNvPr id="5" name="Content Placeholder 2"/>
          <p:cNvSpPr txBox="1">
            <a:spLocks/>
          </p:cNvSpPr>
          <p:nvPr/>
        </p:nvSpPr>
        <p:spPr>
          <a:xfrm>
            <a:off x="115910" y="656826"/>
            <a:ext cx="11947727" cy="459775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3500"/>
              </a:lnSpc>
              <a:spcBef>
                <a:spcPts val="0"/>
              </a:spcBef>
              <a:spcAft>
                <a:spcPts val="0"/>
              </a:spcAft>
              <a:buFont typeface="Wingdings" pitchFamily="2" charset="2"/>
              <a:buNone/>
            </a:pPr>
            <a:r>
              <a:rPr lang="en-US" sz="2400" b="1" dirty="0">
                <a:solidFill>
                  <a:srgbClr val="FF0000"/>
                </a:solidFill>
              </a:rPr>
              <a:t>Product is the main source of revenue for the business firm. It is the anything that satisfies the customer needs and wants.</a:t>
            </a:r>
          </a:p>
          <a:p>
            <a:pPr marL="0" indent="0" algn="r">
              <a:lnSpc>
                <a:spcPts val="3500"/>
              </a:lnSpc>
              <a:spcBef>
                <a:spcPts val="0"/>
              </a:spcBef>
              <a:spcAft>
                <a:spcPts val="0"/>
              </a:spcAft>
              <a:buFont typeface="Wingdings" pitchFamily="2" charset="2"/>
              <a:buNone/>
            </a:pPr>
            <a:r>
              <a:rPr lang="en-US" sz="2400" b="1" u="sng" dirty="0">
                <a:solidFill>
                  <a:schemeClr val="bg1"/>
                </a:solidFill>
              </a:rPr>
              <a:t>A product can be:</a:t>
            </a:r>
          </a:p>
          <a:p>
            <a:pPr marL="0" indent="0" algn="r">
              <a:lnSpc>
                <a:spcPts val="3500"/>
              </a:lnSpc>
              <a:spcBef>
                <a:spcPts val="0"/>
              </a:spcBef>
              <a:spcAft>
                <a:spcPts val="0"/>
              </a:spcAft>
              <a:buFont typeface="Wingdings" pitchFamily="2" charset="2"/>
              <a:buNone/>
            </a:pPr>
            <a:r>
              <a:rPr lang="en-US" b="1" dirty="0">
                <a:solidFill>
                  <a:schemeClr val="bg1"/>
                </a:solidFill>
              </a:rPr>
              <a:t>Goods</a:t>
            </a:r>
          </a:p>
          <a:p>
            <a:pPr marL="0" indent="0" algn="r">
              <a:lnSpc>
                <a:spcPts val="3500"/>
              </a:lnSpc>
              <a:spcBef>
                <a:spcPts val="0"/>
              </a:spcBef>
              <a:spcAft>
                <a:spcPts val="0"/>
              </a:spcAft>
              <a:buFont typeface="Wingdings" pitchFamily="2" charset="2"/>
              <a:buNone/>
            </a:pPr>
            <a:r>
              <a:rPr lang="en-US" b="1" dirty="0">
                <a:solidFill>
                  <a:schemeClr val="bg1"/>
                </a:solidFill>
              </a:rPr>
              <a:t>Services</a:t>
            </a:r>
          </a:p>
          <a:p>
            <a:pPr marL="0" indent="0" algn="r">
              <a:lnSpc>
                <a:spcPts val="3500"/>
              </a:lnSpc>
              <a:spcBef>
                <a:spcPts val="0"/>
              </a:spcBef>
              <a:spcAft>
                <a:spcPts val="0"/>
              </a:spcAft>
              <a:buFont typeface="Wingdings" pitchFamily="2" charset="2"/>
              <a:buNone/>
            </a:pPr>
            <a:r>
              <a:rPr lang="en-US" b="1" dirty="0">
                <a:solidFill>
                  <a:schemeClr val="bg1"/>
                </a:solidFill>
              </a:rPr>
              <a:t>Experiences</a:t>
            </a:r>
          </a:p>
          <a:p>
            <a:pPr marL="0" indent="0" algn="r">
              <a:lnSpc>
                <a:spcPts val="3500"/>
              </a:lnSpc>
              <a:spcBef>
                <a:spcPts val="0"/>
              </a:spcBef>
              <a:spcAft>
                <a:spcPts val="0"/>
              </a:spcAft>
              <a:buFont typeface="Wingdings" pitchFamily="2" charset="2"/>
              <a:buNone/>
            </a:pPr>
            <a:r>
              <a:rPr lang="en-US" b="1" dirty="0">
                <a:solidFill>
                  <a:schemeClr val="bg1"/>
                </a:solidFill>
              </a:rPr>
              <a:t>Events</a:t>
            </a:r>
          </a:p>
          <a:p>
            <a:pPr marL="0" indent="0" algn="r">
              <a:lnSpc>
                <a:spcPts val="3500"/>
              </a:lnSpc>
              <a:spcBef>
                <a:spcPts val="0"/>
              </a:spcBef>
              <a:spcAft>
                <a:spcPts val="0"/>
              </a:spcAft>
              <a:buFont typeface="Wingdings" pitchFamily="2" charset="2"/>
              <a:buNone/>
            </a:pPr>
            <a:r>
              <a:rPr lang="en-US" b="1" dirty="0">
                <a:solidFill>
                  <a:schemeClr val="bg1"/>
                </a:solidFill>
              </a:rPr>
              <a:t>Persons</a:t>
            </a:r>
          </a:p>
          <a:p>
            <a:pPr marL="0" indent="0" algn="r">
              <a:lnSpc>
                <a:spcPts val="3500"/>
              </a:lnSpc>
              <a:spcBef>
                <a:spcPts val="0"/>
              </a:spcBef>
              <a:spcAft>
                <a:spcPts val="0"/>
              </a:spcAft>
              <a:buFont typeface="Wingdings" pitchFamily="2" charset="2"/>
              <a:buNone/>
            </a:pPr>
            <a:r>
              <a:rPr lang="en-US" b="1" dirty="0">
                <a:solidFill>
                  <a:schemeClr val="bg1"/>
                </a:solidFill>
              </a:rPr>
              <a:t>Places</a:t>
            </a:r>
          </a:p>
          <a:p>
            <a:pPr marL="0" indent="0" algn="r">
              <a:lnSpc>
                <a:spcPts val="3500"/>
              </a:lnSpc>
              <a:spcBef>
                <a:spcPts val="0"/>
              </a:spcBef>
              <a:spcAft>
                <a:spcPts val="0"/>
              </a:spcAft>
              <a:buFont typeface="Wingdings" pitchFamily="2" charset="2"/>
              <a:buNone/>
            </a:pPr>
            <a:r>
              <a:rPr lang="en-US" b="1" dirty="0">
                <a:solidFill>
                  <a:schemeClr val="bg1"/>
                </a:solidFill>
              </a:rPr>
              <a:t>Properties</a:t>
            </a:r>
          </a:p>
          <a:p>
            <a:pPr marL="0" indent="0" algn="r">
              <a:lnSpc>
                <a:spcPts val="3500"/>
              </a:lnSpc>
              <a:spcBef>
                <a:spcPts val="0"/>
              </a:spcBef>
              <a:spcAft>
                <a:spcPts val="0"/>
              </a:spcAft>
              <a:buFont typeface="Wingdings" pitchFamily="2" charset="2"/>
              <a:buNone/>
            </a:pPr>
            <a:r>
              <a:rPr lang="en-US" b="1" dirty="0">
                <a:solidFill>
                  <a:schemeClr val="bg1"/>
                </a:solidFill>
              </a:rPr>
              <a:t>Organizations</a:t>
            </a:r>
          </a:p>
          <a:p>
            <a:pPr marL="0" indent="0" algn="r">
              <a:lnSpc>
                <a:spcPts val="3500"/>
              </a:lnSpc>
              <a:spcBef>
                <a:spcPts val="0"/>
              </a:spcBef>
              <a:spcAft>
                <a:spcPts val="0"/>
              </a:spcAft>
              <a:buFont typeface="Wingdings" pitchFamily="2" charset="2"/>
              <a:buNone/>
            </a:pPr>
            <a:r>
              <a:rPr lang="en-US" b="1" dirty="0">
                <a:solidFill>
                  <a:schemeClr val="bg1"/>
                </a:solidFill>
              </a:rPr>
              <a:t>Ideas</a:t>
            </a:r>
          </a:p>
          <a:p>
            <a:pPr marL="0" indent="0" algn="r">
              <a:lnSpc>
                <a:spcPts val="3500"/>
              </a:lnSpc>
              <a:spcBef>
                <a:spcPts val="0"/>
              </a:spcBef>
              <a:spcAft>
                <a:spcPts val="0"/>
              </a:spcAft>
              <a:buFont typeface="Wingdings" pitchFamily="2" charset="2"/>
              <a:buNone/>
            </a:pPr>
            <a:r>
              <a:rPr lang="en-US" b="1" dirty="0">
                <a:solidFill>
                  <a:schemeClr val="bg1"/>
                </a:solidFill>
              </a:rPr>
              <a:t>Information</a:t>
            </a:r>
          </a:p>
          <a:p>
            <a:pPr marL="0" indent="0" algn="r">
              <a:lnSpc>
                <a:spcPts val="3500"/>
              </a:lnSpc>
              <a:spcBef>
                <a:spcPts val="0"/>
              </a:spcBef>
              <a:spcAft>
                <a:spcPts val="0"/>
              </a:spcAft>
              <a:buFont typeface="Wingdings" pitchFamily="2" charset="2"/>
              <a:buNone/>
            </a:pPr>
            <a:endParaRPr lang="en-US" dirty="0">
              <a:solidFill>
                <a:schemeClr val="bg1"/>
              </a:solidFill>
            </a:endParaRPr>
          </a:p>
        </p:txBody>
      </p:sp>
      <p:grpSp>
        <p:nvGrpSpPr>
          <p:cNvPr id="17" name="Group 16"/>
          <p:cNvGrpSpPr/>
          <p:nvPr/>
        </p:nvGrpSpPr>
        <p:grpSpPr>
          <a:xfrm>
            <a:off x="609862" y="1417179"/>
            <a:ext cx="9223616" cy="5164523"/>
            <a:chOff x="609862" y="1417179"/>
            <a:chExt cx="9223616" cy="5164523"/>
          </a:xfrm>
        </p:grpSpPr>
        <p:sp>
          <p:nvSpPr>
            <p:cNvPr id="6" name="Rectangle 5"/>
            <p:cNvSpPr/>
            <p:nvPr/>
          </p:nvSpPr>
          <p:spPr>
            <a:xfrm>
              <a:off x="609862" y="2262127"/>
              <a:ext cx="2259945"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Design</a:t>
              </a:r>
            </a:p>
          </p:txBody>
        </p:sp>
        <p:sp>
          <p:nvSpPr>
            <p:cNvPr id="7" name="Rectangle 6"/>
            <p:cNvSpPr/>
            <p:nvPr/>
          </p:nvSpPr>
          <p:spPr>
            <a:xfrm>
              <a:off x="3181905" y="1757180"/>
              <a:ext cx="2259945"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Quality</a:t>
              </a:r>
            </a:p>
          </p:txBody>
        </p:sp>
        <p:sp>
          <p:nvSpPr>
            <p:cNvPr id="11" name="Rectangle 10"/>
            <p:cNvSpPr/>
            <p:nvPr/>
          </p:nvSpPr>
          <p:spPr>
            <a:xfrm>
              <a:off x="1713283" y="3743792"/>
              <a:ext cx="2259945"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Variety </a:t>
              </a:r>
            </a:p>
          </p:txBody>
        </p:sp>
        <p:sp>
          <p:nvSpPr>
            <p:cNvPr id="12" name="Rectangle 11"/>
            <p:cNvSpPr/>
            <p:nvPr/>
          </p:nvSpPr>
          <p:spPr>
            <a:xfrm>
              <a:off x="6034278" y="1417179"/>
              <a:ext cx="2259945"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Features</a:t>
              </a:r>
            </a:p>
          </p:txBody>
        </p:sp>
        <p:sp>
          <p:nvSpPr>
            <p:cNvPr id="13" name="Rectangle 12"/>
            <p:cNvSpPr/>
            <p:nvPr/>
          </p:nvSpPr>
          <p:spPr>
            <a:xfrm>
              <a:off x="3973228" y="5312836"/>
              <a:ext cx="2259945"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Branding </a:t>
              </a:r>
            </a:p>
          </p:txBody>
        </p:sp>
        <p:sp>
          <p:nvSpPr>
            <p:cNvPr id="14" name="Rectangle 13"/>
            <p:cNvSpPr/>
            <p:nvPr/>
          </p:nvSpPr>
          <p:spPr>
            <a:xfrm>
              <a:off x="7164991" y="4718627"/>
              <a:ext cx="2259945"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Packaging </a:t>
              </a:r>
            </a:p>
          </p:txBody>
        </p:sp>
        <p:sp>
          <p:nvSpPr>
            <p:cNvPr id="15" name="Rectangle 14"/>
            <p:cNvSpPr/>
            <p:nvPr/>
          </p:nvSpPr>
          <p:spPr>
            <a:xfrm>
              <a:off x="4605828" y="3252718"/>
              <a:ext cx="2259945"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Services</a:t>
              </a:r>
            </a:p>
          </p:txBody>
        </p:sp>
        <p:sp>
          <p:nvSpPr>
            <p:cNvPr id="16" name="Rectangle 15"/>
            <p:cNvSpPr/>
            <p:nvPr/>
          </p:nvSpPr>
          <p:spPr>
            <a:xfrm>
              <a:off x="7573533" y="2924110"/>
              <a:ext cx="2259945"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Warranties </a:t>
              </a:r>
            </a:p>
          </p:txBody>
        </p:sp>
      </p:grpSp>
      <p:sp>
        <p:nvSpPr>
          <p:cNvPr id="18"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28111600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4" dur="500"/>
                                        <p:tgtEl>
                                          <p:spTgt spid="5">
                                            <p:txEl>
                                              <p:pRg st="1" end="1"/>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0" dur="500"/>
                                        <p:tgtEl>
                                          <p:spTgt spid="5">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3" dur="500"/>
                                        <p:tgtEl>
                                          <p:spTgt spid="5">
                                            <p:txEl>
                                              <p:pRg st="4" end="4"/>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6" dur="500"/>
                                        <p:tgtEl>
                                          <p:spTgt spid="5">
                                            <p:txEl>
                                              <p:pRg st="5" end="5"/>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9" dur="500"/>
                                        <p:tgtEl>
                                          <p:spTgt spid="5">
                                            <p:txEl>
                                              <p:pRg st="6" end="6"/>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randombar(horizontal)">
                                      <p:cBhvr>
                                        <p:cTn id="32" dur="500"/>
                                        <p:tgtEl>
                                          <p:spTgt spid="5">
                                            <p:txEl>
                                              <p:pRg st="7" end="7"/>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randombar(horizontal)">
                                      <p:cBhvr>
                                        <p:cTn id="35" dur="500"/>
                                        <p:tgtEl>
                                          <p:spTgt spid="5">
                                            <p:txEl>
                                              <p:pRg st="8" end="8"/>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randombar(horizontal)">
                                      <p:cBhvr>
                                        <p:cTn id="38" dur="500"/>
                                        <p:tgtEl>
                                          <p:spTgt spid="5">
                                            <p:txEl>
                                              <p:pRg st="9" end="9"/>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randombar(horizontal)">
                                      <p:cBhvr>
                                        <p:cTn id="41" dur="500"/>
                                        <p:tgtEl>
                                          <p:spTgt spid="5">
                                            <p:txEl>
                                              <p:pRg st="10" end="10"/>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5">
                                            <p:txEl>
                                              <p:pRg st="11" end="11"/>
                                            </p:txEl>
                                          </p:spTgt>
                                        </p:tgtEl>
                                        <p:attrNameLst>
                                          <p:attrName>style.visibility</p:attrName>
                                        </p:attrNameLst>
                                      </p:cBhvr>
                                      <p:to>
                                        <p:strVal val="visible"/>
                                      </p:to>
                                    </p:set>
                                    <p:animEffect transition="in" filter="randombar(horizontal)">
                                      <p:cBhvr>
                                        <p:cTn id="44" dur="500"/>
                                        <p:tgtEl>
                                          <p:spTgt spid="5">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anim calcmode="lin" valueType="num">
                                      <p:cBhvr>
                                        <p:cTn id="50" dur="2000" fill="hold"/>
                                        <p:tgtEl>
                                          <p:spTgt spid="17"/>
                                        </p:tgtEl>
                                        <p:attrNameLst>
                                          <p:attrName>ppt_w</p:attrName>
                                        </p:attrNameLst>
                                      </p:cBhvr>
                                      <p:tavLst>
                                        <p:tav tm="0" fmla="#ppt_w*sin(2.5*pi*$)">
                                          <p:val>
                                            <p:fltVal val="0"/>
                                          </p:val>
                                        </p:tav>
                                        <p:tav tm="100000">
                                          <p:val>
                                            <p:fltVal val="1"/>
                                          </p:val>
                                        </p:tav>
                                      </p:tavLst>
                                    </p:anim>
                                    <p:anim calcmode="lin" valueType="num">
                                      <p:cBhvr>
                                        <p:cTn id="51"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Industrial Product</a:t>
            </a:r>
          </a:p>
        </p:txBody>
      </p:sp>
      <p:sp>
        <p:nvSpPr>
          <p:cNvPr id="5" name="Content Placeholder 2"/>
          <p:cNvSpPr txBox="1">
            <a:spLocks/>
          </p:cNvSpPr>
          <p:nvPr/>
        </p:nvSpPr>
        <p:spPr>
          <a:xfrm>
            <a:off x="270455" y="900332"/>
            <a:ext cx="9607641" cy="503682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ct val="100000"/>
              </a:lnSpc>
              <a:spcBef>
                <a:spcPts val="0"/>
              </a:spcBef>
              <a:spcAft>
                <a:spcPts val="0"/>
              </a:spcAft>
              <a:buFont typeface="Wingdings" pitchFamily="2" charset="2"/>
              <a:buNone/>
            </a:pPr>
            <a:r>
              <a:rPr lang="en-US" sz="2400" b="1" u="sng" dirty="0" smtClean="0">
                <a:solidFill>
                  <a:schemeClr val="accent3">
                    <a:lumMod val="50000"/>
                  </a:schemeClr>
                </a:solidFill>
              </a:rPr>
              <a:t>Marketing </a:t>
            </a:r>
            <a:r>
              <a:rPr lang="en-US" sz="2400" b="1" u="sng" dirty="0">
                <a:solidFill>
                  <a:schemeClr val="accent3">
                    <a:lumMod val="50000"/>
                  </a:schemeClr>
                </a:solidFill>
              </a:rPr>
              <a:t>considerations for material and parts</a:t>
            </a:r>
            <a:endParaRPr lang="en-US" sz="2000" b="1" u="sng" dirty="0">
              <a:solidFill>
                <a:schemeClr val="accent3">
                  <a:lumMod val="50000"/>
                </a:schemeClr>
              </a:solidFill>
            </a:endParaRPr>
          </a:p>
          <a:p>
            <a:pPr marL="0" indent="0">
              <a:lnSpc>
                <a:spcPct val="100000"/>
              </a:lnSpc>
              <a:spcBef>
                <a:spcPts val="0"/>
              </a:spcBef>
              <a:spcAft>
                <a:spcPts val="0"/>
              </a:spcAft>
              <a:buNone/>
            </a:pPr>
            <a:r>
              <a:rPr lang="en-US" sz="2100" dirty="0">
                <a:solidFill>
                  <a:schemeClr val="bg1"/>
                </a:solidFill>
              </a:rPr>
              <a:t>In case of </a:t>
            </a:r>
            <a:r>
              <a:rPr lang="en-US" sz="2100" b="1" u="sng" dirty="0">
                <a:solidFill>
                  <a:schemeClr val="bg1"/>
                </a:solidFill>
              </a:rPr>
              <a:t>natural materials</a:t>
            </a:r>
            <a:r>
              <a:rPr lang="en-US" sz="2100" dirty="0">
                <a:solidFill>
                  <a:schemeClr val="bg1"/>
                </a:solidFill>
              </a:rPr>
              <a:t>, the products are graded in terms of their basic      contents and attributes.</a:t>
            </a:r>
          </a:p>
          <a:p>
            <a:pPr marL="0" indent="0">
              <a:lnSpc>
                <a:spcPct val="100000"/>
              </a:lnSpc>
              <a:spcBef>
                <a:spcPts val="0"/>
              </a:spcBef>
              <a:spcAft>
                <a:spcPts val="0"/>
              </a:spcAft>
              <a:buNone/>
            </a:pPr>
            <a:r>
              <a:rPr lang="en-US" sz="2100" dirty="0">
                <a:solidFill>
                  <a:schemeClr val="bg1"/>
                </a:solidFill>
              </a:rPr>
              <a:t>Prices are largely negotiated between the supplier and the industrial users or decided according to the international market.</a:t>
            </a:r>
          </a:p>
          <a:p>
            <a:pPr marL="0" indent="0">
              <a:lnSpc>
                <a:spcPct val="100000"/>
              </a:lnSpc>
              <a:spcBef>
                <a:spcPts val="0"/>
              </a:spcBef>
              <a:spcAft>
                <a:spcPts val="0"/>
              </a:spcAft>
              <a:buNone/>
            </a:pPr>
            <a:r>
              <a:rPr lang="en-US" sz="2100" dirty="0">
                <a:solidFill>
                  <a:schemeClr val="bg1"/>
                </a:solidFill>
              </a:rPr>
              <a:t>Direct channel link between the suppliers and the industrial user.</a:t>
            </a:r>
          </a:p>
          <a:p>
            <a:pPr marL="0" indent="0">
              <a:lnSpc>
                <a:spcPct val="100000"/>
              </a:lnSpc>
              <a:spcBef>
                <a:spcPts val="0"/>
              </a:spcBef>
              <a:spcAft>
                <a:spcPts val="0"/>
              </a:spcAft>
              <a:buNone/>
            </a:pPr>
            <a:endParaRPr lang="en-US" sz="1000" dirty="0">
              <a:solidFill>
                <a:schemeClr val="bg1"/>
              </a:solidFill>
            </a:endParaRPr>
          </a:p>
          <a:p>
            <a:pPr marL="0" indent="0">
              <a:lnSpc>
                <a:spcPct val="100000"/>
              </a:lnSpc>
              <a:spcBef>
                <a:spcPts val="0"/>
              </a:spcBef>
              <a:spcAft>
                <a:spcPts val="0"/>
              </a:spcAft>
              <a:buNone/>
            </a:pPr>
            <a:r>
              <a:rPr lang="en-US" sz="2100" dirty="0">
                <a:solidFill>
                  <a:schemeClr val="bg1"/>
                </a:solidFill>
              </a:rPr>
              <a:t>In case of </a:t>
            </a:r>
            <a:r>
              <a:rPr lang="en-US" sz="2100" b="1" u="sng" dirty="0">
                <a:solidFill>
                  <a:schemeClr val="bg1"/>
                </a:solidFill>
              </a:rPr>
              <a:t>agricultural materials,</a:t>
            </a:r>
            <a:r>
              <a:rPr lang="en-US" sz="2100" dirty="0">
                <a:solidFill>
                  <a:schemeClr val="bg1"/>
                </a:solidFill>
              </a:rPr>
              <a:t> collection and gathering from small producers and transporting them to the place of processing are major marketing activities.</a:t>
            </a:r>
          </a:p>
          <a:p>
            <a:pPr marL="0" indent="0">
              <a:lnSpc>
                <a:spcPct val="100000"/>
              </a:lnSpc>
              <a:spcBef>
                <a:spcPts val="0"/>
              </a:spcBef>
              <a:spcAft>
                <a:spcPts val="0"/>
              </a:spcAft>
              <a:buNone/>
            </a:pPr>
            <a:r>
              <a:rPr lang="en-US" sz="2100" dirty="0">
                <a:solidFill>
                  <a:schemeClr val="bg1"/>
                </a:solidFill>
              </a:rPr>
              <a:t>Price according to their quality grades or generally negotiation.</a:t>
            </a:r>
          </a:p>
          <a:p>
            <a:pPr marL="0" indent="0">
              <a:lnSpc>
                <a:spcPct val="100000"/>
              </a:lnSpc>
              <a:spcBef>
                <a:spcPts val="0"/>
              </a:spcBef>
              <a:spcAft>
                <a:spcPts val="0"/>
              </a:spcAft>
              <a:buNone/>
            </a:pPr>
            <a:r>
              <a:rPr lang="en-US" sz="2100" dirty="0">
                <a:solidFill>
                  <a:schemeClr val="bg1"/>
                </a:solidFill>
              </a:rPr>
              <a:t>Due to seasonal factor, industrial users need to purchase and process the materials within a short period time.</a:t>
            </a:r>
          </a:p>
          <a:p>
            <a:pPr marL="0" indent="0">
              <a:lnSpc>
                <a:spcPct val="100000"/>
              </a:lnSpc>
              <a:spcBef>
                <a:spcPts val="0"/>
              </a:spcBef>
              <a:spcAft>
                <a:spcPts val="0"/>
              </a:spcAft>
              <a:buNone/>
            </a:pPr>
            <a:endParaRPr lang="en-US" sz="1000" dirty="0">
              <a:solidFill>
                <a:schemeClr val="bg1"/>
              </a:solidFill>
            </a:endParaRPr>
          </a:p>
          <a:p>
            <a:pPr marL="0" indent="0">
              <a:lnSpc>
                <a:spcPct val="100000"/>
              </a:lnSpc>
              <a:spcBef>
                <a:spcPts val="0"/>
              </a:spcBef>
              <a:spcAft>
                <a:spcPts val="0"/>
              </a:spcAft>
              <a:buNone/>
            </a:pPr>
            <a:r>
              <a:rPr lang="en-US" sz="2100" dirty="0">
                <a:solidFill>
                  <a:schemeClr val="bg1"/>
                </a:solidFill>
              </a:rPr>
              <a:t>In case of </a:t>
            </a:r>
            <a:r>
              <a:rPr lang="en-US" sz="2100" b="1" u="sng" dirty="0">
                <a:solidFill>
                  <a:schemeClr val="bg1"/>
                </a:solidFill>
              </a:rPr>
              <a:t>parts,</a:t>
            </a:r>
            <a:r>
              <a:rPr lang="en-US" sz="2100" dirty="0">
                <a:solidFill>
                  <a:schemeClr val="bg1"/>
                </a:solidFill>
              </a:rPr>
              <a:t> the producers directly marketed to industrial users.</a:t>
            </a:r>
          </a:p>
          <a:p>
            <a:pPr marL="0" indent="0">
              <a:lnSpc>
                <a:spcPct val="100000"/>
              </a:lnSpc>
              <a:spcBef>
                <a:spcPts val="0"/>
              </a:spcBef>
              <a:spcAft>
                <a:spcPts val="0"/>
              </a:spcAft>
              <a:buNone/>
            </a:pPr>
            <a:r>
              <a:rPr lang="en-US" sz="2100" dirty="0">
                <a:solidFill>
                  <a:schemeClr val="bg1"/>
                </a:solidFill>
              </a:rPr>
              <a:t>Manufactures prefer to contract a reliable supplier on a long term basis.</a:t>
            </a:r>
          </a:p>
          <a:p>
            <a:pPr marL="0" indent="0">
              <a:lnSpc>
                <a:spcPct val="100000"/>
              </a:lnSpc>
              <a:spcBef>
                <a:spcPts val="0"/>
              </a:spcBef>
              <a:spcAft>
                <a:spcPts val="0"/>
              </a:spcAft>
              <a:buNone/>
            </a:pPr>
            <a:r>
              <a:rPr lang="en-US" sz="2100" dirty="0">
                <a:solidFill>
                  <a:schemeClr val="bg1"/>
                </a:solidFill>
              </a:rPr>
              <a:t>Price through negotiation.</a:t>
            </a:r>
          </a:p>
          <a:p>
            <a:pPr marL="0" indent="0">
              <a:lnSpc>
                <a:spcPct val="100000"/>
              </a:lnSpc>
              <a:spcBef>
                <a:spcPts val="0"/>
              </a:spcBef>
              <a:spcAft>
                <a:spcPts val="0"/>
              </a:spcAft>
              <a:buNone/>
            </a:pPr>
            <a:r>
              <a:rPr lang="en-US" sz="2100" dirty="0">
                <a:solidFill>
                  <a:schemeClr val="bg1"/>
                </a:solidFill>
              </a:rPr>
              <a:t>Advertising, branding and packaging do not play important part in the marketing of parts.</a:t>
            </a: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47820158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circle(in)">
                                      <p:cBhvr>
                                        <p:cTn id="13" dur="2000"/>
                                        <p:tgtEl>
                                          <p:spTgt spid="5">
                                            <p:txEl>
                                              <p:pRg st="1" end="1"/>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circle(in)">
                                      <p:cBhvr>
                                        <p:cTn id="16" dur="2000"/>
                                        <p:tgtEl>
                                          <p:spTgt spid="5">
                                            <p:txEl>
                                              <p:pRg st="2" end="2"/>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circle(in)">
                                      <p:cBhvr>
                                        <p:cTn id="19" dur="2000"/>
                                        <p:tgtEl>
                                          <p:spTgt spid="5">
                                            <p:txEl>
                                              <p:pRg st="3" end="3"/>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circle(in)">
                                      <p:cBhvr>
                                        <p:cTn id="25" dur="2000"/>
                                        <p:tgtEl>
                                          <p:spTgt spid="5">
                                            <p:txEl>
                                              <p:pRg st="6" end="6"/>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circle(in)">
                                      <p:cBhvr>
                                        <p:cTn id="28" dur="2000"/>
                                        <p:tgtEl>
                                          <p:spTgt spid="5">
                                            <p:txEl>
                                              <p:pRg st="7" end="7"/>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Effect transition="in" filter="circle(in)">
                                      <p:cBhvr>
                                        <p:cTn id="31" dur="2000"/>
                                        <p:tgtEl>
                                          <p:spTgt spid="5">
                                            <p:txEl>
                                              <p:pRg st="9" end="9"/>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5">
                                            <p:txEl>
                                              <p:pRg st="10" end="10"/>
                                            </p:txEl>
                                          </p:spTgt>
                                        </p:tgtEl>
                                        <p:attrNameLst>
                                          <p:attrName>style.visibility</p:attrName>
                                        </p:attrNameLst>
                                      </p:cBhvr>
                                      <p:to>
                                        <p:strVal val="visible"/>
                                      </p:to>
                                    </p:set>
                                    <p:animEffect transition="in" filter="circle(in)">
                                      <p:cBhvr>
                                        <p:cTn id="34" dur="2000"/>
                                        <p:tgtEl>
                                          <p:spTgt spid="5">
                                            <p:txEl>
                                              <p:pRg st="10" end="10"/>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animEffect transition="in" filter="circle(in)">
                                      <p:cBhvr>
                                        <p:cTn id="37" dur="2000"/>
                                        <p:tgtEl>
                                          <p:spTgt spid="5">
                                            <p:txEl>
                                              <p:pRg st="11" end="11"/>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5">
                                            <p:txEl>
                                              <p:pRg st="12" end="12"/>
                                            </p:txEl>
                                          </p:spTgt>
                                        </p:tgtEl>
                                        <p:attrNameLst>
                                          <p:attrName>style.visibility</p:attrName>
                                        </p:attrNameLst>
                                      </p:cBhvr>
                                      <p:to>
                                        <p:strVal val="visible"/>
                                      </p:to>
                                    </p:set>
                                    <p:animEffect transition="in" filter="circle(in)">
                                      <p:cBhvr>
                                        <p:cTn id="40" dur="20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production  buildingको लागि तस्बिर परिणा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1494" y="2897746"/>
            <a:ext cx="7920507" cy="39602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Industrial Product</a:t>
            </a:r>
          </a:p>
        </p:txBody>
      </p:sp>
      <p:sp>
        <p:nvSpPr>
          <p:cNvPr id="5" name="Content Placeholder 2"/>
          <p:cNvSpPr txBox="1">
            <a:spLocks/>
          </p:cNvSpPr>
          <p:nvPr/>
        </p:nvSpPr>
        <p:spPr>
          <a:xfrm>
            <a:off x="270455" y="900333"/>
            <a:ext cx="10856891" cy="2518414"/>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Font typeface="Wingdings" pitchFamily="2" charset="2"/>
              <a:buNone/>
            </a:pPr>
            <a:r>
              <a:rPr lang="en-US" sz="2400" b="1" u="sng" dirty="0">
                <a:solidFill>
                  <a:srgbClr val="FF0000"/>
                </a:solidFill>
              </a:rPr>
              <a:t>Capital Items/Goods</a:t>
            </a:r>
          </a:p>
          <a:p>
            <a:pPr marL="0" indent="0">
              <a:lnSpc>
                <a:spcPts val="3500"/>
              </a:lnSpc>
              <a:spcBef>
                <a:spcPts val="0"/>
              </a:spcBef>
              <a:spcAft>
                <a:spcPts val="0"/>
              </a:spcAft>
              <a:buFont typeface="Wingdings" pitchFamily="2" charset="2"/>
              <a:buNone/>
            </a:pPr>
            <a:r>
              <a:rPr lang="en-US" sz="2100" b="1" u="sng" dirty="0" smtClean="0">
                <a:solidFill>
                  <a:schemeClr val="accent3">
                    <a:lumMod val="50000"/>
                  </a:schemeClr>
                </a:solidFill>
              </a:rPr>
              <a:t>They are  long lasting goods that facilitate production of the finished product.</a:t>
            </a:r>
          </a:p>
          <a:p>
            <a:pPr marL="0" indent="0">
              <a:lnSpc>
                <a:spcPts val="3500"/>
              </a:lnSpc>
              <a:spcBef>
                <a:spcPts val="0"/>
              </a:spcBef>
              <a:spcAft>
                <a:spcPts val="0"/>
              </a:spcAft>
              <a:buFont typeface="Wingdings" pitchFamily="2" charset="2"/>
              <a:buNone/>
            </a:pPr>
            <a:r>
              <a:rPr lang="en-US" sz="2100" b="1" u="sng" dirty="0" smtClean="0">
                <a:solidFill>
                  <a:schemeClr val="accent3">
                    <a:lumMod val="50000"/>
                  </a:schemeClr>
                </a:solidFill>
              </a:rPr>
              <a:t> They consists of </a:t>
            </a:r>
            <a:r>
              <a:rPr lang="en-US" sz="2100" b="1" u="sng" dirty="0" smtClean="0">
                <a:solidFill>
                  <a:schemeClr val="tx2">
                    <a:lumMod val="10000"/>
                  </a:schemeClr>
                </a:solidFill>
              </a:rPr>
              <a:t>Installation &amp; Accessory Equipment</a:t>
            </a:r>
            <a:endParaRPr lang="en-US" sz="2100" b="1" u="sng" dirty="0">
              <a:solidFill>
                <a:schemeClr val="tx2">
                  <a:lumMod val="10000"/>
                </a:schemeClr>
              </a:solidFill>
            </a:endParaRPr>
          </a:p>
          <a:p>
            <a:pPr marL="0" indent="0">
              <a:lnSpc>
                <a:spcPts val="3500"/>
              </a:lnSpc>
              <a:spcBef>
                <a:spcPts val="0"/>
              </a:spcBef>
              <a:spcAft>
                <a:spcPts val="0"/>
              </a:spcAft>
              <a:buNone/>
            </a:pPr>
            <a:r>
              <a:rPr lang="en-US" sz="2100" dirty="0">
                <a:solidFill>
                  <a:schemeClr val="bg1"/>
                </a:solidFill>
              </a:rPr>
              <a:t>Installation</a:t>
            </a:r>
          </a:p>
          <a:p>
            <a:pPr>
              <a:lnSpc>
                <a:spcPts val="3500"/>
              </a:lnSpc>
              <a:spcBef>
                <a:spcPts val="0"/>
              </a:spcBef>
              <a:spcAft>
                <a:spcPts val="0"/>
              </a:spcAft>
            </a:pPr>
            <a:r>
              <a:rPr lang="en-US" sz="2100" dirty="0" smtClean="0">
                <a:solidFill>
                  <a:schemeClr val="bg1"/>
                </a:solidFill>
              </a:rPr>
              <a:t>It </a:t>
            </a:r>
            <a:r>
              <a:rPr lang="en-US" sz="2100" dirty="0">
                <a:solidFill>
                  <a:schemeClr val="bg1"/>
                </a:solidFill>
              </a:rPr>
              <a:t>consist of building, machinery </a:t>
            </a:r>
            <a:r>
              <a:rPr lang="en-US" sz="2100" dirty="0" smtClean="0">
                <a:solidFill>
                  <a:schemeClr val="bg1"/>
                </a:solidFill>
              </a:rPr>
              <a:t>and heavy </a:t>
            </a:r>
            <a:r>
              <a:rPr lang="en-US" sz="2100" dirty="0">
                <a:solidFill>
                  <a:schemeClr val="bg1"/>
                </a:solidFill>
              </a:rPr>
              <a:t>equipment. </a:t>
            </a:r>
          </a:p>
          <a:p>
            <a:pPr>
              <a:lnSpc>
                <a:spcPts val="3500"/>
              </a:lnSpc>
              <a:spcBef>
                <a:spcPts val="0"/>
              </a:spcBef>
              <a:spcAft>
                <a:spcPts val="0"/>
              </a:spcAft>
            </a:pPr>
            <a:r>
              <a:rPr lang="en-US" sz="2100" dirty="0" smtClean="0">
                <a:solidFill>
                  <a:schemeClr val="bg1"/>
                </a:solidFill>
              </a:rPr>
              <a:t>They </a:t>
            </a:r>
            <a:r>
              <a:rPr lang="en-US" sz="2100" dirty="0">
                <a:solidFill>
                  <a:schemeClr val="bg1"/>
                </a:solidFill>
              </a:rPr>
              <a:t>are non movable, expensive and long-lived.</a:t>
            </a:r>
          </a:p>
          <a:p>
            <a:pPr>
              <a:lnSpc>
                <a:spcPts val="3500"/>
              </a:lnSpc>
              <a:spcBef>
                <a:spcPts val="0"/>
              </a:spcBef>
              <a:spcAft>
                <a:spcPts val="0"/>
              </a:spcAft>
            </a:pPr>
            <a:r>
              <a:rPr lang="en-US" sz="2100" dirty="0" smtClean="0">
                <a:solidFill>
                  <a:schemeClr val="bg1"/>
                </a:solidFill>
              </a:rPr>
              <a:t>They </a:t>
            </a:r>
            <a:r>
              <a:rPr lang="en-US" sz="2100" dirty="0">
                <a:solidFill>
                  <a:schemeClr val="bg1"/>
                </a:solidFill>
              </a:rPr>
              <a:t>affect the scale of operation.</a:t>
            </a:r>
          </a:p>
          <a:p>
            <a:pPr>
              <a:lnSpc>
                <a:spcPts val="3500"/>
              </a:lnSpc>
              <a:spcBef>
                <a:spcPts val="0"/>
              </a:spcBef>
              <a:spcAft>
                <a:spcPts val="0"/>
              </a:spcAft>
            </a:pPr>
            <a:r>
              <a:rPr lang="en-US" sz="2100" dirty="0" smtClean="0">
                <a:solidFill>
                  <a:schemeClr val="bg1"/>
                </a:solidFill>
              </a:rPr>
              <a:t>They </a:t>
            </a:r>
            <a:r>
              <a:rPr lang="en-US" sz="2100" dirty="0">
                <a:solidFill>
                  <a:schemeClr val="bg1"/>
                </a:solidFill>
              </a:rPr>
              <a:t>remain fixed in one place.</a:t>
            </a:r>
          </a:p>
          <a:p>
            <a:pPr>
              <a:lnSpc>
                <a:spcPts val="3500"/>
              </a:lnSpc>
              <a:spcBef>
                <a:spcPts val="0"/>
              </a:spcBef>
              <a:spcAft>
                <a:spcPts val="0"/>
              </a:spcAft>
            </a:pPr>
            <a:r>
              <a:rPr lang="en-US" sz="2100" dirty="0" smtClean="0">
                <a:solidFill>
                  <a:schemeClr val="bg1"/>
                </a:solidFill>
              </a:rPr>
              <a:t>Do </a:t>
            </a:r>
            <a:r>
              <a:rPr lang="en-US" sz="2100" dirty="0">
                <a:solidFill>
                  <a:schemeClr val="bg1"/>
                </a:solidFill>
              </a:rPr>
              <a:t>not need frequent purchasing</a:t>
            </a:r>
            <a:r>
              <a:rPr lang="en-US" sz="2100" dirty="0" smtClean="0">
                <a:solidFill>
                  <a:schemeClr val="bg1"/>
                </a:solidFill>
              </a:rPr>
              <a:t>.</a:t>
            </a:r>
            <a:endParaRPr lang="en-US" sz="2100" dirty="0">
              <a:solidFill>
                <a:schemeClr val="bg1"/>
              </a:solidFill>
            </a:endParaRP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30316536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1" presetID="6" presetClass="entr" presetSubtype="16"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circle(in)">
                                      <p:cBhvr>
                                        <p:cTn id="23" dur="2000"/>
                                        <p:tgtEl>
                                          <p:spTgt spid="5">
                                            <p:txEl>
                                              <p:pRg st="3" end="3"/>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circle(in)">
                                      <p:cBhvr>
                                        <p:cTn id="26" dur="2000"/>
                                        <p:tgtEl>
                                          <p:spTgt spid="5">
                                            <p:txEl>
                                              <p:pRg st="4" end="4"/>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circle(in)">
                                      <p:cBhvr>
                                        <p:cTn id="29" dur="2000"/>
                                        <p:tgtEl>
                                          <p:spTgt spid="5">
                                            <p:txEl>
                                              <p:pRg st="5" end="5"/>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circle(in)">
                                      <p:cBhvr>
                                        <p:cTn id="32" dur="2000"/>
                                        <p:tgtEl>
                                          <p:spTgt spid="5">
                                            <p:txEl>
                                              <p:pRg st="6" end="6"/>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circle(in)">
                                      <p:cBhvr>
                                        <p:cTn id="35" dur="2000"/>
                                        <p:tgtEl>
                                          <p:spTgt spid="5">
                                            <p:txEl>
                                              <p:pRg st="7" end="7"/>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5">
                                            <p:txEl>
                                              <p:pRg st="8" end="8"/>
                                            </p:txEl>
                                          </p:spTgt>
                                        </p:tgtEl>
                                        <p:attrNameLst>
                                          <p:attrName>style.visibility</p:attrName>
                                        </p:attrNameLst>
                                      </p:cBhvr>
                                      <p:to>
                                        <p:strVal val="visible"/>
                                      </p:to>
                                    </p:set>
                                    <p:animEffect transition="in" filter="circle(in)">
                                      <p:cBhvr>
                                        <p:cTn id="38"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8" name="Picture 10" descr="office tools and equipmentको लागि तस्बिर परिणाम"/>
          <p:cNvPicPr>
            <a:picLocks noChangeAspect="1" noChangeArrowheads="1"/>
          </p:cNvPicPr>
          <p:nvPr/>
        </p:nvPicPr>
        <p:blipFill rotWithShape="1">
          <a:blip r:embed="rId2">
            <a:extLst>
              <a:ext uri="{28A0092B-C50C-407E-A947-70E740481C1C}">
                <a14:useLocalDpi xmlns:a14="http://schemas.microsoft.com/office/drawing/2010/main" val="0"/>
              </a:ext>
            </a:extLst>
          </a:blip>
          <a:srcRect l="7217" t="8420" r="4467" b="8076"/>
          <a:stretch/>
        </p:blipFill>
        <p:spPr bwMode="auto">
          <a:xfrm>
            <a:off x="-1" y="3511826"/>
            <a:ext cx="6049519" cy="33013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सम्बन्धित छ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887" y="3638875"/>
            <a:ext cx="6332113" cy="3219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Industrial Product</a:t>
            </a:r>
          </a:p>
        </p:txBody>
      </p:sp>
      <p:sp>
        <p:nvSpPr>
          <p:cNvPr id="5" name="Content Placeholder 2"/>
          <p:cNvSpPr txBox="1">
            <a:spLocks/>
          </p:cNvSpPr>
          <p:nvPr/>
        </p:nvSpPr>
        <p:spPr>
          <a:xfrm>
            <a:off x="270455" y="900333"/>
            <a:ext cx="10856891" cy="2518414"/>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Font typeface="Wingdings" pitchFamily="2" charset="2"/>
              <a:buNone/>
            </a:pPr>
            <a:r>
              <a:rPr lang="en-US" sz="2400" b="1" u="sng" dirty="0">
                <a:solidFill>
                  <a:srgbClr val="FF0000"/>
                </a:solidFill>
              </a:rPr>
              <a:t>Capital Items/Goods</a:t>
            </a:r>
          </a:p>
          <a:p>
            <a:pPr marL="0" indent="0">
              <a:lnSpc>
                <a:spcPts val="3500"/>
              </a:lnSpc>
              <a:spcBef>
                <a:spcPts val="0"/>
              </a:spcBef>
              <a:spcAft>
                <a:spcPts val="0"/>
              </a:spcAft>
              <a:buNone/>
            </a:pPr>
            <a:r>
              <a:rPr lang="en-US" sz="2100" dirty="0" smtClean="0">
                <a:solidFill>
                  <a:schemeClr val="bg1"/>
                </a:solidFill>
              </a:rPr>
              <a:t>Accessory </a:t>
            </a:r>
            <a:r>
              <a:rPr lang="en-US" sz="2100" dirty="0">
                <a:solidFill>
                  <a:schemeClr val="bg1"/>
                </a:solidFill>
              </a:rPr>
              <a:t>Equipment </a:t>
            </a:r>
          </a:p>
          <a:p>
            <a:pPr>
              <a:lnSpc>
                <a:spcPts val="3500"/>
              </a:lnSpc>
              <a:spcBef>
                <a:spcPts val="0"/>
              </a:spcBef>
              <a:spcAft>
                <a:spcPts val="0"/>
              </a:spcAft>
            </a:pPr>
            <a:r>
              <a:rPr lang="en-US" sz="2100" dirty="0" smtClean="0">
                <a:solidFill>
                  <a:schemeClr val="bg1"/>
                </a:solidFill>
              </a:rPr>
              <a:t>It </a:t>
            </a:r>
            <a:r>
              <a:rPr lang="en-US" sz="2100" dirty="0">
                <a:solidFill>
                  <a:schemeClr val="bg1"/>
                </a:solidFill>
              </a:rPr>
              <a:t>consist of movable equipment, tools and office equipment</a:t>
            </a:r>
            <a:r>
              <a:rPr lang="en-US" sz="2100" dirty="0" smtClean="0">
                <a:solidFill>
                  <a:schemeClr val="bg1"/>
                </a:solidFill>
              </a:rPr>
              <a:t>.</a:t>
            </a:r>
          </a:p>
          <a:p>
            <a:pPr>
              <a:lnSpc>
                <a:spcPts val="3500"/>
              </a:lnSpc>
              <a:spcBef>
                <a:spcPts val="0"/>
              </a:spcBef>
              <a:spcAft>
                <a:spcPts val="0"/>
              </a:spcAft>
            </a:pPr>
            <a:r>
              <a:rPr lang="en-US" sz="2100" dirty="0" smtClean="0">
                <a:solidFill>
                  <a:schemeClr val="bg1"/>
                </a:solidFill>
              </a:rPr>
              <a:t>They help in production process and don’t become the part of a finished product.</a:t>
            </a:r>
          </a:p>
          <a:p>
            <a:pPr>
              <a:lnSpc>
                <a:spcPts val="3500"/>
              </a:lnSpc>
              <a:spcBef>
                <a:spcPts val="0"/>
              </a:spcBef>
              <a:spcAft>
                <a:spcPts val="0"/>
              </a:spcAft>
            </a:pPr>
            <a:r>
              <a:rPr lang="en-US" sz="2100" dirty="0" smtClean="0">
                <a:solidFill>
                  <a:schemeClr val="bg1"/>
                </a:solidFill>
              </a:rPr>
              <a:t>They </a:t>
            </a:r>
            <a:r>
              <a:rPr lang="en-US" sz="2100" dirty="0">
                <a:solidFill>
                  <a:schemeClr val="bg1"/>
                </a:solidFill>
              </a:rPr>
              <a:t>have shorter life </a:t>
            </a:r>
            <a:r>
              <a:rPr lang="en-US" sz="2100" dirty="0" smtClean="0">
                <a:solidFill>
                  <a:schemeClr val="bg1"/>
                </a:solidFill>
              </a:rPr>
              <a:t>span but a longer life than operating supplies.</a:t>
            </a:r>
            <a:endParaRPr lang="en-US" sz="2100" dirty="0">
              <a:solidFill>
                <a:schemeClr val="bg1"/>
              </a:solidFill>
            </a:endParaRPr>
          </a:p>
          <a:p>
            <a:pPr>
              <a:lnSpc>
                <a:spcPts val="3500"/>
              </a:lnSpc>
              <a:spcBef>
                <a:spcPts val="0"/>
              </a:spcBef>
              <a:spcAft>
                <a:spcPts val="0"/>
              </a:spcAft>
            </a:pPr>
            <a:r>
              <a:rPr lang="en-US" sz="2100" dirty="0" smtClean="0">
                <a:solidFill>
                  <a:schemeClr val="bg1"/>
                </a:solidFill>
              </a:rPr>
              <a:t>Equipment </a:t>
            </a:r>
            <a:r>
              <a:rPr lang="en-US" sz="2100" dirty="0">
                <a:solidFill>
                  <a:schemeClr val="bg1"/>
                </a:solidFill>
              </a:rPr>
              <a:t>is less expensive, purchased routinely and treated as expense item.</a:t>
            </a:r>
          </a:p>
        </p:txBody>
      </p:sp>
      <p:sp>
        <p:nvSpPr>
          <p:cNvPr id="7"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0244297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circle(in)">
                                      <p:cBhvr>
                                        <p:cTn id="13" dur="2000"/>
                                        <p:tgtEl>
                                          <p:spTgt spid="5">
                                            <p:txEl>
                                              <p:pRg st="1" end="1"/>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circle(in)">
                                      <p:cBhvr>
                                        <p:cTn id="16" dur="2000"/>
                                        <p:tgtEl>
                                          <p:spTgt spid="5">
                                            <p:txEl>
                                              <p:pRg st="2" end="2"/>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circle(in)">
                                      <p:cBhvr>
                                        <p:cTn id="19" dur="2000"/>
                                        <p:tgtEl>
                                          <p:spTgt spid="5">
                                            <p:txEl>
                                              <p:pRg st="3" end="3"/>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circle(in)">
                                      <p:cBhvr>
                                        <p:cTn id="22" dur="2000"/>
                                        <p:tgtEl>
                                          <p:spTgt spid="5">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circle(in)">
                                      <p:cBhvr>
                                        <p:cTn id="25"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Industrial Product</a:t>
            </a:r>
          </a:p>
        </p:txBody>
      </p:sp>
      <p:sp>
        <p:nvSpPr>
          <p:cNvPr id="5" name="Content Placeholder 2"/>
          <p:cNvSpPr txBox="1">
            <a:spLocks/>
          </p:cNvSpPr>
          <p:nvPr/>
        </p:nvSpPr>
        <p:spPr>
          <a:xfrm>
            <a:off x="270455" y="900332"/>
            <a:ext cx="11771291" cy="503682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ct val="100000"/>
              </a:lnSpc>
              <a:spcBef>
                <a:spcPts val="0"/>
              </a:spcBef>
              <a:spcAft>
                <a:spcPts val="0"/>
              </a:spcAft>
              <a:buNone/>
            </a:pPr>
            <a:r>
              <a:rPr lang="en-US" sz="2800" b="1" u="sng" dirty="0">
                <a:solidFill>
                  <a:srgbClr val="FF0000"/>
                </a:solidFill>
              </a:rPr>
              <a:t>Capital Items/Goods</a:t>
            </a:r>
          </a:p>
          <a:p>
            <a:pPr marL="0" indent="0">
              <a:lnSpc>
                <a:spcPct val="100000"/>
              </a:lnSpc>
              <a:spcBef>
                <a:spcPts val="0"/>
              </a:spcBef>
              <a:spcAft>
                <a:spcPts val="0"/>
              </a:spcAft>
              <a:buFont typeface="Wingdings" pitchFamily="2" charset="2"/>
              <a:buNone/>
            </a:pPr>
            <a:r>
              <a:rPr lang="en-US" sz="2400" b="1" u="sng" dirty="0">
                <a:solidFill>
                  <a:schemeClr val="accent3">
                    <a:lumMod val="50000"/>
                  </a:schemeClr>
                </a:solidFill>
              </a:rPr>
              <a:t>Marketing considerations for capital items</a:t>
            </a:r>
            <a:endParaRPr lang="en-US" sz="2000" b="1" u="sng" dirty="0">
              <a:solidFill>
                <a:schemeClr val="accent3">
                  <a:lumMod val="50000"/>
                </a:schemeClr>
              </a:solidFill>
            </a:endParaRPr>
          </a:p>
          <a:p>
            <a:pPr marL="0" indent="0">
              <a:lnSpc>
                <a:spcPct val="100000"/>
              </a:lnSpc>
              <a:spcBef>
                <a:spcPts val="0"/>
              </a:spcBef>
              <a:spcAft>
                <a:spcPts val="0"/>
              </a:spcAft>
              <a:buNone/>
            </a:pPr>
            <a:endParaRPr lang="en-US" sz="2000" b="1" u="sng" dirty="0">
              <a:solidFill>
                <a:schemeClr val="bg1"/>
              </a:solidFill>
            </a:endParaRPr>
          </a:p>
          <a:p>
            <a:pPr marL="0" indent="0">
              <a:lnSpc>
                <a:spcPct val="100000"/>
              </a:lnSpc>
              <a:spcBef>
                <a:spcPts val="0"/>
              </a:spcBef>
              <a:spcAft>
                <a:spcPts val="0"/>
              </a:spcAft>
              <a:buNone/>
            </a:pPr>
            <a:r>
              <a:rPr lang="en-US" sz="2100" b="1" u="sng" dirty="0">
                <a:solidFill>
                  <a:schemeClr val="bg1"/>
                </a:solidFill>
              </a:rPr>
              <a:t>Installation</a:t>
            </a:r>
          </a:p>
          <a:p>
            <a:pPr marL="0" indent="0">
              <a:lnSpc>
                <a:spcPct val="100000"/>
              </a:lnSpc>
              <a:spcBef>
                <a:spcPts val="0"/>
              </a:spcBef>
              <a:spcAft>
                <a:spcPts val="0"/>
              </a:spcAft>
              <a:buNone/>
            </a:pPr>
            <a:r>
              <a:rPr lang="en-US" sz="2100" dirty="0">
                <a:solidFill>
                  <a:schemeClr val="bg1"/>
                </a:solidFill>
              </a:rPr>
              <a:t>Reputation of the manufacturer is the single most important factor.</a:t>
            </a:r>
          </a:p>
          <a:p>
            <a:pPr marL="0" indent="0">
              <a:lnSpc>
                <a:spcPct val="100000"/>
              </a:lnSpc>
              <a:spcBef>
                <a:spcPts val="0"/>
              </a:spcBef>
              <a:spcAft>
                <a:spcPts val="0"/>
              </a:spcAft>
              <a:buNone/>
            </a:pPr>
            <a:r>
              <a:rPr lang="en-US" sz="2100" dirty="0">
                <a:solidFill>
                  <a:schemeClr val="bg1"/>
                </a:solidFill>
              </a:rPr>
              <a:t>Purchase installations directly from manufacturers.</a:t>
            </a:r>
          </a:p>
          <a:p>
            <a:pPr marL="0" indent="0">
              <a:lnSpc>
                <a:spcPct val="100000"/>
              </a:lnSpc>
              <a:spcBef>
                <a:spcPts val="0"/>
              </a:spcBef>
              <a:spcAft>
                <a:spcPts val="0"/>
              </a:spcAft>
              <a:buNone/>
            </a:pPr>
            <a:r>
              <a:rPr lang="en-US" sz="2100" dirty="0">
                <a:solidFill>
                  <a:schemeClr val="bg1"/>
                </a:solidFill>
              </a:rPr>
              <a:t>Installation requires regular maintenance and servicing that are provided by the manufacturer.</a:t>
            </a:r>
          </a:p>
          <a:p>
            <a:pPr marL="0" indent="0">
              <a:lnSpc>
                <a:spcPct val="100000"/>
              </a:lnSpc>
              <a:spcBef>
                <a:spcPts val="0"/>
              </a:spcBef>
              <a:spcAft>
                <a:spcPts val="0"/>
              </a:spcAft>
              <a:buNone/>
            </a:pPr>
            <a:r>
              <a:rPr lang="en-US" sz="2100" dirty="0">
                <a:solidFill>
                  <a:schemeClr val="bg1"/>
                </a:solidFill>
              </a:rPr>
              <a:t>Personal selling is used for promotion, although many manufacturers also launch publicity and public relation campaigns to enhance to company image.</a:t>
            </a:r>
          </a:p>
          <a:p>
            <a:pPr marL="0" indent="0">
              <a:lnSpc>
                <a:spcPct val="100000"/>
              </a:lnSpc>
              <a:spcBef>
                <a:spcPts val="0"/>
              </a:spcBef>
              <a:spcAft>
                <a:spcPts val="0"/>
              </a:spcAft>
              <a:buNone/>
            </a:pPr>
            <a:endParaRPr lang="en-US" sz="2100" b="1" u="sng" dirty="0">
              <a:solidFill>
                <a:schemeClr val="bg1"/>
              </a:solidFill>
            </a:endParaRPr>
          </a:p>
          <a:p>
            <a:pPr marL="0" indent="0">
              <a:lnSpc>
                <a:spcPct val="100000"/>
              </a:lnSpc>
              <a:spcBef>
                <a:spcPts val="0"/>
              </a:spcBef>
              <a:spcAft>
                <a:spcPts val="0"/>
              </a:spcAft>
              <a:buNone/>
            </a:pPr>
            <a:r>
              <a:rPr lang="en-US" sz="2100" b="1" u="sng" dirty="0">
                <a:solidFill>
                  <a:schemeClr val="bg1"/>
                </a:solidFill>
              </a:rPr>
              <a:t>Accessory equipment</a:t>
            </a:r>
          </a:p>
          <a:p>
            <a:pPr marL="0" indent="0">
              <a:lnSpc>
                <a:spcPct val="100000"/>
              </a:lnSpc>
              <a:spcBef>
                <a:spcPts val="0"/>
              </a:spcBef>
              <a:spcAft>
                <a:spcPts val="0"/>
              </a:spcAft>
              <a:buNone/>
            </a:pPr>
            <a:r>
              <a:rPr lang="en-US" sz="2100" dirty="0">
                <a:solidFill>
                  <a:schemeClr val="bg1"/>
                </a:solidFill>
              </a:rPr>
              <a:t>If the order value is high, they market directly to industrial user and if the order value is small they sell through industrial distributors.</a:t>
            </a:r>
          </a:p>
          <a:p>
            <a:pPr marL="0" indent="0">
              <a:lnSpc>
                <a:spcPct val="100000"/>
              </a:lnSpc>
              <a:spcBef>
                <a:spcPts val="0"/>
              </a:spcBef>
              <a:spcAft>
                <a:spcPts val="0"/>
              </a:spcAft>
              <a:buNone/>
            </a:pPr>
            <a:r>
              <a:rPr lang="en-US" sz="2100" dirty="0">
                <a:solidFill>
                  <a:schemeClr val="bg1"/>
                </a:solidFill>
              </a:rPr>
              <a:t>Low priced equipment, such as a tools and office equipment are marketed through retail outlets.</a:t>
            </a:r>
          </a:p>
          <a:p>
            <a:pPr marL="0" indent="0">
              <a:lnSpc>
                <a:spcPct val="100000"/>
              </a:lnSpc>
              <a:spcBef>
                <a:spcPts val="0"/>
              </a:spcBef>
              <a:spcAft>
                <a:spcPts val="0"/>
              </a:spcAft>
              <a:buNone/>
            </a:pPr>
            <a:r>
              <a:rPr lang="en-US" sz="2100" dirty="0">
                <a:solidFill>
                  <a:schemeClr val="bg1"/>
                </a:solidFill>
              </a:rPr>
              <a:t>Company reputation as well as brand name plays important part in marketing.</a:t>
            </a:r>
          </a:p>
          <a:p>
            <a:pPr marL="0" indent="0">
              <a:lnSpc>
                <a:spcPct val="100000"/>
              </a:lnSpc>
              <a:spcBef>
                <a:spcPts val="0"/>
              </a:spcBef>
              <a:spcAft>
                <a:spcPts val="0"/>
              </a:spcAft>
              <a:buNone/>
            </a:pPr>
            <a:r>
              <a:rPr lang="en-US" sz="2100" dirty="0">
                <a:solidFill>
                  <a:schemeClr val="bg1"/>
                </a:solidFill>
              </a:rPr>
              <a:t>Products are generally standardized and should be supported by warranty, repair and replacement of parts.</a:t>
            </a:r>
          </a:p>
          <a:p>
            <a:pPr marL="0" indent="0">
              <a:lnSpc>
                <a:spcPct val="100000"/>
              </a:lnSpc>
              <a:spcBef>
                <a:spcPts val="0"/>
              </a:spcBef>
              <a:spcAft>
                <a:spcPts val="0"/>
              </a:spcAft>
              <a:buNone/>
            </a:pPr>
            <a:endParaRPr lang="en-US" sz="2100" dirty="0">
              <a:solidFill>
                <a:schemeClr val="bg1"/>
              </a:solidFill>
            </a:endParaRP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39408596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 calcmode="lin" valueType="num">
                                      <p:cBhvr additive="base">
                                        <p:cTn id="2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 calcmode="lin" valueType="num">
                                      <p:cBhvr additive="base">
                                        <p:cTn id="3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nodeType="after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37" fill="hold">
                            <p:stCondLst>
                              <p:cond delay="2500"/>
                            </p:stCondLst>
                            <p:childTnLst>
                              <p:par>
                                <p:cTn id="38" presetID="2" presetClass="entr" presetSubtype="4" fill="hold" nodeType="after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 calcmode="lin" valueType="num">
                                      <p:cBhvr additive="base">
                                        <p:cTn id="40"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anim calcmode="lin" valueType="num">
                                      <p:cBhvr additive="base">
                                        <p:cTn id="4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2" presetClass="entr" presetSubtype="4" fill="hold" nodeType="afterEffect">
                                  <p:stCondLst>
                                    <p:cond delay="0"/>
                                  </p:stCondLst>
                                  <p:childTnLst>
                                    <p:set>
                                      <p:cBhvr>
                                        <p:cTn id="49" dur="1" fill="hold">
                                          <p:stCondLst>
                                            <p:cond delay="0"/>
                                          </p:stCondLst>
                                        </p:cTn>
                                        <p:tgtEl>
                                          <p:spTgt spid="5">
                                            <p:txEl>
                                              <p:pRg st="10" end="10"/>
                                            </p:txEl>
                                          </p:spTgt>
                                        </p:tgtEl>
                                        <p:attrNameLst>
                                          <p:attrName>style.visibility</p:attrName>
                                        </p:attrNameLst>
                                      </p:cBhvr>
                                      <p:to>
                                        <p:strVal val="visible"/>
                                      </p:to>
                                    </p:set>
                                    <p:anim calcmode="lin" valueType="num">
                                      <p:cBhvr additive="base">
                                        <p:cTn id="50"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par>
                          <p:cTn id="52" fill="hold">
                            <p:stCondLst>
                              <p:cond delay="4000"/>
                            </p:stCondLst>
                            <p:childTnLst>
                              <p:par>
                                <p:cTn id="53" presetID="2" presetClass="entr" presetSubtype="4" fill="hold" nodeType="afterEffect">
                                  <p:stCondLst>
                                    <p:cond delay="0"/>
                                  </p:stCondLst>
                                  <p:childTnLst>
                                    <p:set>
                                      <p:cBhvr>
                                        <p:cTn id="54" dur="1" fill="hold">
                                          <p:stCondLst>
                                            <p:cond delay="0"/>
                                          </p:stCondLst>
                                        </p:cTn>
                                        <p:tgtEl>
                                          <p:spTgt spid="5">
                                            <p:txEl>
                                              <p:pRg st="11" end="11"/>
                                            </p:txEl>
                                          </p:spTgt>
                                        </p:tgtEl>
                                        <p:attrNameLst>
                                          <p:attrName>style.visibility</p:attrName>
                                        </p:attrNameLst>
                                      </p:cBhvr>
                                      <p:to>
                                        <p:strVal val="visible"/>
                                      </p:to>
                                    </p:set>
                                    <p:anim calcmode="lin" valueType="num">
                                      <p:cBhvr additive="base">
                                        <p:cTn id="55"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par>
                          <p:cTn id="57" fill="hold">
                            <p:stCondLst>
                              <p:cond delay="4500"/>
                            </p:stCondLst>
                            <p:childTnLst>
                              <p:par>
                                <p:cTn id="58" presetID="2" presetClass="entr" presetSubtype="4" fill="hold" nodeType="afterEffect">
                                  <p:stCondLst>
                                    <p:cond delay="0"/>
                                  </p:stCondLst>
                                  <p:childTnLst>
                                    <p:set>
                                      <p:cBhvr>
                                        <p:cTn id="59" dur="1" fill="hold">
                                          <p:stCondLst>
                                            <p:cond delay="0"/>
                                          </p:stCondLst>
                                        </p:cTn>
                                        <p:tgtEl>
                                          <p:spTgt spid="5">
                                            <p:txEl>
                                              <p:pRg st="12" end="12"/>
                                            </p:txEl>
                                          </p:spTgt>
                                        </p:tgtEl>
                                        <p:attrNameLst>
                                          <p:attrName>style.visibility</p:attrName>
                                        </p:attrNameLst>
                                      </p:cBhvr>
                                      <p:to>
                                        <p:strVal val="visible"/>
                                      </p:to>
                                    </p:set>
                                    <p:anim calcmode="lin" valueType="num">
                                      <p:cBhvr additive="base">
                                        <p:cTn id="60"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par>
                          <p:cTn id="62" fill="hold">
                            <p:stCondLst>
                              <p:cond delay="5000"/>
                            </p:stCondLst>
                            <p:childTnLst>
                              <p:par>
                                <p:cTn id="63" presetID="2" presetClass="entr" presetSubtype="4" fill="hold" nodeType="afterEffect">
                                  <p:stCondLst>
                                    <p:cond delay="0"/>
                                  </p:stCondLst>
                                  <p:childTnLst>
                                    <p:set>
                                      <p:cBhvr>
                                        <p:cTn id="64" dur="1" fill="hold">
                                          <p:stCondLst>
                                            <p:cond delay="0"/>
                                          </p:stCondLst>
                                        </p:cTn>
                                        <p:tgtEl>
                                          <p:spTgt spid="5">
                                            <p:txEl>
                                              <p:pRg st="13" end="13"/>
                                            </p:txEl>
                                          </p:spTgt>
                                        </p:tgtEl>
                                        <p:attrNameLst>
                                          <p:attrName>style.visibility</p:attrName>
                                        </p:attrNameLst>
                                      </p:cBhvr>
                                      <p:to>
                                        <p:strVal val="visible"/>
                                      </p:to>
                                    </p:set>
                                    <p:anim calcmode="lin" valueType="num">
                                      <p:cBhvr additive="base">
                                        <p:cTn id="65"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Industrial Product</a:t>
            </a:r>
          </a:p>
        </p:txBody>
      </p:sp>
      <p:sp>
        <p:nvSpPr>
          <p:cNvPr id="5" name="Content Placeholder 2"/>
          <p:cNvSpPr txBox="1">
            <a:spLocks/>
          </p:cNvSpPr>
          <p:nvPr/>
        </p:nvSpPr>
        <p:spPr>
          <a:xfrm>
            <a:off x="270456" y="900332"/>
            <a:ext cx="11616744" cy="503682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Font typeface="Wingdings" pitchFamily="2" charset="2"/>
              <a:buNone/>
            </a:pPr>
            <a:r>
              <a:rPr lang="en-US" sz="2800" b="1" u="sng" dirty="0">
                <a:solidFill>
                  <a:srgbClr val="FF0000"/>
                </a:solidFill>
              </a:rPr>
              <a:t>Supplies &amp; Business Services</a:t>
            </a:r>
          </a:p>
          <a:p>
            <a:pPr marL="0" indent="0">
              <a:lnSpc>
                <a:spcPts val="3500"/>
              </a:lnSpc>
              <a:spcBef>
                <a:spcPts val="0"/>
              </a:spcBef>
              <a:spcAft>
                <a:spcPts val="0"/>
              </a:spcAft>
              <a:buFont typeface="Wingdings" pitchFamily="2" charset="2"/>
              <a:buNone/>
            </a:pPr>
            <a:r>
              <a:rPr lang="en-US" sz="2400" dirty="0" smtClean="0">
                <a:solidFill>
                  <a:schemeClr val="bg1"/>
                </a:solidFill>
              </a:rPr>
              <a:t>They are goods and services that facilitate developing and managing</a:t>
            </a:r>
          </a:p>
          <a:p>
            <a:pPr marL="0" indent="0">
              <a:lnSpc>
                <a:spcPts val="3500"/>
              </a:lnSpc>
              <a:spcBef>
                <a:spcPts val="0"/>
              </a:spcBef>
              <a:spcAft>
                <a:spcPts val="0"/>
              </a:spcAft>
              <a:buFont typeface="Wingdings" pitchFamily="2" charset="2"/>
              <a:buNone/>
            </a:pPr>
            <a:r>
              <a:rPr lang="en-US" sz="2400" dirty="0" smtClean="0">
                <a:solidFill>
                  <a:schemeClr val="bg1"/>
                </a:solidFill>
              </a:rPr>
              <a:t>the finished product.</a:t>
            </a:r>
          </a:p>
          <a:p>
            <a:pPr marL="0" indent="0">
              <a:lnSpc>
                <a:spcPts val="3500"/>
              </a:lnSpc>
              <a:spcBef>
                <a:spcPts val="0"/>
              </a:spcBef>
              <a:spcAft>
                <a:spcPts val="0"/>
              </a:spcAft>
              <a:buNone/>
            </a:pPr>
            <a:r>
              <a:rPr lang="en-US" sz="2400" u="sng" dirty="0" smtClean="0">
                <a:solidFill>
                  <a:schemeClr val="accent3">
                    <a:lumMod val="50000"/>
                  </a:schemeClr>
                </a:solidFill>
              </a:rPr>
              <a:t>Supplies Types</a:t>
            </a:r>
            <a:r>
              <a:rPr lang="en-US" sz="2400" u="sng" dirty="0">
                <a:solidFill>
                  <a:schemeClr val="accent3">
                    <a:lumMod val="50000"/>
                  </a:schemeClr>
                </a:solidFill>
              </a:rPr>
              <a:t>: </a:t>
            </a:r>
            <a:r>
              <a:rPr lang="en-US" sz="2400" u="sng" dirty="0" smtClean="0">
                <a:solidFill>
                  <a:schemeClr val="accent3">
                    <a:lumMod val="50000"/>
                  </a:schemeClr>
                </a:solidFill>
              </a:rPr>
              <a:t> </a:t>
            </a:r>
            <a:r>
              <a:rPr lang="en-US" sz="2400" u="sng" dirty="0">
                <a:solidFill>
                  <a:schemeClr val="accent3">
                    <a:lumMod val="50000"/>
                  </a:schemeClr>
                </a:solidFill>
              </a:rPr>
              <a:t>Maintenance and Repair Items &amp; Operating Supplies </a:t>
            </a:r>
          </a:p>
          <a:p>
            <a:pPr marL="0" indent="0">
              <a:lnSpc>
                <a:spcPts val="3500"/>
              </a:lnSpc>
              <a:spcBef>
                <a:spcPts val="0"/>
              </a:spcBef>
              <a:spcAft>
                <a:spcPts val="0"/>
              </a:spcAft>
              <a:buNone/>
            </a:pPr>
            <a:r>
              <a:rPr lang="en-US" sz="2400" b="1" dirty="0">
                <a:solidFill>
                  <a:schemeClr val="bg1"/>
                </a:solidFill>
              </a:rPr>
              <a:t>Maintenance and Repair Items</a:t>
            </a:r>
          </a:p>
          <a:p>
            <a:pPr marL="0" indent="0">
              <a:lnSpc>
                <a:spcPts val="3500"/>
              </a:lnSpc>
              <a:spcBef>
                <a:spcPts val="0"/>
              </a:spcBef>
              <a:spcAft>
                <a:spcPts val="0"/>
              </a:spcAft>
              <a:buNone/>
            </a:pPr>
            <a:r>
              <a:rPr lang="en-US" sz="2400" dirty="0">
                <a:solidFill>
                  <a:schemeClr val="bg1"/>
                </a:solidFill>
              </a:rPr>
              <a:t>	It include a variety of support services required by an organization.</a:t>
            </a:r>
          </a:p>
          <a:p>
            <a:pPr marL="0" indent="0">
              <a:lnSpc>
                <a:spcPts val="3500"/>
              </a:lnSpc>
              <a:spcBef>
                <a:spcPts val="0"/>
              </a:spcBef>
              <a:spcAft>
                <a:spcPts val="0"/>
              </a:spcAft>
              <a:buNone/>
            </a:pPr>
            <a:r>
              <a:rPr lang="en-US" sz="2400" dirty="0">
                <a:solidFill>
                  <a:schemeClr val="bg1"/>
                </a:solidFill>
              </a:rPr>
              <a:t>	E.g. Paint, nails, </a:t>
            </a:r>
            <a:r>
              <a:rPr lang="en-US" sz="2400" dirty="0" smtClean="0">
                <a:solidFill>
                  <a:schemeClr val="bg1"/>
                </a:solidFill>
              </a:rPr>
              <a:t>brooms etc</a:t>
            </a:r>
            <a:r>
              <a:rPr lang="en-US" sz="2400" dirty="0">
                <a:solidFill>
                  <a:schemeClr val="bg1"/>
                </a:solidFill>
              </a:rPr>
              <a:t>.</a:t>
            </a:r>
          </a:p>
          <a:p>
            <a:pPr marL="0" indent="0">
              <a:lnSpc>
                <a:spcPts val="3500"/>
              </a:lnSpc>
              <a:spcBef>
                <a:spcPts val="0"/>
              </a:spcBef>
              <a:spcAft>
                <a:spcPts val="0"/>
              </a:spcAft>
              <a:buNone/>
            </a:pPr>
            <a:r>
              <a:rPr lang="en-US" sz="2400" b="1" dirty="0" smtClean="0">
                <a:solidFill>
                  <a:schemeClr val="bg1"/>
                </a:solidFill>
              </a:rPr>
              <a:t>Operating </a:t>
            </a:r>
            <a:r>
              <a:rPr lang="en-US" sz="2400" b="1" dirty="0">
                <a:solidFill>
                  <a:schemeClr val="bg1"/>
                </a:solidFill>
              </a:rPr>
              <a:t>Supplies</a:t>
            </a:r>
          </a:p>
          <a:p>
            <a:pPr marL="0" indent="0">
              <a:lnSpc>
                <a:spcPts val="3500"/>
              </a:lnSpc>
              <a:spcBef>
                <a:spcPts val="0"/>
              </a:spcBef>
              <a:spcAft>
                <a:spcPts val="0"/>
              </a:spcAft>
              <a:buNone/>
            </a:pPr>
            <a:r>
              <a:rPr lang="en-US" sz="2400" dirty="0">
                <a:solidFill>
                  <a:schemeClr val="bg1"/>
                </a:solidFill>
              </a:rPr>
              <a:t>	It helps in production or in providing services to customers.</a:t>
            </a:r>
          </a:p>
          <a:p>
            <a:pPr marL="0" indent="0" algn="just">
              <a:lnSpc>
                <a:spcPts val="3500"/>
              </a:lnSpc>
              <a:spcBef>
                <a:spcPts val="0"/>
              </a:spcBef>
              <a:spcAft>
                <a:spcPts val="0"/>
              </a:spcAft>
              <a:buNone/>
            </a:pPr>
            <a:r>
              <a:rPr lang="en-US" sz="2400" dirty="0">
                <a:solidFill>
                  <a:schemeClr val="bg1"/>
                </a:solidFill>
              </a:rPr>
              <a:t>	They are the low priced, short-lived and frequently purchased industrial products.</a:t>
            </a:r>
          </a:p>
          <a:p>
            <a:pPr marL="0" indent="0" algn="just">
              <a:lnSpc>
                <a:spcPts val="3500"/>
              </a:lnSpc>
              <a:spcBef>
                <a:spcPts val="0"/>
              </a:spcBef>
              <a:spcAft>
                <a:spcPts val="0"/>
              </a:spcAft>
              <a:buNone/>
            </a:pPr>
            <a:r>
              <a:rPr lang="en-US" sz="2400" dirty="0">
                <a:solidFill>
                  <a:schemeClr val="bg1"/>
                </a:solidFill>
              </a:rPr>
              <a:t>	Often termed as convenience products of the </a:t>
            </a:r>
            <a:r>
              <a:rPr lang="en-US" sz="2400" dirty="0" smtClean="0">
                <a:solidFill>
                  <a:schemeClr val="bg1"/>
                </a:solidFill>
              </a:rPr>
              <a:t>industry</a:t>
            </a:r>
            <a:r>
              <a:rPr lang="en-US" sz="2400" dirty="0">
                <a:solidFill>
                  <a:schemeClr val="bg1"/>
                </a:solidFill>
              </a:rPr>
              <a:t> </a:t>
            </a:r>
            <a:r>
              <a:rPr lang="en-US" sz="2400" dirty="0" smtClean="0">
                <a:solidFill>
                  <a:schemeClr val="bg1"/>
                </a:solidFill>
              </a:rPr>
              <a:t>which are purchased with 	minimum effort on a straight-rebuy basis.</a:t>
            </a:r>
          </a:p>
          <a:p>
            <a:pPr marL="0" indent="0" algn="just">
              <a:lnSpc>
                <a:spcPts val="3500"/>
              </a:lnSpc>
              <a:spcBef>
                <a:spcPts val="0"/>
              </a:spcBef>
              <a:spcAft>
                <a:spcPts val="0"/>
              </a:spcAft>
              <a:buNone/>
            </a:pPr>
            <a:r>
              <a:rPr lang="en-US" sz="2400" dirty="0" smtClean="0">
                <a:solidFill>
                  <a:schemeClr val="bg1"/>
                </a:solidFill>
              </a:rPr>
              <a:t> </a:t>
            </a:r>
            <a:r>
              <a:rPr lang="en-US" sz="2400" dirty="0">
                <a:solidFill>
                  <a:schemeClr val="bg1"/>
                </a:solidFill>
              </a:rPr>
              <a:t>	E.g. Fuel, Lubricants, Paper, Carbons etc</a:t>
            </a:r>
            <a:r>
              <a:rPr lang="en-US" sz="2400" dirty="0" smtClean="0">
                <a:solidFill>
                  <a:schemeClr val="bg1"/>
                </a:solidFill>
              </a:rPr>
              <a:t>.</a:t>
            </a:r>
            <a:endParaRPr lang="en-US" sz="2400" b="1" dirty="0">
              <a:solidFill>
                <a:schemeClr val="bg1"/>
              </a:solidFill>
            </a:endParaRP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28991607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additive="base">
                                        <p:cTn id="2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randombar(horizontal)">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9" dur="500"/>
                                        <p:tgtEl>
                                          <p:spTgt spid="5">
                                            <p:txEl>
                                              <p:pRg st="6" end="6"/>
                                            </p:txEl>
                                          </p:spTgt>
                                        </p:tgtEl>
                                      </p:cBhvr>
                                    </p:animEffect>
                                  </p:childTnLst>
                                </p:cTn>
                              </p:par>
                            </p:childTnLst>
                          </p:cTn>
                        </p:par>
                        <p:par>
                          <p:cTn id="50" fill="hold">
                            <p:stCondLst>
                              <p:cond delay="500"/>
                            </p:stCondLst>
                            <p:childTnLst>
                              <p:par>
                                <p:cTn id="51" presetID="14" presetClass="entr" presetSubtype="10" fill="hold" nodeType="afterEffect">
                                  <p:stCondLst>
                                    <p:cond delay="0"/>
                                  </p:stCondLst>
                                  <p:childTnLst>
                                    <p:set>
                                      <p:cBhvr>
                                        <p:cTn id="52" dur="1" fill="hold">
                                          <p:stCondLst>
                                            <p:cond delay="0"/>
                                          </p:stCondLst>
                                        </p:cTn>
                                        <p:tgtEl>
                                          <p:spTgt spid="5">
                                            <p:txEl>
                                              <p:pRg st="8" end="8"/>
                                            </p:txEl>
                                          </p:spTgt>
                                        </p:tgtEl>
                                        <p:attrNameLst>
                                          <p:attrName>style.visibility</p:attrName>
                                        </p:attrNameLst>
                                      </p:cBhvr>
                                      <p:to>
                                        <p:strVal val="visible"/>
                                      </p:to>
                                    </p:set>
                                    <p:animEffect transition="in" filter="randombar(horizontal)">
                                      <p:cBhvr>
                                        <p:cTn id="53" dur="500"/>
                                        <p:tgtEl>
                                          <p:spTgt spid="5">
                                            <p:txEl>
                                              <p:pRg st="8" end="8"/>
                                            </p:txEl>
                                          </p:spTgt>
                                        </p:tgtEl>
                                      </p:cBhvr>
                                    </p:animEffect>
                                  </p:childTnLst>
                                </p:cTn>
                              </p:par>
                            </p:childTnLst>
                          </p:cTn>
                        </p:par>
                        <p:par>
                          <p:cTn id="54" fill="hold">
                            <p:stCondLst>
                              <p:cond delay="1000"/>
                            </p:stCondLst>
                            <p:childTnLst>
                              <p:par>
                                <p:cTn id="55" presetID="14" presetClass="entr" presetSubtype="10" fill="hold" nodeType="after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randombar(horizontal)">
                                      <p:cBhvr>
                                        <p:cTn id="57" dur="500"/>
                                        <p:tgtEl>
                                          <p:spTgt spid="5">
                                            <p:txEl>
                                              <p:pRg st="9" end="9"/>
                                            </p:txEl>
                                          </p:spTgt>
                                        </p:tgtEl>
                                      </p:cBhvr>
                                    </p:animEffect>
                                  </p:childTnLst>
                                </p:cTn>
                              </p:par>
                            </p:childTnLst>
                          </p:cTn>
                        </p:par>
                        <p:par>
                          <p:cTn id="58" fill="hold">
                            <p:stCondLst>
                              <p:cond delay="1500"/>
                            </p:stCondLst>
                            <p:childTnLst>
                              <p:par>
                                <p:cTn id="59" presetID="14" presetClass="entr" presetSubtype="10" fill="hold" nodeType="afterEffect">
                                  <p:stCondLst>
                                    <p:cond delay="0"/>
                                  </p:stCondLst>
                                  <p:childTnLst>
                                    <p:set>
                                      <p:cBhvr>
                                        <p:cTn id="60" dur="1" fill="hold">
                                          <p:stCondLst>
                                            <p:cond delay="0"/>
                                          </p:stCondLst>
                                        </p:cTn>
                                        <p:tgtEl>
                                          <p:spTgt spid="5">
                                            <p:txEl>
                                              <p:pRg st="10" end="10"/>
                                            </p:txEl>
                                          </p:spTgt>
                                        </p:tgtEl>
                                        <p:attrNameLst>
                                          <p:attrName>style.visibility</p:attrName>
                                        </p:attrNameLst>
                                      </p:cBhvr>
                                      <p:to>
                                        <p:strVal val="visible"/>
                                      </p:to>
                                    </p:set>
                                    <p:animEffect transition="in" filter="randombar(horizontal)">
                                      <p:cBhvr>
                                        <p:cTn id="61" dur="500"/>
                                        <p:tgtEl>
                                          <p:spTgt spid="5">
                                            <p:txEl>
                                              <p:pRg st="10" end="10"/>
                                            </p:txEl>
                                          </p:spTgt>
                                        </p:tgtEl>
                                      </p:cBhvr>
                                    </p:animEffect>
                                  </p:childTnLst>
                                </p:cTn>
                              </p:par>
                            </p:childTnLst>
                          </p:cTn>
                        </p:par>
                        <p:par>
                          <p:cTn id="62" fill="hold">
                            <p:stCondLst>
                              <p:cond delay="2000"/>
                            </p:stCondLst>
                            <p:childTnLst>
                              <p:par>
                                <p:cTn id="63" presetID="14" presetClass="entr" presetSubtype="10" fill="hold" nodeType="afterEffect">
                                  <p:stCondLst>
                                    <p:cond delay="0"/>
                                  </p:stCondLst>
                                  <p:childTnLst>
                                    <p:set>
                                      <p:cBhvr>
                                        <p:cTn id="64" dur="1" fill="hold">
                                          <p:stCondLst>
                                            <p:cond delay="0"/>
                                          </p:stCondLst>
                                        </p:cTn>
                                        <p:tgtEl>
                                          <p:spTgt spid="5">
                                            <p:txEl>
                                              <p:pRg st="11" end="11"/>
                                            </p:txEl>
                                          </p:spTgt>
                                        </p:tgtEl>
                                        <p:attrNameLst>
                                          <p:attrName>style.visibility</p:attrName>
                                        </p:attrNameLst>
                                      </p:cBhvr>
                                      <p:to>
                                        <p:strVal val="visible"/>
                                      </p:to>
                                    </p:set>
                                    <p:animEffect transition="in" filter="randombar(horizontal)">
                                      <p:cBhvr>
                                        <p:cTn id="65"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4" name="Oval 3"/>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Industrial Product</a:t>
            </a:r>
          </a:p>
        </p:txBody>
      </p:sp>
      <p:sp>
        <p:nvSpPr>
          <p:cNvPr id="5" name="Content Placeholder 2"/>
          <p:cNvSpPr txBox="1">
            <a:spLocks/>
          </p:cNvSpPr>
          <p:nvPr/>
        </p:nvSpPr>
        <p:spPr>
          <a:xfrm>
            <a:off x="270456" y="900332"/>
            <a:ext cx="11616744" cy="503682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ct val="150000"/>
              </a:lnSpc>
              <a:spcBef>
                <a:spcPts val="0"/>
              </a:spcBef>
              <a:spcAft>
                <a:spcPts val="0"/>
              </a:spcAft>
              <a:buFont typeface="Wingdings" pitchFamily="2" charset="2"/>
              <a:buNone/>
            </a:pPr>
            <a:r>
              <a:rPr lang="en-US" sz="2800" b="1" u="sng" dirty="0">
                <a:solidFill>
                  <a:srgbClr val="FF0000"/>
                </a:solidFill>
              </a:rPr>
              <a:t>Supplies &amp; Business Services</a:t>
            </a:r>
          </a:p>
          <a:p>
            <a:pPr marL="0" indent="0">
              <a:lnSpc>
                <a:spcPct val="150000"/>
              </a:lnSpc>
              <a:spcBef>
                <a:spcPts val="0"/>
              </a:spcBef>
              <a:spcAft>
                <a:spcPts val="0"/>
              </a:spcAft>
              <a:buFont typeface="Wingdings" pitchFamily="2" charset="2"/>
              <a:buNone/>
            </a:pPr>
            <a:r>
              <a:rPr lang="en-US" sz="2400" dirty="0" smtClean="0">
                <a:solidFill>
                  <a:schemeClr val="bg1"/>
                </a:solidFill>
              </a:rPr>
              <a:t>They are goods and services that facilitate developing and managing</a:t>
            </a:r>
          </a:p>
          <a:p>
            <a:pPr marL="0" indent="0">
              <a:lnSpc>
                <a:spcPct val="150000"/>
              </a:lnSpc>
              <a:spcBef>
                <a:spcPts val="0"/>
              </a:spcBef>
              <a:spcAft>
                <a:spcPts val="0"/>
              </a:spcAft>
              <a:buFont typeface="Wingdings" pitchFamily="2" charset="2"/>
              <a:buNone/>
            </a:pPr>
            <a:r>
              <a:rPr lang="en-US" sz="2400" dirty="0" smtClean="0">
                <a:solidFill>
                  <a:schemeClr val="bg1"/>
                </a:solidFill>
              </a:rPr>
              <a:t>the finished product.</a:t>
            </a:r>
          </a:p>
          <a:p>
            <a:pPr marL="0" indent="0">
              <a:lnSpc>
                <a:spcPct val="150000"/>
              </a:lnSpc>
              <a:spcBef>
                <a:spcPts val="0"/>
              </a:spcBef>
              <a:spcAft>
                <a:spcPts val="0"/>
              </a:spcAft>
              <a:buNone/>
            </a:pPr>
            <a:r>
              <a:rPr lang="en-US" sz="2400" u="sng" dirty="0" smtClean="0">
                <a:solidFill>
                  <a:schemeClr val="accent3">
                    <a:lumMod val="50000"/>
                  </a:schemeClr>
                </a:solidFill>
              </a:rPr>
              <a:t>Business Services</a:t>
            </a:r>
            <a:endParaRPr lang="en-US" sz="2400" u="sng" dirty="0">
              <a:solidFill>
                <a:schemeClr val="accent3">
                  <a:lumMod val="50000"/>
                </a:schemeClr>
              </a:solidFill>
            </a:endParaRPr>
          </a:p>
          <a:p>
            <a:pPr marL="0" indent="0">
              <a:lnSpc>
                <a:spcPct val="150000"/>
              </a:lnSpc>
              <a:spcBef>
                <a:spcPts val="0"/>
              </a:spcBef>
              <a:spcAft>
                <a:spcPts val="0"/>
              </a:spcAft>
              <a:buNone/>
            </a:pPr>
            <a:r>
              <a:rPr lang="en-US" sz="2400" b="1" dirty="0" smtClean="0">
                <a:solidFill>
                  <a:schemeClr val="bg1"/>
                </a:solidFill>
              </a:rPr>
              <a:t>It include maintenance and repair services.</a:t>
            </a:r>
            <a:endParaRPr lang="en-US" sz="2400" b="1" dirty="0">
              <a:solidFill>
                <a:schemeClr val="bg1"/>
              </a:solidFill>
            </a:endParaRPr>
          </a:p>
          <a:p>
            <a:pPr algn="just">
              <a:lnSpc>
                <a:spcPct val="150000"/>
              </a:lnSpc>
            </a:pPr>
            <a:r>
              <a:rPr lang="en-US" sz="2400" dirty="0" smtClean="0">
                <a:solidFill>
                  <a:schemeClr val="bg1"/>
                </a:solidFill>
              </a:rPr>
              <a:t>Business </a:t>
            </a:r>
            <a:r>
              <a:rPr lang="en-US" sz="2400" dirty="0">
                <a:solidFill>
                  <a:schemeClr val="bg1"/>
                </a:solidFill>
              </a:rPr>
              <a:t>services include maintenance and repair services (window cleaning, copier repair) and </a:t>
            </a:r>
            <a:r>
              <a:rPr lang="en-US" sz="2400" dirty="0" smtClean="0">
                <a:solidFill>
                  <a:schemeClr val="bg1"/>
                </a:solidFill>
              </a:rPr>
              <a:t>business advisory services </a:t>
            </a:r>
            <a:r>
              <a:rPr lang="en-US" sz="2400" dirty="0">
                <a:solidFill>
                  <a:schemeClr val="bg1"/>
                </a:solidFill>
              </a:rPr>
              <a:t>(legal, management consulting, advertising). Maintenance and repair services are usually </a:t>
            </a:r>
            <a:r>
              <a:rPr lang="en-US" sz="2400" dirty="0" smtClean="0">
                <a:solidFill>
                  <a:schemeClr val="bg1"/>
                </a:solidFill>
              </a:rPr>
              <a:t>supplied under </a:t>
            </a:r>
            <a:r>
              <a:rPr lang="en-US" sz="2400" dirty="0">
                <a:solidFill>
                  <a:schemeClr val="bg1"/>
                </a:solidFill>
              </a:rPr>
              <a:t>contract by small producers or from the manufacturers of the original </a:t>
            </a:r>
            <a:r>
              <a:rPr lang="en-US" sz="2400" dirty="0" smtClean="0">
                <a:solidFill>
                  <a:schemeClr val="bg1"/>
                </a:solidFill>
              </a:rPr>
              <a:t>equipment whereas, Business advisory services are </a:t>
            </a:r>
            <a:r>
              <a:rPr lang="en-US" sz="2400" dirty="0">
                <a:solidFill>
                  <a:schemeClr val="bg1"/>
                </a:solidFill>
              </a:rPr>
              <a:t>usually purchased on the basis of the supplier’s reputation and staff.</a:t>
            </a: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38273498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additive="base">
                                        <p:cTn id="2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4" dur="5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b="1" u="sng" dirty="0"/>
              <a:t>Types of Product/product classification</a:t>
            </a:r>
          </a:p>
        </p:txBody>
      </p:sp>
      <p:sp>
        <p:nvSpPr>
          <p:cNvPr id="5" name="Content Placeholder 2"/>
          <p:cNvSpPr txBox="1">
            <a:spLocks/>
          </p:cNvSpPr>
          <p:nvPr/>
        </p:nvSpPr>
        <p:spPr>
          <a:xfrm>
            <a:off x="270457" y="900332"/>
            <a:ext cx="9787944" cy="503682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None/>
            </a:pPr>
            <a:r>
              <a:rPr lang="en-US" sz="2800" b="1" u="sng" dirty="0">
                <a:solidFill>
                  <a:srgbClr val="FF0000"/>
                </a:solidFill>
              </a:rPr>
              <a:t>Supplies &amp; Business Services</a:t>
            </a:r>
          </a:p>
          <a:p>
            <a:pPr marL="0" indent="0">
              <a:lnSpc>
                <a:spcPts val="3500"/>
              </a:lnSpc>
              <a:spcBef>
                <a:spcPts val="0"/>
              </a:spcBef>
              <a:spcAft>
                <a:spcPts val="0"/>
              </a:spcAft>
              <a:buFont typeface="Wingdings" pitchFamily="2" charset="2"/>
              <a:buNone/>
            </a:pPr>
            <a:r>
              <a:rPr lang="en-US" sz="2400" b="1" u="sng" dirty="0">
                <a:solidFill>
                  <a:schemeClr val="accent3">
                    <a:lumMod val="50000"/>
                  </a:schemeClr>
                </a:solidFill>
              </a:rPr>
              <a:t>Marketing considerations for operating supplies</a:t>
            </a:r>
          </a:p>
          <a:p>
            <a:pPr marL="0" indent="0">
              <a:lnSpc>
                <a:spcPts val="3500"/>
              </a:lnSpc>
              <a:spcBef>
                <a:spcPts val="0"/>
              </a:spcBef>
              <a:spcAft>
                <a:spcPts val="0"/>
              </a:spcAft>
              <a:buNone/>
            </a:pPr>
            <a:r>
              <a:rPr lang="en-US" sz="2400" dirty="0">
                <a:solidFill>
                  <a:schemeClr val="bg1"/>
                </a:solidFill>
              </a:rPr>
              <a:t>Marketed through retail outlets, for which the marketer has to adopt the long channel of distribution.</a:t>
            </a:r>
          </a:p>
          <a:p>
            <a:pPr marL="0" indent="0">
              <a:lnSpc>
                <a:spcPts val="3500"/>
              </a:lnSpc>
              <a:spcBef>
                <a:spcPts val="0"/>
              </a:spcBef>
              <a:spcAft>
                <a:spcPts val="0"/>
              </a:spcAft>
              <a:buNone/>
            </a:pPr>
            <a:r>
              <a:rPr lang="en-US" sz="2400" dirty="0">
                <a:solidFill>
                  <a:schemeClr val="bg1"/>
                </a:solidFill>
              </a:rPr>
              <a:t>Branding and packaging do not play vital role in marketing.</a:t>
            </a:r>
          </a:p>
          <a:p>
            <a:pPr marL="0" indent="0">
              <a:lnSpc>
                <a:spcPts val="3500"/>
              </a:lnSpc>
              <a:spcBef>
                <a:spcPts val="0"/>
              </a:spcBef>
              <a:spcAft>
                <a:spcPts val="0"/>
              </a:spcAft>
              <a:buNone/>
            </a:pPr>
            <a:r>
              <a:rPr lang="en-US" sz="2400" dirty="0">
                <a:solidFill>
                  <a:schemeClr val="bg1"/>
                </a:solidFill>
              </a:rPr>
              <a:t>They are extensively advertised because many of the industrial operating supplies are used for personal consumption.</a:t>
            </a:r>
          </a:p>
          <a:p>
            <a:pPr marL="0" indent="0">
              <a:lnSpc>
                <a:spcPts val="3500"/>
              </a:lnSpc>
              <a:spcBef>
                <a:spcPts val="0"/>
              </a:spcBef>
              <a:spcAft>
                <a:spcPts val="0"/>
              </a:spcAft>
              <a:buNone/>
            </a:pPr>
            <a:endParaRPr lang="en-US" sz="2400" b="1" u="sng" dirty="0" smtClean="0">
              <a:solidFill>
                <a:schemeClr val="accent3">
                  <a:lumMod val="50000"/>
                </a:schemeClr>
              </a:solidFill>
            </a:endParaRPr>
          </a:p>
          <a:p>
            <a:pPr marL="0" indent="0">
              <a:lnSpc>
                <a:spcPts val="3500"/>
              </a:lnSpc>
              <a:spcBef>
                <a:spcPts val="0"/>
              </a:spcBef>
              <a:spcAft>
                <a:spcPts val="0"/>
              </a:spcAft>
              <a:buNone/>
            </a:pPr>
            <a:r>
              <a:rPr lang="en-US" sz="2400" b="1" u="sng" dirty="0" smtClean="0">
                <a:solidFill>
                  <a:schemeClr val="accent3">
                    <a:lumMod val="50000"/>
                  </a:schemeClr>
                </a:solidFill>
              </a:rPr>
              <a:t>Marketing </a:t>
            </a:r>
            <a:r>
              <a:rPr lang="en-US" sz="2400" b="1" u="sng" dirty="0">
                <a:solidFill>
                  <a:schemeClr val="accent3">
                    <a:lumMod val="50000"/>
                  </a:schemeClr>
                </a:solidFill>
              </a:rPr>
              <a:t>considerations for business  services</a:t>
            </a:r>
          </a:p>
          <a:p>
            <a:pPr marL="0" indent="0">
              <a:lnSpc>
                <a:spcPts val="3500"/>
              </a:lnSpc>
              <a:spcBef>
                <a:spcPts val="0"/>
              </a:spcBef>
              <a:spcAft>
                <a:spcPts val="0"/>
              </a:spcAft>
              <a:buNone/>
            </a:pPr>
            <a:r>
              <a:rPr lang="en-US" sz="2400" dirty="0">
                <a:solidFill>
                  <a:schemeClr val="bg1"/>
                </a:solidFill>
              </a:rPr>
              <a:t>Marketed directly to the organizations.</a:t>
            </a:r>
          </a:p>
          <a:p>
            <a:pPr marL="0" indent="0">
              <a:lnSpc>
                <a:spcPts val="3500"/>
              </a:lnSpc>
              <a:spcBef>
                <a:spcPts val="0"/>
              </a:spcBef>
              <a:spcAft>
                <a:spcPts val="0"/>
              </a:spcAft>
              <a:buNone/>
            </a:pPr>
            <a:r>
              <a:rPr lang="en-US" sz="2400" dirty="0">
                <a:solidFill>
                  <a:schemeClr val="bg1"/>
                </a:solidFill>
              </a:rPr>
              <a:t>The service provider personally contacts the organization; negotiates the terms and conditions; and enters into a long term contract to provide the services.</a:t>
            </a:r>
          </a:p>
        </p:txBody>
      </p:sp>
      <p:sp>
        <p:nvSpPr>
          <p:cNvPr id="6" name="Oval 5"/>
          <p:cNvSpPr/>
          <p:nvPr/>
        </p:nvSpPr>
        <p:spPr>
          <a:xfrm>
            <a:off x="8937937" y="1120462"/>
            <a:ext cx="3103809" cy="1236372"/>
          </a:xfrm>
          <a:prstGeom prst="ellipse">
            <a:avLst/>
          </a:prstGeom>
          <a:solidFill>
            <a:schemeClr val="accent5">
              <a:lumMod val="50000"/>
            </a:schemeClr>
          </a:solidFill>
          <a:ln w="57150">
            <a:solidFill>
              <a:schemeClr val="bg1"/>
            </a:solidFill>
          </a:ln>
          <a:effectLst>
            <a:softEdge rad="127000"/>
          </a:effectLst>
          <a:scene3d>
            <a:camera prst="perspectiveHeroicExtremeLef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Industrial Product</a:t>
            </a:r>
          </a:p>
        </p:txBody>
      </p:sp>
      <p:sp>
        <p:nvSpPr>
          <p:cNvPr id="7"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578431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3" dur="500"/>
                                        <p:tgtEl>
                                          <p:spTgt spid="5">
                                            <p:txEl>
                                              <p:pRg st="6" end="6"/>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randombar(horizontal)">
                                      <p:cBhvr>
                                        <p:cTn id="26" dur="500"/>
                                        <p:tgtEl>
                                          <p:spTgt spid="5">
                                            <p:txEl>
                                              <p:pRg st="7" end="7"/>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randombar(horizontal)">
                                      <p:cBhvr>
                                        <p:cTn id="29"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सम्बन्धित छ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135" y="3522793"/>
            <a:ext cx="66294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b="1" u="sng" dirty="0"/>
              <a:t>Product Life cycle</a:t>
            </a:r>
          </a:p>
        </p:txBody>
      </p:sp>
      <p:sp>
        <p:nvSpPr>
          <p:cNvPr id="5" name="Content Placeholder 2"/>
          <p:cNvSpPr txBox="1">
            <a:spLocks/>
          </p:cNvSpPr>
          <p:nvPr/>
        </p:nvSpPr>
        <p:spPr>
          <a:xfrm>
            <a:off x="270457" y="900332"/>
            <a:ext cx="11784168" cy="503682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000" dirty="0">
                <a:solidFill>
                  <a:schemeClr val="bg1"/>
                </a:solidFill>
              </a:rPr>
              <a:t>Products are like human beings which are conceived, born, grow, achieve maturity and finally die.</a:t>
            </a:r>
          </a:p>
          <a:p>
            <a:pPr marL="0" indent="0" algn="just">
              <a:lnSpc>
                <a:spcPts val="4000"/>
              </a:lnSpc>
              <a:spcBef>
                <a:spcPts val="0"/>
              </a:spcBef>
              <a:spcAft>
                <a:spcPts val="0"/>
              </a:spcAft>
              <a:buNone/>
            </a:pPr>
            <a:r>
              <a:rPr lang="en-US" sz="2000" dirty="0">
                <a:solidFill>
                  <a:schemeClr val="bg1"/>
                </a:solidFill>
              </a:rPr>
              <a:t>All products have a life cycle and no product sell forever.</a:t>
            </a:r>
          </a:p>
          <a:p>
            <a:pPr marL="0" indent="0" algn="just">
              <a:lnSpc>
                <a:spcPts val="4000"/>
              </a:lnSpc>
              <a:spcBef>
                <a:spcPts val="0"/>
              </a:spcBef>
              <a:spcAft>
                <a:spcPts val="0"/>
              </a:spcAft>
              <a:buNone/>
            </a:pPr>
            <a:r>
              <a:rPr lang="en-US" sz="2000" dirty="0">
                <a:solidFill>
                  <a:schemeClr val="bg1"/>
                </a:solidFill>
              </a:rPr>
              <a:t>Changes in technology, competition and buyer’s preferences limit any product’s life.</a:t>
            </a:r>
          </a:p>
          <a:p>
            <a:pPr marL="0" indent="0" algn="just">
              <a:lnSpc>
                <a:spcPts val="4000"/>
              </a:lnSpc>
              <a:spcBef>
                <a:spcPts val="0"/>
              </a:spcBef>
              <a:spcAft>
                <a:spcPts val="0"/>
              </a:spcAft>
              <a:buNone/>
            </a:pPr>
            <a:r>
              <a:rPr lang="en-US" sz="2000" dirty="0">
                <a:solidFill>
                  <a:schemeClr val="bg1"/>
                </a:solidFill>
              </a:rPr>
              <a:t>Different groups of consumers have different buying patterns/behavior and they buy the product at different periods of time.</a:t>
            </a:r>
          </a:p>
          <a:p>
            <a:pPr marL="0" indent="0" algn="just">
              <a:lnSpc>
                <a:spcPts val="4000"/>
              </a:lnSpc>
              <a:spcBef>
                <a:spcPts val="0"/>
              </a:spcBef>
              <a:spcAft>
                <a:spcPts val="0"/>
              </a:spcAft>
              <a:buNone/>
            </a:pPr>
            <a:r>
              <a:rPr lang="en-US" sz="2000" dirty="0">
                <a:solidFill>
                  <a:schemeClr val="bg1"/>
                </a:solidFill>
              </a:rPr>
              <a:t>Product sales pass through different stages and the profit rise and fall at different stages of product life cycle.</a:t>
            </a:r>
          </a:p>
          <a:p>
            <a:pPr marL="0" indent="0" algn="just">
              <a:lnSpc>
                <a:spcPts val="4000"/>
              </a:lnSpc>
              <a:spcBef>
                <a:spcPts val="0"/>
              </a:spcBef>
              <a:spcAft>
                <a:spcPts val="0"/>
              </a:spcAft>
              <a:buNone/>
            </a:pPr>
            <a:r>
              <a:rPr lang="en-US" sz="2000" dirty="0">
                <a:solidFill>
                  <a:schemeClr val="bg1"/>
                </a:solidFill>
              </a:rPr>
              <a:t>Marketing strategies should differ in each stage of product life cycle.</a:t>
            </a:r>
          </a:p>
          <a:p>
            <a:pPr marL="0" indent="0" algn="just">
              <a:lnSpc>
                <a:spcPts val="4000"/>
              </a:lnSpc>
              <a:spcBef>
                <a:spcPts val="0"/>
              </a:spcBef>
              <a:spcAft>
                <a:spcPts val="0"/>
              </a:spcAft>
              <a:buNone/>
            </a:pPr>
            <a:endParaRPr lang="en-US" sz="2000" dirty="0">
              <a:solidFill>
                <a:schemeClr val="bg1"/>
              </a:solidFill>
            </a:endParaRP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578431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Image result for William J. Stan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889" y="3656979"/>
            <a:ext cx="3450510" cy="330673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सम्बन्धित छ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938" y="-243877"/>
            <a:ext cx="3254062" cy="19825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b="1" u="sng" dirty="0"/>
              <a:t>Product Life cycle</a:t>
            </a:r>
          </a:p>
        </p:txBody>
      </p:sp>
      <p:sp>
        <p:nvSpPr>
          <p:cNvPr id="5" name="Content Placeholder 2"/>
          <p:cNvSpPr txBox="1">
            <a:spLocks/>
          </p:cNvSpPr>
          <p:nvPr/>
        </p:nvSpPr>
        <p:spPr>
          <a:xfrm>
            <a:off x="270456" y="900332"/>
            <a:ext cx="7622967"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000" b="1" u="sng" dirty="0">
                <a:solidFill>
                  <a:srgbClr val="FF0000"/>
                </a:solidFill>
              </a:rPr>
              <a:t>Philip </a:t>
            </a:r>
            <a:r>
              <a:rPr lang="en-US" sz="2000" b="1" u="sng" dirty="0" err="1">
                <a:solidFill>
                  <a:srgbClr val="FF0000"/>
                </a:solidFill>
              </a:rPr>
              <a:t>Kotler</a:t>
            </a:r>
            <a:r>
              <a:rPr lang="en-US" sz="2000" b="1" u="sng" dirty="0">
                <a:solidFill>
                  <a:srgbClr val="FF0000"/>
                </a:solidFill>
              </a:rPr>
              <a:t>:</a:t>
            </a:r>
          </a:p>
          <a:p>
            <a:pPr marL="0" indent="0" algn="just">
              <a:lnSpc>
                <a:spcPts val="4000"/>
              </a:lnSpc>
              <a:spcBef>
                <a:spcPts val="0"/>
              </a:spcBef>
              <a:spcAft>
                <a:spcPts val="0"/>
              </a:spcAft>
              <a:buNone/>
            </a:pPr>
            <a:r>
              <a:rPr lang="en-US" sz="2000" dirty="0">
                <a:solidFill>
                  <a:schemeClr val="bg1"/>
                </a:solidFill>
              </a:rPr>
              <a:t>‘The product life cycle is an attempt to recognize distinct stages in the sales history of the product.’</a:t>
            </a:r>
          </a:p>
          <a:p>
            <a:pPr marL="0" indent="0" algn="just">
              <a:lnSpc>
                <a:spcPts val="4000"/>
              </a:lnSpc>
              <a:spcBef>
                <a:spcPts val="0"/>
              </a:spcBef>
              <a:spcAft>
                <a:spcPts val="0"/>
              </a:spcAft>
              <a:buNone/>
            </a:pPr>
            <a:endParaRPr lang="en-US" sz="2000" dirty="0">
              <a:solidFill>
                <a:srgbClr val="FF0000"/>
              </a:solidFill>
            </a:endParaRPr>
          </a:p>
        </p:txBody>
      </p:sp>
      <p:sp>
        <p:nvSpPr>
          <p:cNvPr id="4" name="Content Placeholder 2"/>
          <p:cNvSpPr txBox="1">
            <a:spLocks/>
          </p:cNvSpPr>
          <p:nvPr/>
        </p:nvSpPr>
        <p:spPr>
          <a:xfrm>
            <a:off x="490091" y="3755590"/>
            <a:ext cx="7622967"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000" b="1" u="sng" dirty="0">
                <a:solidFill>
                  <a:srgbClr val="FF0000"/>
                </a:solidFill>
              </a:rPr>
              <a:t>William Stanton:</a:t>
            </a:r>
          </a:p>
          <a:p>
            <a:pPr marL="0" indent="0" algn="just">
              <a:lnSpc>
                <a:spcPts val="4000"/>
              </a:lnSpc>
              <a:spcBef>
                <a:spcPts val="0"/>
              </a:spcBef>
              <a:spcAft>
                <a:spcPts val="0"/>
              </a:spcAft>
              <a:buNone/>
            </a:pPr>
            <a:r>
              <a:rPr lang="en-US" sz="2000" dirty="0">
                <a:solidFill>
                  <a:schemeClr val="bg1"/>
                </a:solidFill>
              </a:rPr>
              <a:t>‘A product life cycle consists of the aggregate demand over an extended period of time for all brands comprising a generic product category.’</a:t>
            </a:r>
          </a:p>
          <a:p>
            <a:pPr marL="0" indent="0" algn="just">
              <a:lnSpc>
                <a:spcPts val="4000"/>
              </a:lnSpc>
              <a:spcBef>
                <a:spcPts val="0"/>
              </a:spcBef>
              <a:spcAft>
                <a:spcPts val="0"/>
              </a:spcAft>
              <a:buNone/>
            </a:pPr>
            <a:endParaRPr lang="en-US" sz="2000" dirty="0">
              <a:solidFill>
                <a:srgbClr val="FF0000"/>
              </a:solidFill>
            </a:endParaRPr>
          </a:p>
        </p:txBody>
      </p:sp>
      <p:pic>
        <p:nvPicPr>
          <p:cNvPr id="1026" name="Picture 2" descr="C:\Users\The umesh\Desktop\kotler1.png"/>
          <p:cNvPicPr>
            <a:picLocks noChangeAspect="1" noChangeArrowheads="1"/>
          </p:cNvPicPr>
          <p:nvPr/>
        </p:nvPicPr>
        <p:blipFill>
          <a:blip r:embed="rId4"/>
          <a:srcRect/>
          <a:stretch>
            <a:fillRect/>
          </a:stretch>
        </p:blipFill>
        <p:spPr bwMode="auto">
          <a:xfrm>
            <a:off x="6876258" y="875352"/>
            <a:ext cx="3114394" cy="2948895"/>
          </a:xfrm>
          <a:prstGeom prst="rect">
            <a:avLst/>
          </a:prstGeom>
          <a:noFill/>
          <a:effectLst>
            <a:softEdge rad="63500"/>
          </a:effectLst>
        </p:spPr>
      </p:pic>
      <p:sp>
        <p:nvSpPr>
          <p:cNvPr id="7"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578431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b="1" u="sng" dirty="0"/>
              <a:t>Product Life cycle</a:t>
            </a:r>
          </a:p>
        </p:txBody>
      </p:sp>
      <p:pic>
        <p:nvPicPr>
          <p:cNvPr id="2050" name="Picture 2" descr="C:\Users\The umesh\Desktop\plc.png"/>
          <p:cNvPicPr>
            <a:picLocks noChangeAspect="1" noChangeArrowheads="1"/>
          </p:cNvPicPr>
          <p:nvPr/>
        </p:nvPicPr>
        <p:blipFill>
          <a:blip r:embed="rId2"/>
          <a:srcRect/>
          <a:stretch>
            <a:fillRect/>
          </a:stretch>
        </p:blipFill>
        <p:spPr bwMode="auto">
          <a:xfrm>
            <a:off x="950818" y="966901"/>
            <a:ext cx="10038761" cy="5608711"/>
          </a:xfrm>
          <a:prstGeom prst="rect">
            <a:avLst/>
          </a:prstGeom>
          <a:noFill/>
        </p:spPr>
      </p:pic>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6" name="Picture 2" descr="सम्बन्धित छ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7938" y="-243877"/>
            <a:ext cx="3254062" cy="1982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431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784080" cy="900332"/>
          </a:xfrm>
        </p:spPr>
        <p:txBody>
          <a:bodyPr/>
          <a:lstStyle/>
          <a:p>
            <a:r>
              <a:rPr lang="en-US" b="1" u="sng" dirty="0"/>
              <a:t>Concept of Product</a:t>
            </a:r>
          </a:p>
        </p:txBody>
      </p:sp>
      <p:sp>
        <p:nvSpPr>
          <p:cNvPr id="18" name="Rectangle 17"/>
          <p:cNvSpPr/>
          <p:nvPr/>
        </p:nvSpPr>
        <p:spPr>
          <a:xfrm>
            <a:off x="236152" y="90033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Tangible Concept</a:t>
            </a:r>
          </a:p>
        </p:txBody>
      </p:sp>
      <p:sp>
        <p:nvSpPr>
          <p:cNvPr id="19" name="Rectangle 18"/>
          <p:cNvSpPr/>
          <p:nvPr/>
        </p:nvSpPr>
        <p:spPr>
          <a:xfrm>
            <a:off x="236152" y="232127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Intangible Concept</a:t>
            </a:r>
          </a:p>
        </p:txBody>
      </p:sp>
      <p:sp>
        <p:nvSpPr>
          <p:cNvPr id="20" name="Rectangle 19"/>
          <p:cNvSpPr/>
          <p:nvPr/>
        </p:nvSpPr>
        <p:spPr>
          <a:xfrm>
            <a:off x="236152" y="374221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Augmented Concept</a:t>
            </a:r>
          </a:p>
        </p:txBody>
      </p:sp>
      <p:sp>
        <p:nvSpPr>
          <p:cNvPr id="21" name="Rectangle 20"/>
          <p:cNvSpPr/>
          <p:nvPr/>
        </p:nvSpPr>
        <p:spPr>
          <a:xfrm>
            <a:off x="236152" y="516315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Total Product Concept</a:t>
            </a:r>
          </a:p>
        </p:txBody>
      </p:sp>
      <p:sp>
        <p:nvSpPr>
          <p:cNvPr id="7"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2123873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slow growthको लागि तस्बिर परिणाम"/>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49506" t="-26180" r="-49506" b="26180"/>
          <a:stretch/>
        </p:blipFill>
        <p:spPr bwMode="auto">
          <a:xfrm>
            <a:off x="128769" y="1738648"/>
            <a:ext cx="11442649" cy="509555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270456" y="874574"/>
            <a:ext cx="8075054"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ct val="100000"/>
              </a:lnSpc>
              <a:spcBef>
                <a:spcPts val="0"/>
              </a:spcBef>
              <a:spcAft>
                <a:spcPts val="0"/>
              </a:spcAft>
              <a:buNone/>
            </a:pPr>
            <a:r>
              <a:rPr lang="en-US" sz="2800" b="1" u="sng" dirty="0" smtClean="0">
                <a:solidFill>
                  <a:srgbClr val="FF0000"/>
                </a:solidFill>
              </a:rPr>
              <a:t>Introduction Stage</a:t>
            </a:r>
          </a:p>
          <a:p>
            <a:pPr>
              <a:lnSpc>
                <a:spcPct val="100000"/>
              </a:lnSpc>
              <a:spcBef>
                <a:spcPts val="0"/>
              </a:spcBef>
              <a:spcAft>
                <a:spcPts val="0"/>
              </a:spcAft>
            </a:pPr>
            <a:r>
              <a:rPr lang="en-US" sz="2800" dirty="0" smtClean="0">
                <a:solidFill>
                  <a:schemeClr val="bg1"/>
                </a:solidFill>
              </a:rPr>
              <a:t>A </a:t>
            </a:r>
            <a:r>
              <a:rPr lang="en-US" sz="2800" dirty="0">
                <a:solidFill>
                  <a:schemeClr val="bg1"/>
                </a:solidFill>
              </a:rPr>
              <a:t>period of slow sales growth as the product is introduced in the market</a:t>
            </a:r>
            <a:r>
              <a:rPr lang="en-US" sz="2800" dirty="0" smtClean="0">
                <a:solidFill>
                  <a:schemeClr val="bg1"/>
                </a:solidFill>
              </a:rPr>
              <a:t>. Profits </a:t>
            </a:r>
            <a:r>
              <a:rPr lang="en-US" sz="2800" dirty="0">
                <a:solidFill>
                  <a:schemeClr val="bg1"/>
                </a:solidFill>
              </a:rPr>
              <a:t>are nonexistent because of the heavy expenses of product introduction</a:t>
            </a:r>
            <a:r>
              <a:rPr lang="en-US" sz="2800" dirty="0" smtClean="0">
                <a:solidFill>
                  <a:schemeClr val="bg1"/>
                </a:solidFill>
              </a:rPr>
              <a:t>.</a:t>
            </a:r>
            <a:endParaRPr lang="en-US" sz="2800" dirty="0">
              <a:solidFill>
                <a:schemeClr val="bg1"/>
              </a:solidFill>
            </a:endParaRPr>
          </a:p>
          <a:p>
            <a:pPr marL="0" indent="0" algn="just">
              <a:lnSpc>
                <a:spcPct val="100000"/>
              </a:lnSpc>
              <a:spcBef>
                <a:spcPts val="0"/>
              </a:spcBef>
              <a:spcAft>
                <a:spcPts val="0"/>
              </a:spcAft>
              <a:buNone/>
            </a:pPr>
            <a:r>
              <a:rPr lang="en-US" sz="2800" b="1" dirty="0">
                <a:solidFill>
                  <a:schemeClr val="bg1"/>
                </a:solidFill>
              </a:rPr>
              <a:t>	</a:t>
            </a:r>
            <a:r>
              <a:rPr lang="en-US" sz="2800" b="1" u="sng" dirty="0">
                <a:solidFill>
                  <a:schemeClr val="bg1"/>
                </a:solidFill>
              </a:rPr>
              <a:t>Characteristics </a:t>
            </a:r>
          </a:p>
          <a:p>
            <a:pPr marL="0" indent="0" algn="just">
              <a:lnSpc>
                <a:spcPct val="100000"/>
              </a:lnSpc>
              <a:spcBef>
                <a:spcPts val="0"/>
              </a:spcBef>
              <a:spcAft>
                <a:spcPts val="0"/>
              </a:spcAft>
              <a:buNone/>
            </a:pPr>
            <a:r>
              <a:rPr lang="en-US" sz="2800" dirty="0">
                <a:solidFill>
                  <a:schemeClr val="bg1"/>
                </a:solidFill>
              </a:rPr>
              <a:t>	</a:t>
            </a:r>
            <a:r>
              <a:rPr lang="en-US" sz="2800" dirty="0">
                <a:solidFill>
                  <a:srgbClr val="002060"/>
                </a:solidFill>
              </a:rPr>
              <a:t>Slow growth of sales</a:t>
            </a:r>
          </a:p>
          <a:p>
            <a:pPr marL="0" indent="0" algn="just">
              <a:lnSpc>
                <a:spcPct val="100000"/>
              </a:lnSpc>
              <a:spcBef>
                <a:spcPts val="0"/>
              </a:spcBef>
              <a:spcAft>
                <a:spcPts val="0"/>
              </a:spcAft>
              <a:buNone/>
            </a:pPr>
            <a:r>
              <a:rPr lang="en-US" sz="2800" dirty="0">
                <a:solidFill>
                  <a:srgbClr val="002060"/>
                </a:solidFill>
              </a:rPr>
              <a:t>	Market pioneers buy the product</a:t>
            </a:r>
          </a:p>
          <a:p>
            <a:pPr marL="0" indent="0" algn="just">
              <a:lnSpc>
                <a:spcPct val="100000"/>
              </a:lnSpc>
              <a:spcBef>
                <a:spcPts val="0"/>
              </a:spcBef>
              <a:spcAft>
                <a:spcPts val="0"/>
              </a:spcAft>
              <a:buNone/>
            </a:pPr>
            <a:r>
              <a:rPr lang="en-US" sz="2800" dirty="0">
                <a:solidFill>
                  <a:srgbClr val="002060"/>
                </a:solidFill>
              </a:rPr>
              <a:t>	Small production level</a:t>
            </a:r>
          </a:p>
          <a:p>
            <a:pPr marL="0" indent="0" algn="just">
              <a:lnSpc>
                <a:spcPct val="100000"/>
              </a:lnSpc>
              <a:spcBef>
                <a:spcPts val="0"/>
              </a:spcBef>
              <a:spcAft>
                <a:spcPts val="0"/>
              </a:spcAft>
              <a:buNone/>
            </a:pPr>
            <a:r>
              <a:rPr lang="en-US" sz="2800" dirty="0">
                <a:solidFill>
                  <a:srgbClr val="002060"/>
                </a:solidFill>
              </a:rPr>
              <a:t>	Technological problems</a:t>
            </a:r>
          </a:p>
          <a:p>
            <a:pPr marL="0" indent="0" algn="just">
              <a:lnSpc>
                <a:spcPct val="100000"/>
              </a:lnSpc>
              <a:spcBef>
                <a:spcPts val="0"/>
              </a:spcBef>
              <a:spcAft>
                <a:spcPts val="0"/>
              </a:spcAft>
              <a:buNone/>
            </a:pPr>
            <a:r>
              <a:rPr lang="en-US" sz="2800" dirty="0">
                <a:solidFill>
                  <a:srgbClr val="002060"/>
                </a:solidFill>
              </a:rPr>
              <a:t>	Higher price</a:t>
            </a:r>
          </a:p>
          <a:p>
            <a:pPr marL="0" indent="0" algn="just">
              <a:lnSpc>
                <a:spcPct val="100000"/>
              </a:lnSpc>
              <a:spcBef>
                <a:spcPts val="0"/>
              </a:spcBef>
              <a:spcAft>
                <a:spcPts val="0"/>
              </a:spcAft>
              <a:buNone/>
            </a:pPr>
            <a:r>
              <a:rPr lang="en-US" sz="2800" dirty="0">
                <a:solidFill>
                  <a:srgbClr val="002060"/>
                </a:solidFill>
              </a:rPr>
              <a:t>	Negative or low profit</a:t>
            </a:r>
          </a:p>
          <a:p>
            <a:pPr marL="0" indent="0" algn="just">
              <a:lnSpc>
                <a:spcPct val="100000"/>
              </a:lnSpc>
              <a:spcBef>
                <a:spcPts val="0"/>
              </a:spcBef>
              <a:spcAft>
                <a:spcPts val="0"/>
              </a:spcAft>
              <a:buNone/>
            </a:pPr>
            <a:r>
              <a:rPr lang="en-US" sz="2800" dirty="0">
                <a:solidFill>
                  <a:srgbClr val="002060"/>
                </a:solidFill>
              </a:rPr>
              <a:t>	No </a:t>
            </a:r>
            <a:r>
              <a:rPr lang="en-US" sz="2800" dirty="0" smtClean="0">
                <a:solidFill>
                  <a:srgbClr val="002060"/>
                </a:solidFill>
              </a:rPr>
              <a:t>competitors</a:t>
            </a:r>
          </a:p>
          <a:p>
            <a:pPr marL="0" indent="0" algn="just">
              <a:lnSpc>
                <a:spcPct val="100000"/>
              </a:lnSpc>
              <a:spcBef>
                <a:spcPts val="0"/>
              </a:spcBef>
              <a:spcAft>
                <a:spcPts val="0"/>
              </a:spcAft>
              <a:buNone/>
            </a:pPr>
            <a:r>
              <a:rPr lang="en-US" sz="2800" dirty="0" smtClean="0">
                <a:solidFill>
                  <a:srgbClr val="002060"/>
                </a:solidFill>
              </a:rPr>
              <a:t>	Innovator customers</a:t>
            </a:r>
            <a:endParaRPr lang="en-US" sz="2800" dirty="0">
              <a:solidFill>
                <a:srgbClr val="002060"/>
              </a:solidFill>
            </a:endParaRPr>
          </a:p>
        </p:txBody>
      </p:sp>
      <p:sp>
        <p:nvSpPr>
          <p:cNvPr id="2" name="Title 1"/>
          <p:cNvSpPr>
            <a:spLocks noGrp="1"/>
          </p:cNvSpPr>
          <p:nvPr>
            <p:ph type="title"/>
          </p:nvPr>
        </p:nvSpPr>
        <p:spPr>
          <a:xfrm>
            <a:off x="-1" y="0"/>
            <a:ext cx="11784170" cy="900332"/>
          </a:xfrm>
        </p:spPr>
        <p:txBody>
          <a:bodyPr>
            <a:normAutofit/>
          </a:bodyPr>
          <a:lstStyle/>
          <a:p>
            <a:r>
              <a:rPr lang="en-US" b="1" u="sng" dirty="0"/>
              <a:t>Product Life cycle</a:t>
            </a:r>
          </a:p>
        </p:txBody>
      </p:sp>
      <p:pic>
        <p:nvPicPr>
          <p:cNvPr id="1030" name="Picture 6" descr="child cartoonको लागि तस्बिर परिणाम"/>
          <p:cNvPicPr>
            <a:picLocks noChangeAspect="1" noChangeArrowheads="1"/>
          </p:cNvPicPr>
          <p:nvPr/>
        </p:nvPicPr>
        <p:blipFill rotWithShape="1">
          <a:blip r:embed="rId4">
            <a:extLst>
              <a:ext uri="{28A0092B-C50C-407E-A947-70E740481C1C}">
                <a14:useLocalDpi xmlns:a14="http://schemas.microsoft.com/office/drawing/2010/main" val="0"/>
              </a:ext>
            </a:extLst>
          </a:blip>
          <a:srcRect l="50306" b="49586"/>
          <a:stretch/>
        </p:blipFill>
        <p:spPr bwMode="auto">
          <a:xfrm>
            <a:off x="7332104" y="2297123"/>
            <a:ext cx="3573835" cy="415766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9" name="Picture 2" descr="सम्बन्धित छवि"/>
          <p:cNvPicPr>
            <a:picLocks noChangeAspect="1" noChangeArrowheads="1"/>
          </p:cNvPicPr>
          <p:nvPr/>
        </p:nvPicPr>
        <p:blipFill rotWithShape="1">
          <a:blip r:embed="rId6">
            <a:extLst>
              <a:ext uri="{28A0092B-C50C-407E-A947-70E740481C1C}">
                <a14:useLocalDpi xmlns:a14="http://schemas.microsoft.com/office/drawing/2010/main" val="0"/>
              </a:ext>
            </a:extLst>
          </a:blip>
          <a:srcRect t="12301"/>
          <a:stretch/>
        </p:blipFill>
        <p:spPr bwMode="auto">
          <a:xfrm>
            <a:off x="8937938" y="-1"/>
            <a:ext cx="3254062" cy="173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431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down)">
                                      <p:cBhvr>
                                        <p:cTn id="20" dur="500"/>
                                        <p:tgtEl>
                                          <p:spTgt spid="4">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down)">
                                      <p:cBhvr>
                                        <p:cTn id="23" dur="500"/>
                                        <p:tgtEl>
                                          <p:spTgt spid="4">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wipe(down)">
                                      <p:cBhvr>
                                        <p:cTn id="26" dur="500"/>
                                        <p:tgtEl>
                                          <p:spTgt spid="4">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wipe(down)">
                                      <p:cBhvr>
                                        <p:cTn id="29" dur="500"/>
                                        <p:tgtEl>
                                          <p:spTgt spid="4">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wipe(down)">
                                      <p:cBhvr>
                                        <p:cTn id="32" dur="500"/>
                                        <p:tgtEl>
                                          <p:spTgt spid="4">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wipe(down)">
                                      <p:cBhvr>
                                        <p:cTn id="35" dur="500"/>
                                        <p:tgtEl>
                                          <p:spTgt spid="4">
                                            <p:txEl>
                                              <p:pRg st="8" end="8"/>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wipe(down)">
                                      <p:cBhvr>
                                        <p:cTn id="38" dur="500"/>
                                        <p:tgtEl>
                                          <p:spTgt spid="4">
                                            <p:txEl>
                                              <p:pRg st="9" end="9"/>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wipe(down)">
                                      <p:cBhvr>
                                        <p:cTn id="41"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The umesh\Desktop\production-growth.jpg"/>
          <p:cNvPicPr>
            <a:picLocks noChangeAspect="1" noChangeArrowheads="1"/>
          </p:cNvPicPr>
          <p:nvPr/>
        </p:nvPicPr>
        <p:blipFill>
          <a:blip r:embed="rId2"/>
          <a:srcRect/>
          <a:stretch>
            <a:fillRect/>
          </a:stretch>
        </p:blipFill>
        <p:spPr bwMode="auto">
          <a:xfrm>
            <a:off x="3661205" y="167427"/>
            <a:ext cx="5740377" cy="6858000"/>
          </a:xfrm>
          <a:prstGeom prst="rect">
            <a:avLst/>
          </a:prstGeom>
          <a:noFill/>
        </p:spPr>
      </p:pic>
      <p:pic>
        <p:nvPicPr>
          <p:cNvPr id="8" name="Picture 2" descr="सम्बन्धित छवि"/>
          <p:cNvPicPr>
            <a:picLocks noChangeAspect="1" noChangeArrowheads="1"/>
          </p:cNvPicPr>
          <p:nvPr/>
        </p:nvPicPr>
        <p:blipFill rotWithShape="1">
          <a:blip r:embed="rId3">
            <a:extLst>
              <a:ext uri="{28A0092B-C50C-407E-A947-70E740481C1C}">
                <a14:useLocalDpi xmlns:a14="http://schemas.microsoft.com/office/drawing/2010/main" val="0"/>
              </a:ext>
            </a:extLst>
          </a:blip>
          <a:srcRect t="12301"/>
          <a:stretch/>
        </p:blipFill>
        <p:spPr bwMode="auto">
          <a:xfrm>
            <a:off x="8937938" y="-1"/>
            <a:ext cx="3254062" cy="17386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b="1" u="sng" dirty="0"/>
              <a:t>Product Life cycle</a:t>
            </a:r>
          </a:p>
        </p:txBody>
      </p:sp>
      <p:sp>
        <p:nvSpPr>
          <p:cNvPr id="4" name="Content Placeholder 2"/>
          <p:cNvSpPr txBox="1">
            <a:spLocks/>
          </p:cNvSpPr>
          <p:nvPr/>
        </p:nvSpPr>
        <p:spPr>
          <a:xfrm>
            <a:off x="270456" y="900332"/>
            <a:ext cx="9787944"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800" b="1" u="sng" dirty="0">
                <a:solidFill>
                  <a:srgbClr val="FF0000"/>
                </a:solidFill>
              </a:rPr>
              <a:t>Growth Stage</a:t>
            </a:r>
          </a:p>
          <a:p>
            <a:pPr marL="0" indent="0">
              <a:lnSpc>
                <a:spcPts val="4000"/>
              </a:lnSpc>
              <a:spcBef>
                <a:spcPts val="0"/>
              </a:spcBef>
              <a:spcAft>
                <a:spcPts val="0"/>
              </a:spcAft>
              <a:buNone/>
            </a:pPr>
            <a:r>
              <a:rPr lang="en-US" sz="2800" dirty="0" smtClean="0">
                <a:solidFill>
                  <a:schemeClr val="bg1"/>
                </a:solidFill>
              </a:rPr>
              <a:t>A period of rapid market acceptance and substantial profit improvement.</a:t>
            </a:r>
            <a:endParaRPr lang="en-US" sz="2800" dirty="0">
              <a:solidFill>
                <a:schemeClr val="bg1"/>
              </a:solidFill>
            </a:endParaRPr>
          </a:p>
          <a:p>
            <a:pPr marL="0" indent="0" algn="just">
              <a:lnSpc>
                <a:spcPts val="3500"/>
              </a:lnSpc>
              <a:spcBef>
                <a:spcPts val="0"/>
              </a:spcBef>
              <a:spcAft>
                <a:spcPts val="0"/>
              </a:spcAft>
              <a:buNone/>
            </a:pPr>
            <a:r>
              <a:rPr lang="en-US" sz="2800" b="1" dirty="0">
                <a:solidFill>
                  <a:schemeClr val="bg1"/>
                </a:solidFill>
              </a:rPr>
              <a:t>	</a:t>
            </a:r>
            <a:r>
              <a:rPr lang="en-US" sz="2800" b="1" u="sng" dirty="0" smtClean="0">
                <a:solidFill>
                  <a:schemeClr val="bg1"/>
                </a:solidFill>
              </a:rPr>
              <a:t>Characteristics </a:t>
            </a:r>
            <a:endParaRPr lang="en-US" sz="2800" b="1" u="sng" dirty="0">
              <a:solidFill>
                <a:schemeClr val="bg1"/>
              </a:solidFill>
            </a:endParaRPr>
          </a:p>
          <a:p>
            <a:pPr marL="0" indent="0" algn="just">
              <a:lnSpc>
                <a:spcPts val="3500"/>
              </a:lnSpc>
              <a:spcBef>
                <a:spcPts val="0"/>
              </a:spcBef>
              <a:spcAft>
                <a:spcPts val="0"/>
              </a:spcAft>
              <a:buNone/>
            </a:pPr>
            <a:r>
              <a:rPr lang="en-US" sz="2800" dirty="0">
                <a:solidFill>
                  <a:schemeClr val="bg1"/>
                </a:solidFill>
              </a:rPr>
              <a:t>	</a:t>
            </a:r>
            <a:r>
              <a:rPr lang="en-US" sz="2800" dirty="0">
                <a:solidFill>
                  <a:srgbClr val="002060"/>
                </a:solidFill>
              </a:rPr>
              <a:t>Sales increase rapidly</a:t>
            </a:r>
          </a:p>
          <a:p>
            <a:pPr marL="0" indent="0" algn="just">
              <a:lnSpc>
                <a:spcPts val="3500"/>
              </a:lnSpc>
              <a:spcBef>
                <a:spcPts val="0"/>
              </a:spcBef>
              <a:spcAft>
                <a:spcPts val="0"/>
              </a:spcAft>
              <a:buNone/>
            </a:pPr>
            <a:r>
              <a:rPr lang="en-US" sz="2800" dirty="0">
                <a:solidFill>
                  <a:srgbClr val="002060"/>
                </a:solidFill>
              </a:rPr>
              <a:t>	New buyer groups</a:t>
            </a:r>
          </a:p>
          <a:p>
            <a:pPr marL="0" indent="0" algn="just">
              <a:lnSpc>
                <a:spcPts val="3500"/>
              </a:lnSpc>
              <a:spcBef>
                <a:spcPts val="0"/>
              </a:spcBef>
              <a:spcAft>
                <a:spcPts val="0"/>
              </a:spcAft>
              <a:buNone/>
            </a:pPr>
            <a:r>
              <a:rPr lang="en-US" sz="2800" dirty="0">
                <a:solidFill>
                  <a:srgbClr val="002060"/>
                </a:solidFill>
              </a:rPr>
              <a:t>	Technological improvement and new features</a:t>
            </a:r>
          </a:p>
          <a:p>
            <a:pPr marL="0" indent="0" algn="just">
              <a:lnSpc>
                <a:spcPts val="3500"/>
              </a:lnSpc>
              <a:spcBef>
                <a:spcPts val="0"/>
              </a:spcBef>
              <a:spcAft>
                <a:spcPts val="0"/>
              </a:spcAft>
              <a:buNone/>
            </a:pPr>
            <a:r>
              <a:rPr lang="en-US" sz="2800" dirty="0">
                <a:solidFill>
                  <a:srgbClr val="002060"/>
                </a:solidFill>
              </a:rPr>
              <a:t>	New market segment</a:t>
            </a:r>
          </a:p>
          <a:p>
            <a:pPr marL="0" indent="0" algn="just">
              <a:lnSpc>
                <a:spcPts val="3500"/>
              </a:lnSpc>
              <a:spcBef>
                <a:spcPts val="0"/>
              </a:spcBef>
              <a:spcAft>
                <a:spcPts val="0"/>
              </a:spcAft>
              <a:buNone/>
            </a:pPr>
            <a:r>
              <a:rPr lang="en-US" sz="2800" dirty="0">
                <a:solidFill>
                  <a:srgbClr val="002060"/>
                </a:solidFill>
              </a:rPr>
              <a:t>	Stable price and promotion</a:t>
            </a:r>
          </a:p>
          <a:p>
            <a:pPr marL="0" indent="0" algn="just">
              <a:lnSpc>
                <a:spcPts val="3500"/>
              </a:lnSpc>
              <a:spcBef>
                <a:spcPts val="0"/>
              </a:spcBef>
              <a:spcAft>
                <a:spcPts val="0"/>
              </a:spcAft>
              <a:buNone/>
            </a:pPr>
            <a:r>
              <a:rPr lang="en-US" sz="2800" dirty="0">
                <a:solidFill>
                  <a:srgbClr val="002060"/>
                </a:solidFill>
              </a:rPr>
              <a:t>	Rising or high profit</a:t>
            </a:r>
          </a:p>
          <a:p>
            <a:pPr marL="0" indent="0" algn="just">
              <a:lnSpc>
                <a:spcPts val="3500"/>
              </a:lnSpc>
              <a:spcBef>
                <a:spcPts val="0"/>
              </a:spcBef>
              <a:spcAft>
                <a:spcPts val="0"/>
              </a:spcAft>
              <a:buNone/>
            </a:pPr>
            <a:r>
              <a:rPr lang="en-US" sz="2800" dirty="0">
                <a:solidFill>
                  <a:srgbClr val="002060"/>
                </a:solidFill>
              </a:rPr>
              <a:t>	Growing competition</a:t>
            </a:r>
          </a:p>
          <a:p>
            <a:pPr marL="0" indent="0" algn="just">
              <a:lnSpc>
                <a:spcPts val="3500"/>
              </a:lnSpc>
              <a:spcBef>
                <a:spcPts val="0"/>
              </a:spcBef>
              <a:spcAft>
                <a:spcPts val="0"/>
              </a:spcAft>
              <a:buNone/>
            </a:pPr>
            <a:r>
              <a:rPr lang="en-US" sz="2800" dirty="0">
                <a:solidFill>
                  <a:srgbClr val="002060"/>
                </a:solidFill>
              </a:rPr>
              <a:t>	Slightly lower price </a:t>
            </a:r>
          </a:p>
          <a:p>
            <a:pPr marL="0" indent="0" algn="just">
              <a:lnSpc>
                <a:spcPts val="4000"/>
              </a:lnSpc>
              <a:spcBef>
                <a:spcPts val="0"/>
              </a:spcBef>
              <a:spcAft>
                <a:spcPts val="0"/>
              </a:spcAft>
              <a:buNone/>
            </a:pPr>
            <a:r>
              <a:rPr lang="en-US" sz="2800" dirty="0">
                <a:solidFill>
                  <a:srgbClr val="002060"/>
                </a:solidFill>
              </a:rPr>
              <a:t>	</a:t>
            </a:r>
          </a:p>
        </p:txBody>
      </p:sp>
      <p:pic>
        <p:nvPicPr>
          <p:cNvPr id="2050" name="Picture 2" descr="young boy cartoonको लागि तस्बिर परिणा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3200" y="1922500"/>
            <a:ext cx="1828800" cy="4719484"/>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578431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down)">
                                      <p:cBhvr>
                                        <p:cTn id="20" dur="500"/>
                                        <p:tgtEl>
                                          <p:spTgt spid="4">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down)">
                                      <p:cBhvr>
                                        <p:cTn id="23" dur="500"/>
                                        <p:tgtEl>
                                          <p:spTgt spid="4">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wipe(down)">
                                      <p:cBhvr>
                                        <p:cTn id="26" dur="500"/>
                                        <p:tgtEl>
                                          <p:spTgt spid="4">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wipe(down)">
                                      <p:cBhvr>
                                        <p:cTn id="29" dur="500"/>
                                        <p:tgtEl>
                                          <p:spTgt spid="4">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wipe(down)">
                                      <p:cBhvr>
                                        <p:cTn id="32" dur="500"/>
                                        <p:tgtEl>
                                          <p:spTgt spid="4">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wipe(down)">
                                      <p:cBhvr>
                                        <p:cTn id="35" dur="500"/>
                                        <p:tgtEl>
                                          <p:spTgt spid="4">
                                            <p:txEl>
                                              <p:pRg st="8" end="8"/>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wipe(down)">
                                      <p:cBhvr>
                                        <p:cTn id="38" dur="500"/>
                                        <p:tgtEl>
                                          <p:spTgt spid="4">
                                            <p:txEl>
                                              <p:pRg st="9" end="9"/>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wipe(down)">
                                      <p:cBhvr>
                                        <p:cTn id="41"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8" name="Picture 12" descr="सम्बन्धित छ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4430" y="1510748"/>
            <a:ext cx="6944140" cy="561229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सम्बन्धित छ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298546" y="0"/>
            <a:ext cx="289345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b="1" u="sng" dirty="0"/>
              <a:t>Product Life cycle</a:t>
            </a:r>
          </a:p>
        </p:txBody>
      </p:sp>
      <p:sp>
        <p:nvSpPr>
          <p:cNvPr id="4" name="Content Placeholder 2"/>
          <p:cNvSpPr txBox="1">
            <a:spLocks/>
          </p:cNvSpPr>
          <p:nvPr/>
        </p:nvSpPr>
        <p:spPr>
          <a:xfrm>
            <a:off x="270457" y="835937"/>
            <a:ext cx="8754274"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ct val="100000"/>
              </a:lnSpc>
              <a:spcBef>
                <a:spcPts val="0"/>
              </a:spcBef>
              <a:spcAft>
                <a:spcPts val="0"/>
              </a:spcAft>
              <a:buNone/>
            </a:pPr>
            <a:r>
              <a:rPr lang="en-US" sz="2800" b="1" u="sng" dirty="0">
                <a:solidFill>
                  <a:srgbClr val="FF0000"/>
                </a:solidFill>
              </a:rPr>
              <a:t>Maturity Stage</a:t>
            </a:r>
          </a:p>
          <a:p>
            <a:pPr>
              <a:lnSpc>
                <a:spcPct val="100000"/>
              </a:lnSpc>
              <a:spcBef>
                <a:spcPts val="0"/>
              </a:spcBef>
              <a:spcAft>
                <a:spcPts val="0"/>
              </a:spcAft>
            </a:pPr>
            <a:r>
              <a:rPr lang="en-US" sz="2800" dirty="0">
                <a:solidFill>
                  <a:schemeClr val="bg1"/>
                </a:solidFill>
              </a:rPr>
              <a:t>A period of defending market share where the market objective is to stabilize profit and defend market share. This stage last long</a:t>
            </a:r>
            <a:r>
              <a:rPr lang="en-US" sz="2800" dirty="0" smtClean="0">
                <a:solidFill>
                  <a:schemeClr val="bg1"/>
                </a:solidFill>
              </a:rPr>
              <a:t>. Slowdown </a:t>
            </a:r>
            <a:r>
              <a:rPr lang="en-US" sz="2800" dirty="0">
                <a:solidFill>
                  <a:schemeClr val="bg1"/>
                </a:solidFill>
              </a:rPr>
              <a:t>in sales growth because the product has achieved acceptance by </a:t>
            </a:r>
            <a:r>
              <a:rPr lang="en-US" sz="2800" dirty="0" smtClean="0">
                <a:solidFill>
                  <a:schemeClr val="bg1"/>
                </a:solidFill>
              </a:rPr>
              <a:t>most potential </a:t>
            </a:r>
            <a:r>
              <a:rPr lang="en-US" sz="2800" dirty="0">
                <a:solidFill>
                  <a:schemeClr val="bg1"/>
                </a:solidFill>
              </a:rPr>
              <a:t>buyers. Profits stabilize or decline because of increased competition.</a:t>
            </a:r>
          </a:p>
          <a:p>
            <a:pPr marL="0" indent="0" algn="just">
              <a:lnSpc>
                <a:spcPct val="100000"/>
              </a:lnSpc>
              <a:spcBef>
                <a:spcPts val="0"/>
              </a:spcBef>
              <a:spcAft>
                <a:spcPts val="0"/>
              </a:spcAft>
              <a:buNone/>
            </a:pPr>
            <a:r>
              <a:rPr lang="en-US" sz="2800" b="1" dirty="0">
                <a:solidFill>
                  <a:schemeClr val="bg1"/>
                </a:solidFill>
              </a:rPr>
              <a:t>	</a:t>
            </a:r>
            <a:r>
              <a:rPr lang="en-US" sz="2800" b="1" u="sng" dirty="0" smtClean="0">
                <a:solidFill>
                  <a:schemeClr val="bg1"/>
                </a:solidFill>
              </a:rPr>
              <a:t>Characteristics </a:t>
            </a:r>
            <a:endParaRPr lang="en-US" sz="2800" b="1" u="sng" dirty="0">
              <a:solidFill>
                <a:schemeClr val="bg1"/>
              </a:solidFill>
            </a:endParaRPr>
          </a:p>
          <a:p>
            <a:pPr marL="0" indent="0" algn="just">
              <a:lnSpc>
                <a:spcPct val="100000"/>
              </a:lnSpc>
              <a:spcBef>
                <a:spcPts val="0"/>
              </a:spcBef>
              <a:spcAft>
                <a:spcPts val="0"/>
              </a:spcAft>
              <a:buNone/>
            </a:pPr>
            <a:r>
              <a:rPr lang="en-US" sz="2800" dirty="0">
                <a:solidFill>
                  <a:schemeClr val="bg1"/>
                </a:solidFill>
              </a:rPr>
              <a:t>	</a:t>
            </a:r>
            <a:r>
              <a:rPr lang="en-US" sz="2800" dirty="0">
                <a:solidFill>
                  <a:srgbClr val="002060"/>
                </a:solidFill>
              </a:rPr>
              <a:t>Sales at peak and slowdown</a:t>
            </a:r>
          </a:p>
          <a:p>
            <a:pPr marL="0" indent="0" algn="just">
              <a:lnSpc>
                <a:spcPct val="100000"/>
              </a:lnSpc>
              <a:spcBef>
                <a:spcPts val="0"/>
              </a:spcBef>
              <a:spcAft>
                <a:spcPts val="0"/>
              </a:spcAft>
              <a:buNone/>
            </a:pPr>
            <a:r>
              <a:rPr lang="en-US" sz="2800" dirty="0">
                <a:solidFill>
                  <a:srgbClr val="002060"/>
                </a:solidFill>
              </a:rPr>
              <a:t>	Tough competition</a:t>
            </a:r>
          </a:p>
          <a:p>
            <a:pPr marL="0" indent="0" algn="just">
              <a:lnSpc>
                <a:spcPct val="100000"/>
              </a:lnSpc>
              <a:spcBef>
                <a:spcPts val="0"/>
              </a:spcBef>
              <a:spcAft>
                <a:spcPts val="0"/>
              </a:spcAft>
              <a:buNone/>
            </a:pPr>
            <a:r>
              <a:rPr lang="en-US" sz="2800" dirty="0">
                <a:solidFill>
                  <a:srgbClr val="002060"/>
                </a:solidFill>
              </a:rPr>
              <a:t>	Price cuts</a:t>
            </a:r>
          </a:p>
          <a:p>
            <a:pPr marL="0" indent="0" algn="just">
              <a:lnSpc>
                <a:spcPct val="100000"/>
              </a:lnSpc>
              <a:spcBef>
                <a:spcPts val="0"/>
              </a:spcBef>
              <a:spcAft>
                <a:spcPts val="0"/>
              </a:spcAft>
              <a:buNone/>
            </a:pPr>
            <a:r>
              <a:rPr lang="en-US" sz="2800" dirty="0">
                <a:solidFill>
                  <a:srgbClr val="002060"/>
                </a:solidFill>
              </a:rPr>
              <a:t>	Heavy promotion</a:t>
            </a:r>
          </a:p>
          <a:p>
            <a:pPr marL="0" indent="0" algn="just">
              <a:lnSpc>
                <a:spcPct val="100000"/>
              </a:lnSpc>
              <a:spcBef>
                <a:spcPts val="0"/>
              </a:spcBef>
              <a:spcAft>
                <a:spcPts val="0"/>
              </a:spcAft>
              <a:buNone/>
            </a:pPr>
            <a:r>
              <a:rPr lang="en-US" sz="2800" dirty="0">
                <a:solidFill>
                  <a:srgbClr val="002060"/>
                </a:solidFill>
              </a:rPr>
              <a:t>	Stable profit</a:t>
            </a:r>
          </a:p>
          <a:p>
            <a:pPr marL="0" indent="0" algn="just">
              <a:lnSpc>
                <a:spcPct val="100000"/>
              </a:lnSpc>
              <a:spcBef>
                <a:spcPts val="0"/>
              </a:spcBef>
              <a:spcAft>
                <a:spcPts val="0"/>
              </a:spcAft>
              <a:buNone/>
            </a:pPr>
            <a:r>
              <a:rPr lang="en-US" sz="2800" dirty="0">
                <a:solidFill>
                  <a:srgbClr val="002060"/>
                </a:solidFill>
              </a:rPr>
              <a:t>	Lowest price</a:t>
            </a: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578431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down)">
                                      <p:cBhvr>
                                        <p:cTn id="20" dur="500"/>
                                        <p:tgtEl>
                                          <p:spTgt spid="4">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down)">
                                      <p:cBhvr>
                                        <p:cTn id="23" dur="500"/>
                                        <p:tgtEl>
                                          <p:spTgt spid="4">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wipe(down)">
                                      <p:cBhvr>
                                        <p:cTn id="26" dur="500"/>
                                        <p:tgtEl>
                                          <p:spTgt spid="4">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wipe(down)">
                                      <p:cBhvr>
                                        <p:cTn id="29" dur="500"/>
                                        <p:tgtEl>
                                          <p:spTgt spid="4">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wipe(down)">
                                      <p:cBhvr>
                                        <p:cTn id="32" dur="500"/>
                                        <p:tgtEl>
                                          <p:spTgt spid="4">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wipe(down)">
                                      <p:cBhvr>
                                        <p:cTn id="35"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2" descr="सम्बन्धित छवि"/>
          <p:cNvPicPr>
            <a:picLocks noChangeAspect="1" noChangeArrowheads="1"/>
          </p:cNvPicPr>
          <p:nvPr/>
        </p:nvPicPr>
        <p:blipFill rotWithShape="1">
          <a:blip r:embed="rId2">
            <a:extLst>
              <a:ext uri="{28A0092B-C50C-407E-A947-70E740481C1C}">
                <a14:useLocalDpi xmlns:a14="http://schemas.microsoft.com/office/drawing/2010/main" val="0"/>
              </a:ext>
            </a:extLst>
          </a:blip>
          <a:srcRect t="12301"/>
          <a:stretch/>
        </p:blipFill>
        <p:spPr bwMode="auto">
          <a:xfrm>
            <a:off x="8937938" y="-1"/>
            <a:ext cx="3254062" cy="173864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The umesh\Desktop\685305379.jpg"/>
          <p:cNvPicPr>
            <a:picLocks noChangeAspect="1" noChangeArrowheads="1"/>
          </p:cNvPicPr>
          <p:nvPr/>
        </p:nvPicPr>
        <p:blipFill>
          <a:blip r:embed="rId3"/>
          <a:srcRect/>
          <a:stretch>
            <a:fillRect/>
          </a:stretch>
        </p:blipFill>
        <p:spPr bwMode="auto">
          <a:xfrm>
            <a:off x="1604963" y="2514600"/>
            <a:ext cx="7925403" cy="4343400"/>
          </a:xfrm>
          <a:prstGeom prst="rect">
            <a:avLst/>
          </a:prstGeom>
          <a:noFill/>
        </p:spPr>
      </p:pic>
      <p:sp>
        <p:nvSpPr>
          <p:cNvPr id="2" name="Title 1"/>
          <p:cNvSpPr>
            <a:spLocks noGrp="1"/>
          </p:cNvSpPr>
          <p:nvPr>
            <p:ph type="title"/>
          </p:nvPr>
        </p:nvSpPr>
        <p:spPr>
          <a:xfrm>
            <a:off x="-1" y="0"/>
            <a:ext cx="11784170" cy="900332"/>
          </a:xfrm>
        </p:spPr>
        <p:txBody>
          <a:bodyPr>
            <a:normAutofit/>
          </a:bodyPr>
          <a:lstStyle/>
          <a:p>
            <a:r>
              <a:rPr lang="en-US" b="1" u="sng" dirty="0"/>
              <a:t>Product Life cycle</a:t>
            </a:r>
          </a:p>
        </p:txBody>
      </p:sp>
      <p:sp>
        <p:nvSpPr>
          <p:cNvPr id="4" name="Content Placeholder 2"/>
          <p:cNvSpPr txBox="1">
            <a:spLocks/>
          </p:cNvSpPr>
          <p:nvPr/>
        </p:nvSpPr>
        <p:spPr>
          <a:xfrm>
            <a:off x="270456" y="900332"/>
            <a:ext cx="11643638"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800" b="1" u="sng" dirty="0">
                <a:solidFill>
                  <a:srgbClr val="FF0000"/>
                </a:solidFill>
              </a:rPr>
              <a:t>Decline Stage</a:t>
            </a:r>
          </a:p>
          <a:p>
            <a:pPr marL="0" indent="0">
              <a:lnSpc>
                <a:spcPts val="4000"/>
              </a:lnSpc>
              <a:spcBef>
                <a:spcPts val="0"/>
              </a:spcBef>
              <a:spcAft>
                <a:spcPts val="0"/>
              </a:spcAft>
              <a:buNone/>
            </a:pPr>
            <a:r>
              <a:rPr lang="en-US" sz="2800" dirty="0">
                <a:solidFill>
                  <a:schemeClr val="bg1"/>
                </a:solidFill>
              </a:rPr>
              <a:t>A period of declining in sales and profit. The marketing objective is to survive and eventually withdraw from the market.</a:t>
            </a:r>
          </a:p>
          <a:p>
            <a:pPr marL="0" indent="0" algn="just">
              <a:lnSpc>
                <a:spcPts val="4600"/>
              </a:lnSpc>
              <a:spcBef>
                <a:spcPts val="0"/>
              </a:spcBef>
              <a:spcAft>
                <a:spcPts val="0"/>
              </a:spcAft>
              <a:buNone/>
            </a:pPr>
            <a:r>
              <a:rPr lang="en-US" sz="2800" b="1" dirty="0">
                <a:solidFill>
                  <a:schemeClr val="bg1"/>
                </a:solidFill>
              </a:rPr>
              <a:t>	</a:t>
            </a:r>
            <a:r>
              <a:rPr lang="en-US" sz="2800" b="1" u="sng" dirty="0" smtClean="0">
                <a:solidFill>
                  <a:schemeClr val="bg1"/>
                </a:solidFill>
              </a:rPr>
              <a:t>Characteristics </a:t>
            </a:r>
            <a:endParaRPr lang="en-US" sz="2800" b="1" u="sng" dirty="0">
              <a:solidFill>
                <a:schemeClr val="bg1"/>
              </a:solidFill>
            </a:endParaRPr>
          </a:p>
          <a:p>
            <a:pPr marL="0" indent="0" algn="just">
              <a:lnSpc>
                <a:spcPts val="4600"/>
              </a:lnSpc>
              <a:spcBef>
                <a:spcPts val="0"/>
              </a:spcBef>
              <a:spcAft>
                <a:spcPts val="0"/>
              </a:spcAft>
              <a:buNone/>
            </a:pPr>
            <a:r>
              <a:rPr lang="en-US" sz="2800" dirty="0">
                <a:solidFill>
                  <a:schemeClr val="bg1"/>
                </a:solidFill>
              </a:rPr>
              <a:t>	</a:t>
            </a:r>
            <a:r>
              <a:rPr lang="en-US" sz="2800" dirty="0">
                <a:solidFill>
                  <a:srgbClr val="002060"/>
                </a:solidFill>
              </a:rPr>
              <a:t>Declining sales</a:t>
            </a:r>
          </a:p>
          <a:p>
            <a:pPr marL="0" indent="0" algn="just">
              <a:lnSpc>
                <a:spcPts val="4600"/>
              </a:lnSpc>
              <a:spcBef>
                <a:spcPts val="0"/>
              </a:spcBef>
              <a:spcAft>
                <a:spcPts val="0"/>
              </a:spcAft>
              <a:buNone/>
            </a:pPr>
            <a:r>
              <a:rPr lang="en-US" sz="2800" dirty="0">
                <a:solidFill>
                  <a:srgbClr val="002060"/>
                </a:solidFill>
              </a:rPr>
              <a:t>	Declining profit</a:t>
            </a:r>
          </a:p>
          <a:p>
            <a:pPr marL="0" indent="0" algn="just">
              <a:lnSpc>
                <a:spcPts val="4600"/>
              </a:lnSpc>
              <a:spcBef>
                <a:spcPts val="0"/>
              </a:spcBef>
              <a:spcAft>
                <a:spcPts val="0"/>
              </a:spcAft>
              <a:buNone/>
            </a:pPr>
            <a:r>
              <a:rPr lang="en-US" sz="2800" dirty="0">
                <a:solidFill>
                  <a:srgbClr val="002060"/>
                </a:solidFill>
              </a:rPr>
              <a:t>	Laggard customer</a:t>
            </a:r>
          </a:p>
          <a:p>
            <a:pPr marL="0" indent="0" algn="just">
              <a:lnSpc>
                <a:spcPts val="4600"/>
              </a:lnSpc>
              <a:spcBef>
                <a:spcPts val="0"/>
              </a:spcBef>
              <a:spcAft>
                <a:spcPts val="0"/>
              </a:spcAft>
              <a:buNone/>
            </a:pPr>
            <a:r>
              <a:rPr lang="en-US" sz="2800" dirty="0">
                <a:solidFill>
                  <a:srgbClr val="002060"/>
                </a:solidFill>
              </a:rPr>
              <a:t>	Declining competition</a:t>
            </a:r>
          </a:p>
          <a:p>
            <a:pPr marL="0" indent="0" algn="just">
              <a:lnSpc>
                <a:spcPts val="4600"/>
              </a:lnSpc>
              <a:spcBef>
                <a:spcPts val="0"/>
              </a:spcBef>
              <a:spcAft>
                <a:spcPts val="0"/>
              </a:spcAft>
              <a:buNone/>
            </a:pPr>
            <a:r>
              <a:rPr lang="en-US" sz="2800" dirty="0">
                <a:solidFill>
                  <a:srgbClr val="002060"/>
                </a:solidFill>
              </a:rPr>
              <a:t>	Increased price</a:t>
            </a:r>
          </a:p>
        </p:txBody>
      </p:sp>
      <p:pic>
        <p:nvPicPr>
          <p:cNvPr id="3074" name="Picture 2" descr="सम्बन्धित छ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0801" y="1828489"/>
            <a:ext cx="3671199" cy="4894933"/>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578431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down)">
                                      <p:cBhvr>
                                        <p:cTn id="20" dur="500"/>
                                        <p:tgtEl>
                                          <p:spTgt spid="4">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down)">
                                      <p:cBhvr>
                                        <p:cTn id="23" dur="500"/>
                                        <p:tgtEl>
                                          <p:spTgt spid="4">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wipe(down)">
                                      <p:cBhvr>
                                        <p:cTn id="26" dur="500"/>
                                        <p:tgtEl>
                                          <p:spTgt spid="4">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wipe(down)">
                                      <p:cBhvr>
                                        <p:cTn id="29" dur="500"/>
                                        <p:tgtEl>
                                          <p:spTgt spid="4">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wipe(down)">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4082" y="1073463"/>
            <a:ext cx="8663973" cy="5760742"/>
          </a:xfrm>
          <a:prstGeom prst="rect">
            <a:avLst/>
          </a:prstGeom>
        </p:spPr>
      </p:pic>
      <p:sp>
        <p:nvSpPr>
          <p:cNvPr id="2" name="Title 1"/>
          <p:cNvSpPr>
            <a:spLocks noGrp="1"/>
          </p:cNvSpPr>
          <p:nvPr>
            <p:ph type="title"/>
          </p:nvPr>
        </p:nvSpPr>
        <p:spPr>
          <a:xfrm>
            <a:off x="-1" y="0"/>
            <a:ext cx="11784170" cy="900332"/>
          </a:xfrm>
        </p:spPr>
        <p:txBody>
          <a:bodyPr>
            <a:normAutofit/>
          </a:bodyPr>
          <a:lstStyle/>
          <a:p>
            <a:r>
              <a:rPr lang="en-US" b="1" u="sng" dirty="0"/>
              <a:t>Product Life cycle</a:t>
            </a: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6" name="Picture 2" descr="सम्बन्धित छवि"/>
          <p:cNvPicPr>
            <a:picLocks noChangeAspect="1" noChangeArrowheads="1"/>
          </p:cNvPicPr>
          <p:nvPr/>
        </p:nvPicPr>
        <p:blipFill rotWithShape="1">
          <a:blip r:embed="rId4">
            <a:extLst>
              <a:ext uri="{28A0092B-C50C-407E-A947-70E740481C1C}">
                <a14:useLocalDpi xmlns:a14="http://schemas.microsoft.com/office/drawing/2010/main" val="0"/>
              </a:ext>
            </a:extLst>
          </a:blip>
          <a:srcRect t="12301"/>
          <a:stretch/>
        </p:blipFill>
        <p:spPr bwMode="auto">
          <a:xfrm>
            <a:off x="8937938" y="-1"/>
            <a:ext cx="3254062" cy="173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431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सम्बन्धित छवि"/>
          <p:cNvPicPr>
            <a:picLocks noChangeAspect="1" noChangeArrowheads="1"/>
          </p:cNvPicPr>
          <p:nvPr/>
        </p:nvPicPr>
        <p:blipFill rotWithShape="1">
          <a:blip r:embed="rId2">
            <a:extLst>
              <a:ext uri="{28A0092B-C50C-407E-A947-70E740481C1C}">
                <a14:useLocalDpi xmlns:a14="http://schemas.microsoft.com/office/drawing/2010/main" val="0"/>
              </a:ext>
            </a:extLst>
          </a:blip>
          <a:srcRect t="12301"/>
          <a:stretch/>
        </p:blipFill>
        <p:spPr bwMode="auto">
          <a:xfrm>
            <a:off x="8937938" y="-1"/>
            <a:ext cx="3254062" cy="17386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b="1" u="sng" dirty="0"/>
              <a:t>Product Life </a:t>
            </a:r>
            <a:r>
              <a:rPr lang="en-US" b="1" u="sng" dirty="0" smtClean="0"/>
              <a:t>cycle</a:t>
            </a:r>
            <a:endParaRPr lang="en-US" b="1" u="sng" dirty="0"/>
          </a:p>
        </p:txBody>
      </p:sp>
      <p:sp>
        <p:nvSpPr>
          <p:cNvPr id="4" name="Content Placeholder 2"/>
          <p:cNvSpPr txBox="1">
            <a:spLocks/>
          </p:cNvSpPr>
          <p:nvPr/>
        </p:nvSpPr>
        <p:spPr>
          <a:xfrm>
            <a:off x="2582379" y="3786231"/>
            <a:ext cx="3926406" cy="92815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800" b="1" u="sng" dirty="0" smtClean="0">
                <a:solidFill>
                  <a:srgbClr val="FF0000"/>
                </a:solidFill>
              </a:rPr>
              <a:t>Growth Stage</a:t>
            </a:r>
            <a:endParaRPr lang="en-US" sz="2800" b="1" u="sng" dirty="0">
              <a:solidFill>
                <a:srgbClr val="FF0000"/>
              </a:solidFill>
            </a:endParaRPr>
          </a:p>
          <a:p>
            <a:pPr marL="0" indent="0" algn="just">
              <a:lnSpc>
                <a:spcPts val="4000"/>
              </a:lnSpc>
              <a:spcBef>
                <a:spcPts val="0"/>
              </a:spcBef>
              <a:spcAft>
                <a:spcPts val="0"/>
              </a:spcAft>
              <a:buNone/>
            </a:pPr>
            <a:endParaRPr lang="en-US" sz="2800" dirty="0">
              <a:solidFill>
                <a:srgbClr val="002060"/>
              </a:solidFill>
            </a:endParaRPr>
          </a:p>
        </p:txBody>
      </p:sp>
      <p:sp>
        <p:nvSpPr>
          <p:cNvPr id="7" name="Content Placeholder 2"/>
          <p:cNvSpPr txBox="1">
            <a:spLocks/>
          </p:cNvSpPr>
          <p:nvPr/>
        </p:nvSpPr>
        <p:spPr>
          <a:xfrm>
            <a:off x="193606" y="654274"/>
            <a:ext cx="9246608"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4600"/>
              </a:lnSpc>
              <a:spcBef>
                <a:spcPts val="0"/>
              </a:spcBef>
              <a:spcAft>
                <a:spcPts val="0"/>
              </a:spcAft>
              <a:buNone/>
            </a:pPr>
            <a:r>
              <a:rPr lang="en-US" sz="2800" dirty="0" smtClean="0">
                <a:solidFill>
                  <a:srgbClr val="002060"/>
                </a:solidFill>
              </a:rPr>
              <a:t>Product life cycle is the course of a product’s sales and profit over time.</a:t>
            </a:r>
          </a:p>
          <a:p>
            <a:pPr marL="0" indent="0" algn="ctr">
              <a:lnSpc>
                <a:spcPts val="4600"/>
              </a:lnSpc>
              <a:spcBef>
                <a:spcPts val="0"/>
              </a:spcBef>
              <a:spcAft>
                <a:spcPts val="0"/>
              </a:spcAft>
              <a:buNone/>
            </a:pPr>
            <a:r>
              <a:rPr lang="en-US" sz="2800" dirty="0" smtClean="0">
                <a:solidFill>
                  <a:srgbClr val="002060"/>
                </a:solidFill>
              </a:rPr>
              <a:t>PCL deals with the life of a product in the market with respect to business or commercial costs and sales measures.</a:t>
            </a:r>
            <a:endParaRPr lang="en-US" sz="2800" dirty="0">
              <a:solidFill>
                <a:srgbClr val="002060"/>
              </a:solidFill>
            </a:endParaRPr>
          </a:p>
        </p:txBody>
      </p:sp>
      <p:sp>
        <p:nvSpPr>
          <p:cNvPr id="8" name="Content Placeholder 2"/>
          <p:cNvSpPr txBox="1">
            <a:spLocks/>
          </p:cNvSpPr>
          <p:nvPr/>
        </p:nvSpPr>
        <p:spPr>
          <a:xfrm>
            <a:off x="422857" y="2858074"/>
            <a:ext cx="3926406" cy="92815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800" b="1" u="sng" dirty="0">
                <a:solidFill>
                  <a:srgbClr val="FF0000"/>
                </a:solidFill>
              </a:rPr>
              <a:t>Introduction Stage</a:t>
            </a:r>
          </a:p>
          <a:p>
            <a:pPr marL="0" indent="0" algn="just">
              <a:lnSpc>
                <a:spcPts val="4000"/>
              </a:lnSpc>
              <a:spcBef>
                <a:spcPts val="0"/>
              </a:spcBef>
              <a:spcAft>
                <a:spcPts val="0"/>
              </a:spcAft>
              <a:buNone/>
            </a:pPr>
            <a:endParaRPr lang="en-US" sz="2800" dirty="0">
              <a:solidFill>
                <a:srgbClr val="002060"/>
              </a:solidFill>
            </a:endParaRPr>
          </a:p>
        </p:txBody>
      </p:sp>
      <p:sp>
        <p:nvSpPr>
          <p:cNvPr id="9" name="Content Placeholder 2"/>
          <p:cNvSpPr txBox="1">
            <a:spLocks/>
          </p:cNvSpPr>
          <p:nvPr/>
        </p:nvSpPr>
        <p:spPr>
          <a:xfrm>
            <a:off x="5110932" y="4697496"/>
            <a:ext cx="3926406" cy="92815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800" b="1" u="sng" dirty="0" smtClean="0">
                <a:solidFill>
                  <a:srgbClr val="FF0000"/>
                </a:solidFill>
              </a:rPr>
              <a:t>Maturity Stage</a:t>
            </a:r>
            <a:endParaRPr lang="en-US" sz="2800" b="1" u="sng" dirty="0">
              <a:solidFill>
                <a:srgbClr val="FF0000"/>
              </a:solidFill>
            </a:endParaRPr>
          </a:p>
          <a:p>
            <a:pPr marL="0" indent="0" algn="just">
              <a:lnSpc>
                <a:spcPts val="4000"/>
              </a:lnSpc>
              <a:spcBef>
                <a:spcPts val="0"/>
              </a:spcBef>
              <a:spcAft>
                <a:spcPts val="0"/>
              </a:spcAft>
              <a:buNone/>
            </a:pPr>
            <a:endParaRPr lang="en-US" sz="2800" dirty="0">
              <a:solidFill>
                <a:srgbClr val="002060"/>
              </a:solidFill>
            </a:endParaRPr>
          </a:p>
        </p:txBody>
      </p:sp>
      <p:sp>
        <p:nvSpPr>
          <p:cNvPr id="10" name="Content Placeholder 2"/>
          <p:cNvSpPr txBox="1">
            <a:spLocks/>
          </p:cNvSpPr>
          <p:nvPr/>
        </p:nvSpPr>
        <p:spPr>
          <a:xfrm>
            <a:off x="8062836" y="5459579"/>
            <a:ext cx="3926406" cy="92815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800" b="1" u="sng" dirty="0" smtClean="0">
                <a:solidFill>
                  <a:srgbClr val="FF0000"/>
                </a:solidFill>
              </a:rPr>
              <a:t>Decline Stage</a:t>
            </a:r>
            <a:endParaRPr lang="en-US" sz="2800" b="1" u="sng" dirty="0">
              <a:solidFill>
                <a:srgbClr val="FF0000"/>
              </a:solidFill>
            </a:endParaRPr>
          </a:p>
          <a:p>
            <a:pPr marL="0" indent="0" algn="just">
              <a:lnSpc>
                <a:spcPts val="4000"/>
              </a:lnSpc>
              <a:spcBef>
                <a:spcPts val="0"/>
              </a:spcBef>
              <a:spcAft>
                <a:spcPts val="0"/>
              </a:spcAft>
              <a:buNone/>
            </a:pPr>
            <a:endParaRPr lang="en-US" sz="2800" dirty="0">
              <a:solidFill>
                <a:srgbClr val="002060"/>
              </a:solidFill>
            </a:endParaRPr>
          </a:p>
        </p:txBody>
      </p:sp>
      <p:sp>
        <p:nvSpPr>
          <p:cNvPr id="11"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3799857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b="1" u="sng" dirty="0"/>
              <a:t>Product Life </a:t>
            </a:r>
            <a:r>
              <a:rPr lang="en-US" b="1" u="sng" dirty="0" smtClean="0"/>
              <a:t>cycle</a:t>
            </a:r>
            <a:endParaRPr lang="en-US" b="1" u="sng" dirty="0"/>
          </a:p>
        </p:txBody>
      </p:sp>
      <p:sp>
        <p:nvSpPr>
          <p:cNvPr id="4" name="Content Placeholder 2"/>
          <p:cNvSpPr txBox="1">
            <a:spLocks/>
          </p:cNvSpPr>
          <p:nvPr/>
        </p:nvSpPr>
        <p:spPr>
          <a:xfrm>
            <a:off x="270456" y="736210"/>
            <a:ext cx="5885645" cy="92815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800" b="1" u="sng" dirty="0">
                <a:solidFill>
                  <a:srgbClr val="FF0000"/>
                </a:solidFill>
              </a:rPr>
              <a:t>Introduction Stage</a:t>
            </a:r>
          </a:p>
          <a:p>
            <a:pPr marL="0" indent="0" algn="just">
              <a:lnSpc>
                <a:spcPts val="4000"/>
              </a:lnSpc>
              <a:spcBef>
                <a:spcPts val="0"/>
              </a:spcBef>
              <a:spcAft>
                <a:spcPts val="0"/>
              </a:spcAft>
              <a:buNone/>
            </a:pPr>
            <a:endParaRPr lang="en-US" sz="2800" dirty="0">
              <a:solidFill>
                <a:srgbClr val="002060"/>
              </a:solidFill>
            </a:endParaRPr>
          </a:p>
        </p:txBody>
      </p:sp>
      <p:sp>
        <p:nvSpPr>
          <p:cNvPr id="6" name="Content Placeholder 2"/>
          <p:cNvSpPr txBox="1">
            <a:spLocks/>
          </p:cNvSpPr>
          <p:nvPr/>
        </p:nvSpPr>
        <p:spPr>
          <a:xfrm>
            <a:off x="270456" y="1340638"/>
            <a:ext cx="11643638"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800" dirty="0" smtClean="0">
                <a:solidFill>
                  <a:srgbClr val="002060"/>
                </a:solidFill>
              </a:rPr>
              <a:t>Sales				Low</a:t>
            </a:r>
          </a:p>
          <a:p>
            <a:pPr marL="0" indent="0" algn="just">
              <a:lnSpc>
                <a:spcPts val="4000"/>
              </a:lnSpc>
              <a:spcBef>
                <a:spcPts val="0"/>
              </a:spcBef>
              <a:spcAft>
                <a:spcPts val="0"/>
              </a:spcAft>
              <a:buNone/>
            </a:pPr>
            <a:r>
              <a:rPr lang="en-US" sz="2800" dirty="0" smtClean="0">
                <a:solidFill>
                  <a:srgbClr val="002060"/>
                </a:solidFill>
              </a:rPr>
              <a:t>Cost				High cost per customer</a:t>
            </a:r>
          </a:p>
          <a:p>
            <a:pPr marL="0" indent="0" algn="just">
              <a:lnSpc>
                <a:spcPts val="4000"/>
              </a:lnSpc>
              <a:spcBef>
                <a:spcPts val="0"/>
              </a:spcBef>
              <a:spcAft>
                <a:spcPts val="0"/>
              </a:spcAft>
              <a:buNone/>
            </a:pPr>
            <a:r>
              <a:rPr lang="en-US" sz="2800" dirty="0" smtClean="0">
                <a:solidFill>
                  <a:srgbClr val="002060"/>
                </a:solidFill>
              </a:rPr>
              <a:t>Profits			Negative or minimum</a:t>
            </a:r>
          </a:p>
          <a:p>
            <a:pPr marL="0" indent="0" algn="just">
              <a:lnSpc>
                <a:spcPts val="4000"/>
              </a:lnSpc>
              <a:spcBef>
                <a:spcPts val="0"/>
              </a:spcBef>
              <a:spcAft>
                <a:spcPts val="0"/>
              </a:spcAft>
              <a:buNone/>
            </a:pPr>
            <a:r>
              <a:rPr lang="en-US" sz="2800" dirty="0" smtClean="0">
                <a:solidFill>
                  <a:srgbClr val="002060"/>
                </a:solidFill>
              </a:rPr>
              <a:t>Marketing objectives	Create product awareness and trail</a:t>
            </a:r>
          </a:p>
          <a:p>
            <a:pPr marL="0" indent="0" algn="just">
              <a:lnSpc>
                <a:spcPts val="4000"/>
              </a:lnSpc>
              <a:spcBef>
                <a:spcPts val="0"/>
              </a:spcBef>
              <a:spcAft>
                <a:spcPts val="0"/>
              </a:spcAft>
              <a:buNone/>
            </a:pPr>
            <a:r>
              <a:rPr lang="en-US" sz="2800" dirty="0" smtClean="0">
                <a:solidFill>
                  <a:srgbClr val="00B050"/>
                </a:solidFill>
              </a:rPr>
              <a:t>Product</a:t>
            </a:r>
            <a:r>
              <a:rPr lang="en-US" sz="2800" dirty="0">
                <a:solidFill>
                  <a:srgbClr val="00B050"/>
                </a:solidFill>
              </a:rPr>
              <a:t>	</a:t>
            </a:r>
            <a:r>
              <a:rPr lang="en-US" sz="2800" dirty="0" smtClean="0">
                <a:solidFill>
                  <a:srgbClr val="00B050"/>
                </a:solidFill>
              </a:rPr>
              <a:t>		New product, Innovation</a:t>
            </a:r>
          </a:p>
          <a:p>
            <a:pPr marL="0" indent="0" algn="just">
              <a:lnSpc>
                <a:spcPts val="4000"/>
              </a:lnSpc>
              <a:spcBef>
                <a:spcPts val="0"/>
              </a:spcBef>
              <a:spcAft>
                <a:spcPts val="0"/>
              </a:spcAft>
              <a:buNone/>
            </a:pPr>
            <a:r>
              <a:rPr lang="en-US" sz="2800" dirty="0" smtClean="0">
                <a:solidFill>
                  <a:srgbClr val="00B050"/>
                </a:solidFill>
              </a:rPr>
              <a:t>Price				Use cost-plus formula (Penetration or Skimming)</a:t>
            </a:r>
          </a:p>
          <a:p>
            <a:pPr marL="0" indent="0" algn="just">
              <a:lnSpc>
                <a:spcPts val="4000"/>
              </a:lnSpc>
              <a:spcBef>
                <a:spcPts val="0"/>
              </a:spcBef>
              <a:spcAft>
                <a:spcPts val="0"/>
              </a:spcAft>
              <a:buNone/>
            </a:pPr>
            <a:r>
              <a:rPr lang="en-US" sz="2800" dirty="0" smtClean="0">
                <a:solidFill>
                  <a:srgbClr val="00B050"/>
                </a:solidFill>
              </a:rPr>
              <a:t>Distribution			Build selective distribution</a:t>
            </a:r>
          </a:p>
          <a:p>
            <a:pPr marL="0" indent="0" algn="just">
              <a:lnSpc>
                <a:spcPts val="4000"/>
              </a:lnSpc>
              <a:spcBef>
                <a:spcPts val="0"/>
              </a:spcBef>
              <a:spcAft>
                <a:spcPts val="0"/>
              </a:spcAft>
              <a:buNone/>
            </a:pPr>
            <a:r>
              <a:rPr lang="en-US" sz="2800" dirty="0" smtClean="0">
                <a:solidFill>
                  <a:srgbClr val="00B050"/>
                </a:solidFill>
              </a:rPr>
              <a:t>Promotion			Heavy to entice product trial</a:t>
            </a:r>
            <a:endParaRPr lang="en-US" sz="2800" dirty="0">
              <a:solidFill>
                <a:srgbClr val="00B050"/>
              </a:solidFill>
            </a:endParaRPr>
          </a:p>
        </p:txBody>
      </p:sp>
      <p:sp>
        <p:nvSpPr>
          <p:cNvPr id="5"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8" name="Picture 2" descr="सम्बन्धित छवि"/>
          <p:cNvPicPr>
            <a:picLocks noChangeAspect="1" noChangeArrowheads="1"/>
          </p:cNvPicPr>
          <p:nvPr/>
        </p:nvPicPr>
        <p:blipFill rotWithShape="1">
          <a:blip r:embed="rId3">
            <a:extLst>
              <a:ext uri="{28A0092B-C50C-407E-A947-70E740481C1C}">
                <a14:useLocalDpi xmlns:a14="http://schemas.microsoft.com/office/drawing/2010/main" val="0"/>
              </a:ext>
            </a:extLst>
          </a:blip>
          <a:srcRect t="12301"/>
          <a:stretch/>
        </p:blipFill>
        <p:spPr bwMode="auto">
          <a:xfrm>
            <a:off x="8937938" y="-1"/>
            <a:ext cx="3254062" cy="173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189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 calcmode="lin" valueType="num">
                                      <p:cBhvr additive="base">
                                        <p:cTn id="3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 calcmode="lin" valueType="num">
                                      <p:cBhvr additive="base">
                                        <p:cTn id="3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b="1" u="sng" dirty="0"/>
              <a:t>Product Life </a:t>
            </a:r>
            <a:r>
              <a:rPr lang="en-US" b="1" u="sng" dirty="0" smtClean="0"/>
              <a:t>cycle</a:t>
            </a:r>
            <a:endParaRPr lang="en-US" b="1" u="sng" dirty="0"/>
          </a:p>
        </p:txBody>
      </p:sp>
      <p:sp>
        <p:nvSpPr>
          <p:cNvPr id="4" name="Content Placeholder 2"/>
          <p:cNvSpPr txBox="1">
            <a:spLocks/>
          </p:cNvSpPr>
          <p:nvPr/>
        </p:nvSpPr>
        <p:spPr>
          <a:xfrm>
            <a:off x="270456" y="736210"/>
            <a:ext cx="5885645" cy="92815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800" b="1" u="sng" dirty="0" smtClean="0">
                <a:solidFill>
                  <a:srgbClr val="FF0000"/>
                </a:solidFill>
              </a:rPr>
              <a:t>Growth Stage</a:t>
            </a:r>
            <a:endParaRPr lang="en-US" sz="2800" b="1" u="sng" dirty="0">
              <a:solidFill>
                <a:srgbClr val="FF0000"/>
              </a:solidFill>
            </a:endParaRPr>
          </a:p>
          <a:p>
            <a:pPr marL="0" indent="0" algn="just">
              <a:lnSpc>
                <a:spcPts val="4000"/>
              </a:lnSpc>
              <a:spcBef>
                <a:spcPts val="0"/>
              </a:spcBef>
              <a:spcAft>
                <a:spcPts val="0"/>
              </a:spcAft>
              <a:buNone/>
            </a:pPr>
            <a:endParaRPr lang="en-US" sz="2800" dirty="0">
              <a:solidFill>
                <a:srgbClr val="002060"/>
              </a:solidFill>
            </a:endParaRPr>
          </a:p>
        </p:txBody>
      </p:sp>
      <p:sp>
        <p:nvSpPr>
          <p:cNvPr id="6" name="Content Placeholder 2"/>
          <p:cNvSpPr txBox="1">
            <a:spLocks/>
          </p:cNvSpPr>
          <p:nvPr/>
        </p:nvSpPr>
        <p:spPr>
          <a:xfrm>
            <a:off x="270455" y="1319391"/>
            <a:ext cx="11784169"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800" dirty="0" smtClean="0">
                <a:solidFill>
                  <a:srgbClr val="002060"/>
                </a:solidFill>
              </a:rPr>
              <a:t>Sales				Rapidly rising</a:t>
            </a:r>
          </a:p>
          <a:p>
            <a:pPr marL="0" indent="0" algn="just">
              <a:lnSpc>
                <a:spcPts val="4000"/>
              </a:lnSpc>
              <a:spcBef>
                <a:spcPts val="0"/>
              </a:spcBef>
              <a:spcAft>
                <a:spcPts val="0"/>
              </a:spcAft>
              <a:buNone/>
            </a:pPr>
            <a:r>
              <a:rPr lang="en-US" sz="2800" dirty="0" smtClean="0">
                <a:solidFill>
                  <a:srgbClr val="002060"/>
                </a:solidFill>
              </a:rPr>
              <a:t>Cost				Average cost per customer</a:t>
            </a:r>
          </a:p>
          <a:p>
            <a:pPr marL="0" indent="0" algn="just">
              <a:lnSpc>
                <a:spcPts val="4000"/>
              </a:lnSpc>
              <a:spcBef>
                <a:spcPts val="0"/>
              </a:spcBef>
              <a:spcAft>
                <a:spcPts val="0"/>
              </a:spcAft>
              <a:buNone/>
            </a:pPr>
            <a:r>
              <a:rPr lang="en-US" sz="2800" dirty="0" smtClean="0">
                <a:solidFill>
                  <a:srgbClr val="002060"/>
                </a:solidFill>
              </a:rPr>
              <a:t>Profits			Rising</a:t>
            </a:r>
          </a:p>
          <a:p>
            <a:pPr marL="0" indent="0" algn="just">
              <a:lnSpc>
                <a:spcPts val="4000"/>
              </a:lnSpc>
              <a:spcBef>
                <a:spcPts val="0"/>
              </a:spcBef>
              <a:spcAft>
                <a:spcPts val="0"/>
              </a:spcAft>
              <a:buNone/>
            </a:pPr>
            <a:r>
              <a:rPr lang="en-US" sz="2800" dirty="0" smtClean="0">
                <a:solidFill>
                  <a:srgbClr val="002060"/>
                </a:solidFill>
              </a:rPr>
              <a:t>Marketing objectives	Maximize market share</a:t>
            </a:r>
          </a:p>
          <a:p>
            <a:pPr marL="0" indent="0" algn="just">
              <a:lnSpc>
                <a:spcPts val="4000"/>
              </a:lnSpc>
              <a:spcBef>
                <a:spcPts val="0"/>
              </a:spcBef>
              <a:spcAft>
                <a:spcPts val="0"/>
              </a:spcAft>
              <a:buNone/>
            </a:pPr>
            <a:r>
              <a:rPr lang="en-US" sz="2800" dirty="0">
                <a:solidFill>
                  <a:srgbClr val="00B050"/>
                </a:solidFill>
              </a:rPr>
              <a:t>Product			</a:t>
            </a:r>
            <a:r>
              <a:rPr lang="en-US" sz="2800" dirty="0" smtClean="0">
                <a:solidFill>
                  <a:srgbClr val="00B050"/>
                </a:solidFill>
              </a:rPr>
              <a:t>Improves </a:t>
            </a:r>
            <a:r>
              <a:rPr lang="en-US" sz="2800" dirty="0">
                <a:solidFill>
                  <a:srgbClr val="00B050"/>
                </a:solidFill>
              </a:rPr>
              <a:t>product </a:t>
            </a:r>
            <a:r>
              <a:rPr lang="en-US" sz="2800" dirty="0" smtClean="0">
                <a:solidFill>
                  <a:srgbClr val="00B050"/>
                </a:solidFill>
              </a:rPr>
              <a:t>quality, </a:t>
            </a:r>
            <a:r>
              <a:rPr lang="en-US" sz="2800" dirty="0">
                <a:solidFill>
                  <a:srgbClr val="00B050"/>
                </a:solidFill>
              </a:rPr>
              <a:t>adds new </a:t>
            </a:r>
            <a:r>
              <a:rPr lang="en-US" sz="2800" dirty="0" smtClean="0">
                <a:solidFill>
                  <a:srgbClr val="00B050"/>
                </a:solidFill>
              </a:rPr>
              <a:t>features, 					improved styling, </a:t>
            </a:r>
            <a:r>
              <a:rPr lang="en-US" sz="2800" dirty="0">
                <a:solidFill>
                  <a:srgbClr val="00B050"/>
                </a:solidFill>
              </a:rPr>
              <a:t>service, warranty</a:t>
            </a:r>
          </a:p>
          <a:p>
            <a:pPr marL="0" indent="0" algn="just">
              <a:lnSpc>
                <a:spcPts val="4000"/>
              </a:lnSpc>
              <a:spcBef>
                <a:spcPts val="0"/>
              </a:spcBef>
              <a:spcAft>
                <a:spcPts val="0"/>
              </a:spcAft>
              <a:buNone/>
            </a:pPr>
            <a:r>
              <a:rPr lang="en-US" sz="2800" dirty="0">
                <a:solidFill>
                  <a:srgbClr val="00B050"/>
                </a:solidFill>
              </a:rPr>
              <a:t>Price	</a:t>
            </a:r>
            <a:r>
              <a:rPr lang="en-US" sz="2800" dirty="0" smtClean="0">
                <a:solidFill>
                  <a:srgbClr val="00B050"/>
                </a:solidFill>
              </a:rPr>
              <a:t>			Penetration strategy </a:t>
            </a:r>
          </a:p>
          <a:p>
            <a:pPr marL="0" indent="0" algn="just">
              <a:lnSpc>
                <a:spcPts val="4000"/>
              </a:lnSpc>
              <a:spcBef>
                <a:spcPts val="0"/>
              </a:spcBef>
              <a:spcAft>
                <a:spcPts val="0"/>
              </a:spcAft>
              <a:buNone/>
            </a:pPr>
            <a:r>
              <a:rPr lang="en-US" sz="2800" dirty="0">
                <a:solidFill>
                  <a:srgbClr val="00B050"/>
                </a:solidFill>
              </a:rPr>
              <a:t>Distribution			Build intensive distribution and also enter new market</a:t>
            </a:r>
          </a:p>
          <a:p>
            <a:pPr marL="0" indent="0" algn="just">
              <a:lnSpc>
                <a:spcPts val="4000"/>
              </a:lnSpc>
              <a:spcBef>
                <a:spcPts val="0"/>
              </a:spcBef>
              <a:spcAft>
                <a:spcPts val="0"/>
              </a:spcAft>
              <a:buNone/>
            </a:pPr>
            <a:r>
              <a:rPr lang="en-US" sz="2800" dirty="0">
                <a:solidFill>
                  <a:srgbClr val="00B050"/>
                </a:solidFill>
              </a:rPr>
              <a:t>Promotion			</a:t>
            </a:r>
            <a:r>
              <a:rPr lang="en-US" sz="2800" dirty="0" smtClean="0">
                <a:solidFill>
                  <a:srgbClr val="00B050"/>
                </a:solidFill>
              </a:rPr>
              <a:t>Shifts </a:t>
            </a:r>
            <a:r>
              <a:rPr lang="en-US" sz="2800" dirty="0">
                <a:solidFill>
                  <a:srgbClr val="00B050"/>
                </a:solidFill>
              </a:rPr>
              <a:t>from awareness and trial communications to </a:t>
            </a:r>
            <a:r>
              <a:rPr lang="en-US" sz="2800" dirty="0" smtClean="0">
                <a:solidFill>
                  <a:srgbClr val="00B050"/>
                </a:solidFill>
              </a:rPr>
              <a:t>				preference </a:t>
            </a:r>
            <a:r>
              <a:rPr lang="en-US" sz="2800" dirty="0">
                <a:solidFill>
                  <a:srgbClr val="00B050"/>
                </a:solidFill>
              </a:rPr>
              <a:t>and loyalty communications.</a:t>
            </a:r>
          </a:p>
        </p:txBody>
      </p:sp>
      <p:sp>
        <p:nvSpPr>
          <p:cNvPr id="5"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8" name="Picture 2" descr="सम्बन्धित छवि"/>
          <p:cNvPicPr>
            <a:picLocks noChangeAspect="1" noChangeArrowheads="1"/>
          </p:cNvPicPr>
          <p:nvPr/>
        </p:nvPicPr>
        <p:blipFill rotWithShape="1">
          <a:blip r:embed="rId3">
            <a:extLst>
              <a:ext uri="{28A0092B-C50C-407E-A947-70E740481C1C}">
                <a14:useLocalDpi xmlns:a14="http://schemas.microsoft.com/office/drawing/2010/main" val="0"/>
              </a:ext>
            </a:extLst>
          </a:blip>
          <a:srcRect t="12301"/>
          <a:stretch/>
        </p:blipFill>
        <p:spPr bwMode="auto">
          <a:xfrm>
            <a:off x="8937938" y="-1"/>
            <a:ext cx="3254062" cy="173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7847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 calcmode="lin" valueType="num">
                                      <p:cBhvr additive="base">
                                        <p:cTn id="3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 calcmode="lin" valueType="num">
                                      <p:cBhvr additive="base">
                                        <p:cTn id="3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b="1" u="sng" dirty="0"/>
              <a:t>Product Life </a:t>
            </a:r>
            <a:r>
              <a:rPr lang="en-US" b="1" u="sng" dirty="0" smtClean="0"/>
              <a:t>cycle</a:t>
            </a:r>
            <a:endParaRPr lang="en-US" b="1" u="sng" dirty="0"/>
          </a:p>
        </p:txBody>
      </p:sp>
      <p:sp>
        <p:nvSpPr>
          <p:cNvPr id="4" name="Content Placeholder 2"/>
          <p:cNvSpPr txBox="1">
            <a:spLocks/>
          </p:cNvSpPr>
          <p:nvPr/>
        </p:nvSpPr>
        <p:spPr>
          <a:xfrm>
            <a:off x="270456" y="736210"/>
            <a:ext cx="5885645" cy="92815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800" b="1" u="sng" dirty="0" smtClean="0">
                <a:solidFill>
                  <a:srgbClr val="FF0000"/>
                </a:solidFill>
              </a:rPr>
              <a:t>Maturity Stage</a:t>
            </a:r>
            <a:endParaRPr lang="en-US" sz="2800" b="1" u="sng" dirty="0">
              <a:solidFill>
                <a:srgbClr val="FF0000"/>
              </a:solidFill>
            </a:endParaRPr>
          </a:p>
          <a:p>
            <a:pPr marL="0" indent="0" algn="just">
              <a:lnSpc>
                <a:spcPts val="4000"/>
              </a:lnSpc>
              <a:spcBef>
                <a:spcPts val="0"/>
              </a:spcBef>
              <a:spcAft>
                <a:spcPts val="0"/>
              </a:spcAft>
              <a:buNone/>
            </a:pPr>
            <a:endParaRPr lang="en-US" sz="2800" dirty="0">
              <a:solidFill>
                <a:srgbClr val="002060"/>
              </a:solidFill>
            </a:endParaRPr>
          </a:p>
        </p:txBody>
      </p:sp>
      <p:sp>
        <p:nvSpPr>
          <p:cNvPr id="6" name="Content Placeholder 2"/>
          <p:cNvSpPr txBox="1">
            <a:spLocks/>
          </p:cNvSpPr>
          <p:nvPr/>
        </p:nvSpPr>
        <p:spPr>
          <a:xfrm>
            <a:off x="270456" y="1340638"/>
            <a:ext cx="11643638"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800" dirty="0" smtClean="0">
                <a:solidFill>
                  <a:srgbClr val="002060"/>
                </a:solidFill>
              </a:rPr>
              <a:t>Sales				Peak</a:t>
            </a:r>
          </a:p>
          <a:p>
            <a:pPr marL="0" indent="0" algn="just">
              <a:lnSpc>
                <a:spcPts val="4000"/>
              </a:lnSpc>
              <a:spcBef>
                <a:spcPts val="0"/>
              </a:spcBef>
              <a:spcAft>
                <a:spcPts val="0"/>
              </a:spcAft>
              <a:buNone/>
            </a:pPr>
            <a:r>
              <a:rPr lang="en-US" sz="2800" dirty="0" smtClean="0">
                <a:solidFill>
                  <a:srgbClr val="002060"/>
                </a:solidFill>
              </a:rPr>
              <a:t>Cost				Low cost per customer</a:t>
            </a:r>
          </a:p>
          <a:p>
            <a:pPr marL="0" indent="0" algn="just">
              <a:lnSpc>
                <a:spcPts val="4000"/>
              </a:lnSpc>
              <a:spcBef>
                <a:spcPts val="0"/>
              </a:spcBef>
              <a:spcAft>
                <a:spcPts val="0"/>
              </a:spcAft>
              <a:buNone/>
            </a:pPr>
            <a:r>
              <a:rPr lang="en-US" sz="2800" dirty="0" smtClean="0">
                <a:solidFill>
                  <a:srgbClr val="002060"/>
                </a:solidFill>
              </a:rPr>
              <a:t>Profits			High</a:t>
            </a:r>
          </a:p>
          <a:p>
            <a:pPr marL="0" indent="0" algn="just">
              <a:lnSpc>
                <a:spcPts val="4000"/>
              </a:lnSpc>
              <a:spcBef>
                <a:spcPts val="0"/>
              </a:spcBef>
              <a:spcAft>
                <a:spcPts val="0"/>
              </a:spcAft>
              <a:buNone/>
            </a:pPr>
            <a:r>
              <a:rPr lang="en-US" sz="2800" dirty="0" smtClean="0">
                <a:solidFill>
                  <a:srgbClr val="002060"/>
                </a:solidFill>
              </a:rPr>
              <a:t>Marketing objectives	Maximize profits while defending market share</a:t>
            </a:r>
          </a:p>
          <a:p>
            <a:pPr marL="0" indent="0" algn="just">
              <a:lnSpc>
                <a:spcPts val="4000"/>
              </a:lnSpc>
              <a:spcBef>
                <a:spcPts val="0"/>
              </a:spcBef>
              <a:spcAft>
                <a:spcPts val="0"/>
              </a:spcAft>
              <a:buNone/>
            </a:pPr>
            <a:r>
              <a:rPr lang="en-US" sz="2800" dirty="0" smtClean="0">
                <a:solidFill>
                  <a:srgbClr val="00B050"/>
                </a:solidFill>
              </a:rPr>
              <a:t>Product</a:t>
            </a:r>
            <a:r>
              <a:rPr lang="en-US" sz="2800" dirty="0">
                <a:solidFill>
                  <a:srgbClr val="00B050"/>
                </a:solidFill>
              </a:rPr>
              <a:t>	</a:t>
            </a:r>
            <a:r>
              <a:rPr lang="en-US" sz="2800" dirty="0" smtClean="0">
                <a:solidFill>
                  <a:srgbClr val="00B050"/>
                </a:solidFill>
              </a:rPr>
              <a:t>		Diversify brand and models</a:t>
            </a:r>
          </a:p>
          <a:p>
            <a:pPr marL="0" indent="0" algn="just">
              <a:lnSpc>
                <a:spcPts val="4000"/>
              </a:lnSpc>
              <a:spcBef>
                <a:spcPts val="0"/>
              </a:spcBef>
              <a:spcAft>
                <a:spcPts val="0"/>
              </a:spcAft>
              <a:buNone/>
            </a:pPr>
            <a:r>
              <a:rPr lang="en-US" sz="2800" dirty="0" smtClean="0">
                <a:solidFill>
                  <a:srgbClr val="00B050"/>
                </a:solidFill>
              </a:rPr>
              <a:t>Price				Match or best competitors</a:t>
            </a:r>
          </a:p>
          <a:p>
            <a:pPr marL="0" indent="0" algn="just">
              <a:lnSpc>
                <a:spcPts val="4000"/>
              </a:lnSpc>
              <a:spcBef>
                <a:spcPts val="0"/>
              </a:spcBef>
              <a:spcAft>
                <a:spcPts val="0"/>
              </a:spcAft>
              <a:buNone/>
            </a:pPr>
            <a:r>
              <a:rPr lang="en-US" sz="2800" dirty="0" smtClean="0">
                <a:solidFill>
                  <a:srgbClr val="00B050"/>
                </a:solidFill>
              </a:rPr>
              <a:t>Distribution			Build more intensive distribution</a:t>
            </a:r>
          </a:p>
          <a:p>
            <a:pPr marL="0" indent="0" algn="just">
              <a:lnSpc>
                <a:spcPts val="4000"/>
              </a:lnSpc>
              <a:spcBef>
                <a:spcPts val="0"/>
              </a:spcBef>
              <a:spcAft>
                <a:spcPts val="0"/>
              </a:spcAft>
              <a:buNone/>
            </a:pPr>
            <a:r>
              <a:rPr lang="en-US" sz="2800" dirty="0" smtClean="0">
                <a:solidFill>
                  <a:srgbClr val="00B050"/>
                </a:solidFill>
              </a:rPr>
              <a:t>Promotion			Increase to encourage brand switching</a:t>
            </a:r>
            <a:endParaRPr lang="en-US" sz="2800" dirty="0">
              <a:solidFill>
                <a:srgbClr val="00B050"/>
              </a:solidFill>
            </a:endParaRPr>
          </a:p>
        </p:txBody>
      </p:sp>
      <p:sp>
        <p:nvSpPr>
          <p:cNvPr id="5"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8" name="Picture 2" descr="सम्बन्धित छवि"/>
          <p:cNvPicPr>
            <a:picLocks noChangeAspect="1" noChangeArrowheads="1"/>
          </p:cNvPicPr>
          <p:nvPr/>
        </p:nvPicPr>
        <p:blipFill rotWithShape="1">
          <a:blip r:embed="rId3">
            <a:extLst>
              <a:ext uri="{28A0092B-C50C-407E-A947-70E740481C1C}">
                <a14:useLocalDpi xmlns:a14="http://schemas.microsoft.com/office/drawing/2010/main" val="0"/>
              </a:ext>
            </a:extLst>
          </a:blip>
          <a:srcRect t="12301"/>
          <a:stretch/>
        </p:blipFill>
        <p:spPr bwMode="auto">
          <a:xfrm>
            <a:off x="8937938" y="-1"/>
            <a:ext cx="3254062" cy="173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3415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 calcmode="lin" valueType="num">
                                      <p:cBhvr additive="base">
                                        <p:cTn id="3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 calcmode="lin" valueType="num">
                                      <p:cBhvr additive="base">
                                        <p:cTn id="3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b="1" u="sng" dirty="0"/>
              <a:t>Product Life </a:t>
            </a:r>
            <a:r>
              <a:rPr lang="en-US" b="1" u="sng" dirty="0" smtClean="0"/>
              <a:t>cycle</a:t>
            </a:r>
            <a:endParaRPr lang="en-US" b="1" u="sng" dirty="0"/>
          </a:p>
        </p:txBody>
      </p:sp>
      <p:sp>
        <p:nvSpPr>
          <p:cNvPr id="4" name="Content Placeholder 2"/>
          <p:cNvSpPr txBox="1">
            <a:spLocks/>
          </p:cNvSpPr>
          <p:nvPr/>
        </p:nvSpPr>
        <p:spPr>
          <a:xfrm>
            <a:off x="270456" y="736210"/>
            <a:ext cx="5885645" cy="92815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800" b="1" u="sng" dirty="0" smtClean="0">
                <a:solidFill>
                  <a:srgbClr val="FF0000"/>
                </a:solidFill>
              </a:rPr>
              <a:t>Decline Stage</a:t>
            </a:r>
            <a:endParaRPr lang="en-US" sz="2800" b="1" u="sng" dirty="0">
              <a:solidFill>
                <a:srgbClr val="FF0000"/>
              </a:solidFill>
            </a:endParaRPr>
          </a:p>
          <a:p>
            <a:pPr marL="0" indent="0" algn="just">
              <a:lnSpc>
                <a:spcPts val="4000"/>
              </a:lnSpc>
              <a:spcBef>
                <a:spcPts val="0"/>
              </a:spcBef>
              <a:spcAft>
                <a:spcPts val="0"/>
              </a:spcAft>
              <a:buNone/>
            </a:pPr>
            <a:endParaRPr lang="en-US" sz="2800" dirty="0">
              <a:solidFill>
                <a:srgbClr val="002060"/>
              </a:solidFill>
            </a:endParaRPr>
          </a:p>
        </p:txBody>
      </p:sp>
      <p:sp>
        <p:nvSpPr>
          <p:cNvPr id="6" name="Content Placeholder 2"/>
          <p:cNvSpPr txBox="1">
            <a:spLocks/>
          </p:cNvSpPr>
          <p:nvPr/>
        </p:nvSpPr>
        <p:spPr>
          <a:xfrm>
            <a:off x="270456" y="1340638"/>
            <a:ext cx="11643638"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800" dirty="0" smtClean="0">
                <a:solidFill>
                  <a:srgbClr val="002060"/>
                </a:solidFill>
              </a:rPr>
              <a:t>Sales				Declining</a:t>
            </a:r>
          </a:p>
          <a:p>
            <a:pPr marL="0" indent="0" algn="just">
              <a:lnSpc>
                <a:spcPts val="4000"/>
              </a:lnSpc>
              <a:spcBef>
                <a:spcPts val="0"/>
              </a:spcBef>
              <a:spcAft>
                <a:spcPts val="0"/>
              </a:spcAft>
              <a:buNone/>
            </a:pPr>
            <a:r>
              <a:rPr lang="en-US" sz="2800" dirty="0" smtClean="0">
                <a:solidFill>
                  <a:srgbClr val="002060"/>
                </a:solidFill>
              </a:rPr>
              <a:t>Cost				Low cost per customer</a:t>
            </a:r>
          </a:p>
          <a:p>
            <a:pPr marL="0" indent="0" algn="just">
              <a:lnSpc>
                <a:spcPts val="4000"/>
              </a:lnSpc>
              <a:spcBef>
                <a:spcPts val="0"/>
              </a:spcBef>
              <a:spcAft>
                <a:spcPts val="0"/>
              </a:spcAft>
              <a:buNone/>
            </a:pPr>
            <a:r>
              <a:rPr lang="en-US" sz="2800" dirty="0" smtClean="0">
                <a:solidFill>
                  <a:srgbClr val="002060"/>
                </a:solidFill>
              </a:rPr>
              <a:t>Profits			Decline</a:t>
            </a:r>
          </a:p>
          <a:p>
            <a:pPr marL="0" indent="0" algn="just">
              <a:lnSpc>
                <a:spcPts val="4000"/>
              </a:lnSpc>
              <a:spcBef>
                <a:spcPts val="0"/>
              </a:spcBef>
              <a:spcAft>
                <a:spcPts val="0"/>
              </a:spcAft>
              <a:buNone/>
            </a:pPr>
            <a:r>
              <a:rPr lang="en-US" sz="2800" dirty="0" smtClean="0">
                <a:solidFill>
                  <a:srgbClr val="002060"/>
                </a:solidFill>
              </a:rPr>
              <a:t>Marketing objectives	Reduce expenditures and milk the brand</a:t>
            </a:r>
          </a:p>
          <a:p>
            <a:pPr marL="0" indent="0" algn="just">
              <a:lnSpc>
                <a:spcPts val="4000"/>
              </a:lnSpc>
              <a:spcBef>
                <a:spcPts val="0"/>
              </a:spcBef>
              <a:spcAft>
                <a:spcPts val="0"/>
              </a:spcAft>
              <a:buNone/>
            </a:pPr>
            <a:r>
              <a:rPr lang="en-US" sz="2800" dirty="0" smtClean="0">
                <a:solidFill>
                  <a:srgbClr val="00B050"/>
                </a:solidFill>
              </a:rPr>
              <a:t>Product</a:t>
            </a:r>
            <a:r>
              <a:rPr lang="en-US" sz="2800" dirty="0">
                <a:solidFill>
                  <a:srgbClr val="00B050"/>
                </a:solidFill>
              </a:rPr>
              <a:t>	</a:t>
            </a:r>
            <a:r>
              <a:rPr lang="en-US" sz="2800" dirty="0" smtClean="0">
                <a:solidFill>
                  <a:srgbClr val="00B050"/>
                </a:solidFill>
              </a:rPr>
              <a:t>		Phase out weak items</a:t>
            </a:r>
          </a:p>
          <a:p>
            <a:pPr marL="0" indent="0" algn="just">
              <a:lnSpc>
                <a:spcPts val="4000"/>
              </a:lnSpc>
              <a:spcBef>
                <a:spcPts val="0"/>
              </a:spcBef>
              <a:spcAft>
                <a:spcPts val="0"/>
              </a:spcAft>
              <a:buNone/>
            </a:pPr>
            <a:r>
              <a:rPr lang="en-US" sz="2800" dirty="0" smtClean="0">
                <a:solidFill>
                  <a:srgbClr val="00B050"/>
                </a:solidFill>
              </a:rPr>
              <a:t>Price				Cut price</a:t>
            </a:r>
          </a:p>
          <a:p>
            <a:pPr marL="0" indent="0" algn="just">
              <a:lnSpc>
                <a:spcPts val="4000"/>
              </a:lnSpc>
              <a:spcBef>
                <a:spcPts val="0"/>
              </a:spcBef>
              <a:spcAft>
                <a:spcPts val="0"/>
              </a:spcAft>
              <a:buNone/>
            </a:pPr>
            <a:r>
              <a:rPr lang="en-US" sz="2800" dirty="0" smtClean="0">
                <a:solidFill>
                  <a:srgbClr val="00B050"/>
                </a:solidFill>
              </a:rPr>
              <a:t>Distribution			Selective: Phase out unprofitable outlets</a:t>
            </a:r>
          </a:p>
          <a:p>
            <a:pPr marL="0" indent="0" algn="just">
              <a:lnSpc>
                <a:spcPts val="4000"/>
              </a:lnSpc>
              <a:spcBef>
                <a:spcPts val="0"/>
              </a:spcBef>
              <a:spcAft>
                <a:spcPts val="0"/>
              </a:spcAft>
              <a:buNone/>
            </a:pPr>
            <a:r>
              <a:rPr lang="en-US" sz="2800" dirty="0" smtClean="0">
                <a:solidFill>
                  <a:srgbClr val="00B050"/>
                </a:solidFill>
              </a:rPr>
              <a:t>Promotion			Reduce to minimum level</a:t>
            </a:r>
            <a:endParaRPr lang="en-US" sz="2800" dirty="0">
              <a:solidFill>
                <a:srgbClr val="00B050"/>
              </a:solidFill>
            </a:endParaRPr>
          </a:p>
        </p:txBody>
      </p:sp>
      <p:sp>
        <p:nvSpPr>
          <p:cNvPr id="5"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8" name="Picture 2" descr="सम्बन्धित छवि"/>
          <p:cNvPicPr>
            <a:picLocks noChangeAspect="1" noChangeArrowheads="1"/>
          </p:cNvPicPr>
          <p:nvPr/>
        </p:nvPicPr>
        <p:blipFill rotWithShape="1">
          <a:blip r:embed="rId3">
            <a:extLst>
              <a:ext uri="{28A0092B-C50C-407E-A947-70E740481C1C}">
                <a14:useLocalDpi xmlns:a14="http://schemas.microsoft.com/office/drawing/2010/main" val="0"/>
              </a:ext>
            </a:extLst>
          </a:blip>
          <a:srcRect t="12301"/>
          <a:stretch/>
        </p:blipFill>
        <p:spPr bwMode="auto">
          <a:xfrm>
            <a:off x="8937938" y="-1"/>
            <a:ext cx="3254062" cy="173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6401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 calcmode="lin" valueType="num">
                                      <p:cBhvr additive="base">
                                        <p:cTn id="3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 calcmode="lin" valueType="num">
                                      <p:cBhvr additive="base">
                                        <p:cTn id="3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784080" cy="900332"/>
          </a:xfrm>
        </p:spPr>
        <p:txBody>
          <a:bodyPr/>
          <a:lstStyle/>
          <a:p>
            <a:r>
              <a:rPr lang="en-US" b="1" u="sng" dirty="0"/>
              <a:t>Concept of Product</a:t>
            </a:r>
          </a:p>
        </p:txBody>
      </p:sp>
      <p:sp>
        <p:nvSpPr>
          <p:cNvPr id="5" name="Content Placeholder 2"/>
          <p:cNvSpPr txBox="1">
            <a:spLocks/>
          </p:cNvSpPr>
          <p:nvPr/>
        </p:nvSpPr>
        <p:spPr>
          <a:xfrm>
            <a:off x="4572000" y="1177092"/>
            <a:ext cx="7491637" cy="459775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Font typeface="Wingdings" pitchFamily="2" charset="2"/>
              <a:buNone/>
            </a:pPr>
            <a:r>
              <a:rPr lang="en-US" sz="2400" b="1" dirty="0">
                <a:solidFill>
                  <a:srgbClr val="FF0000"/>
                </a:solidFill>
              </a:rPr>
              <a:t>It is the traditional concept which views a product as a physical object that can be seen or touched and felt by the sensory organs.</a:t>
            </a:r>
          </a:p>
          <a:p>
            <a:pPr marL="0" indent="0">
              <a:lnSpc>
                <a:spcPts val="3500"/>
              </a:lnSpc>
              <a:spcBef>
                <a:spcPts val="0"/>
              </a:spcBef>
              <a:spcAft>
                <a:spcPts val="0"/>
              </a:spcAft>
              <a:buFont typeface="Wingdings" pitchFamily="2" charset="2"/>
              <a:buNone/>
            </a:pPr>
            <a:r>
              <a:rPr lang="en-US" sz="2400" b="1" dirty="0">
                <a:solidFill>
                  <a:srgbClr val="FF0000"/>
                </a:solidFill>
              </a:rPr>
              <a:t>It can be owned.</a:t>
            </a:r>
          </a:p>
          <a:p>
            <a:pPr marL="0" indent="0">
              <a:lnSpc>
                <a:spcPts val="3500"/>
              </a:lnSpc>
              <a:spcBef>
                <a:spcPts val="0"/>
              </a:spcBef>
              <a:spcAft>
                <a:spcPts val="0"/>
              </a:spcAft>
              <a:buFont typeface="Wingdings" pitchFamily="2" charset="2"/>
              <a:buNone/>
            </a:pPr>
            <a:r>
              <a:rPr lang="en-US" sz="2400" b="1" dirty="0">
                <a:solidFill>
                  <a:srgbClr val="FF0000"/>
                </a:solidFill>
              </a:rPr>
              <a:t>It have basic attributes such as a name, shape, design, color, flavor, taste and quality.</a:t>
            </a:r>
          </a:p>
          <a:p>
            <a:pPr marL="0" indent="0">
              <a:lnSpc>
                <a:spcPts val="3500"/>
              </a:lnSpc>
              <a:spcBef>
                <a:spcPts val="0"/>
              </a:spcBef>
              <a:spcAft>
                <a:spcPts val="0"/>
              </a:spcAft>
              <a:buFont typeface="Wingdings" pitchFamily="2" charset="2"/>
              <a:buNone/>
            </a:pPr>
            <a:r>
              <a:rPr lang="en-US" sz="2400" b="1" dirty="0">
                <a:solidFill>
                  <a:schemeClr val="bg1"/>
                </a:solidFill>
              </a:rPr>
              <a:t>Cars</a:t>
            </a:r>
          </a:p>
          <a:p>
            <a:pPr marL="0" indent="0">
              <a:lnSpc>
                <a:spcPts val="3500"/>
              </a:lnSpc>
              <a:spcBef>
                <a:spcPts val="0"/>
              </a:spcBef>
              <a:spcAft>
                <a:spcPts val="0"/>
              </a:spcAft>
              <a:buFont typeface="Wingdings" pitchFamily="2" charset="2"/>
              <a:buNone/>
            </a:pPr>
            <a:r>
              <a:rPr lang="en-US" sz="2400" b="1" dirty="0">
                <a:solidFill>
                  <a:schemeClr val="bg1"/>
                </a:solidFill>
              </a:rPr>
              <a:t>Motorcycles</a:t>
            </a:r>
          </a:p>
          <a:p>
            <a:pPr marL="0" indent="0">
              <a:lnSpc>
                <a:spcPts val="3500"/>
              </a:lnSpc>
              <a:spcBef>
                <a:spcPts val="0"/>
              </a:spcBef>
              <a:spcAft>
                <a:spcPts val="0"/>
              </a:spcAft>
              <a:buFont typeface="Wingdings" pitchFamily="2" charset="2"/>
              <a:buNone/>
            </a:pPr>
            <a:r>
              <a:rPr lang="en-US" sz="2400" b="1" dirty="0">
                <a:solidFill>
                  <a:schemeClr val="bg1"/>
                </a:solidFill>
              </a:rPr>
              <a:t>Books</a:t>
            </a:r>
          </a:p>
          <a:p>
            <a:pPr marL="0" indent="0">
              <a:lnSpc>
                <a:spcPts val="3500"/>
              </a:lnSpc>
              <a:spcBef>
                <a:spcPts val="0"/>
              </a:spcBef>
              <a:spcAft>
                <a:spcPts val="0"/>
              </a:spcAft>
              <a:buFont typeface="Wingdings" pitchFamily="2" charset="2"/>
              <a:buNone/>
            </a:pPr>
            <a:r>
              <a:rPr lang="en-US" sz="2400" b="1" dirty="0">
                <a:solidFill>
                  <a:schemeClr val="bg1"/>
                </a:solidFill>
              </a:rPr>
              <a:t>Table</a:t>
            </a:r>
          </a:p>
          <a:p>
            <a:pPr marL="0" indent="0">
              <a:lnSpc>
                <a:spcPts val="3500"/>
              </a:lnSpc>
              <a:spcBef>
                <a:spcPts val="0"/>
              </a:spcBef>
              <a:spcAft>
                <a:spcPts val="0"/>
              </a:spcAft>
              <a:buFont typeface="Wingdings" pitchFamily="2" charset="2"/>
              <a:buNone/>
            </a:pPr>
            <a:r>
              <a:rPr lang="en-US" sz="2400" b="1" dirty="0">
                <a:solidFill>
                  <a:schemeClr val="bg1"/>
                </a:solidFill>
              </a:rPr>
              <a:t>Chairs</a:t>
            </a:r>
          </a:p>
          <a:p>
            <a:pPr marL="0" indent="0">
              <a:lnSpc>
                <a:spcPts val="3500"/>
              </a:lnSpc>
              <a:spcBef>
                <a:spcPts val="0"/>
              </a:spcBef>
              <a:spcAft>
                <a:spcPts val="0"/>
              </a:spcAft>
              <a:buFont typeface="Wingdings" pitchFamily="2" charset="2"/>
              <a:buNone/>
            </a:pPr>
            <a:r>
              <a:rPr lang="en-US" sz="2400" b="1" dirty="0">
                <a:solidFill>
                  <a:schemeClr val="bg1"/>
                </a:solidFill>
              </a:rPr>
              <a:t>Instant noodles etc.</a:t>
            </a:r>
          </a:p>
          <a:p>
            <a:pPr marL="0" indent="0">
              <a:lnSpc>
                <a:spcPts val="3500"/>
              </a:lnSpc>
              <a:spcBef>
                <a:spcPts val="0"/>
              </a:spcBef>
              <a:spcAft>
                <a:spcPts val="0"/>
              </a:spcAft>
              <a:buFont typeface="Wingdings" pitchFamily="2" charset="2"/>
              <a:buNone/>
            </a:pPr>
            <a:endParaRPr lang="en-US" dirty="0">
              <a:solidFill>
                <a:schemeClr val="bg1"/>
              </a:solidFill>
            </a:endParaRPr>
          </a:p>
        </p:txBody>
      </p:sp>
      <p:sp>
        <p:nvSpPr>
          <p:cNvPr id="18" name="Rectangle 17"/>
          <p:cNvSpPr/>
          <p:nvPr/>
        </p:nvSpPr>
        <p:spPr>
          <a:xfrm>
            <a:off x="236152" y="90033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Tangible Concept</a:t>
            </a:r>
          </a:p>
        </p:txBody>
      </p:sp>
      <p:sp>
        <p:nvSpPr>
          <p:cNvPr id="19" name="Rectangle 18"/>
          <p:cNvSpPr/>
          <p:nvPr/>
        </p:nvSpPr>
        <p:spPr>
          <a:xfrm>
            <a:off x="236152" y="232127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Intangible Concept</a:t>
            </a:r>
          </a:p>
        </p:txBody>
      </p:sp>
      <p:sp>
        <p:nvSpPr>
          <p:cNvPr id="20" name="Rectangle 19"/>
          <p:cNvSpPr/>
          <p:nvPr/>
        </p:nvSpPr>
        <p:spPr>
          <a:xfrm>
            <a:off x="236152" y="374221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Augmented Concept</a:t>
            </a:r>
          </a:p>
        </p:txBody>
      </p:sp>
      <p:sp>
        <p:nvSpPr>
          <p:cNvPr id="21" name="Rectangle 20"/>
          <p:cNvSpPr/>
          <p:nvPr/>
        </p:nvSpPr>
        <p:spPr>
          <a:xfrm>
            <a:off x="236152" y="516315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Total Product Concept</a:t>
            </a:r>
          </a:p>
        </p:txBody>
      </p:sp>
      <p:sp>
        <p:nvSpPr>
          <p:cNvPr id="8"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32010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3" dur="500"/>
                                        <p:tgtEl>
                                          <p:spTgt spid="5">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6" dur="500"/>
                                        <p:tgtEl>
                                          <p:spTgt spid="5">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9" dur="500"/>
                                        <p:tgtEl>
                                          <p:spTgt spid="5">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2" dur="500"/>
                                        <p:tgtEl>
                                          <p:spTgt spid="5">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5" dur="500"/>
                                        <p:tgtEl>
                                          <p:spTgt spid="5">
                                            <p:txEl>
                                              <p:pRg st="6" end="6"/>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randombar(horizontal)">
                                      <p:cBhvr>
                                        <p:cTn id="28" dur="500"/>
                                        <p:tgtEl>
                                          <p:spTgt spid="5">
                                            <p:txEl>
                                              <p:pRg st="7" end="7"/>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randombar(horizontal)">
                                      <p:cBhvr>
                                        <p:cTn id="3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सम्बन्धित छ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938" y="-243877"/>
            <a:ext cx="3254062" cy="19825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2800" b="1" u="sng" dirty="0"/>
              <a:t>Product Life </a:t>
            </a:r>
            <a:r>
              <a:rPr lang="en-US" sz="2800" b="1" u="sng" dirty="0" smtClean="0"/>
              <a:t>cycle strategies- </a:t>
            </a:r>
            <a:r>
              <a:rPr lang="en-US" sz="2800" b="1" u="sng" dirty="0" smtClean="0">
                <a:solidFill>
                  <a:srgbClr val="FF0000"/>
                </a:solidFill>
              </a:rPr>
              <a:t>Introduction stage</a:t>
            </a:r>
            <a:endParaRPr lang="en-US" sz="2800" b="1" u="sng" dirty="0">
              <a:solidFill>
                <a:srgbClr val="FF0000"/>
              </a:solidFill>
            </a:endParaRPr>
          </a:p>
        </p:txBody>
      </p:sp>
      <p:sp>
        <p:nvSpPr>
          <p:cNvPr id="6" name="Content Placeholder 2"/>
          <p:cNvSpPr txBox="1">
            <a:spLocks/>
          </p:cNvSpPr>
          <p:nvPr/>
        </p:nvSpPr>
        <p:spPr>
          <a:xfrm>
            <a:off x="270456" y="851577"/>
            <a:ext cx="11643638"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ct val="125000"/>
              </a:lnSpc>
              <a:spcBef>
                <a:spcPts val="0"/>
              </a:spcBef>
              <a:spcAft>
                <a:spcPts val="0"/>
              </a:spcAft>
              <a:buNone/>
            </a:pPr>
            <a:r>
              <a:rPr lang="en-US" sz="2800" dirty="0" smtClean="0">
                <a:solidFill>
                  <a:schemeClr val="accent3">
                    <a:lumMod val="75000"/>
                  </a:schemeClr>
                </a:solidFill>
              </a:rPr>
              <a:t>   Product:</a:t>
            </a:r>
          </a:p>
          <a:p>
            <a:pPr marL="0" indent="0" algn="just">
              <a:lnSpc>
                <a:spcPct val="125000"/>
              </a:lnSpc>
              <a:spcBef>
                <a:spcPts val="0"/>
              </a:spcBef>
              <a:spcAft>
                <a:spcPts val="0"/>
              </a:spcAft>
              <a:buNone/>
            </a:pPr>
            <a:r>
              <a:rPr lang="en-US" sz="2800" dirty="0" smtClean="0">
                <a:solidFill>
                  <a:srgbClr val="002060"/>
                </a:solidFill>
              </a:rPr>
              <a:t>A new product is offered as the “first” in the market. </a:t>
            </a:r>
          </a:p>
          <a:p>
            <a:pPr marL="0" indent="0" algn="just">
              <a:lnSpc>
                <a:spcPct val="125000"/>
              </a:lnSpc>
              <a:spcBef>
                <a:spcPts val="0"/>
              </a:spcBef>
              <a:spcAft>
                <a:spcPts val="0"/>
              </a:spcAft>
              <a:buNone/>
            </a:pPr>
            <a:r>
              <a:rPr lang="en-US" sz="2800" dirty="0" smtClean="0">
                <a:solidFill>
                  <a:srgbClr val="002060"/>
                </a:solidFill>
              </a:rPr>
              <a:t>The product mix is small. Product innovation is done.</a:t>
            </a:r>
            <a:endParaRPr lang="en-US" sz="2800" dirty="0" smtClean="0">
              <a:solidFill>
                <a:schemeClr val="accent3">
                  <a:lumMod val="75000"/>
                </a:schemeClr>
              </a:solidFill>
            </a:endParaRPr>
          </a:p>
          <a:p>
            <a:pPr marL="0" indent="0" algn="just">
              <a:lnSpc>
                <a:spcPct val="125000"/>
              </a:lnSpc>
              <a:spcBef>
                <a:spcPts val="0"/>
              </a:spcBef>
              <a:spcAft>
                <a:spcPts val="0"/>
              </a:spcAft>
              <a:buNone/>
            </a:pPr>
            <a:r>
              <a:rPr lang="en-US" sz="2800" dirty="0" smtClean="0">
                <a:solidFill>
                  <a:schemeClr val="accent3">
                    <a:lumMod val="75000"/>
                  </a:schemeClr>
                </a:solidFill>
              </a:rPr>
              <a:t>   Price:</a:t>
            </a:r>
            <a:endParaRPr lang="en-US" sz="2800" dirty="0" smtClean="0">
              <a:solidFill>
                <a:srgbClr val="002060"/>
              </a:solidFill>
            </a:endParaRPr>
          </a:p>
          <a:p>
            <a:pPr marL="0" indent="0" algn="just">
              <a:lnSpc>
                <a:spcPct val="125000"/>
              </a:lnSpc>
              <a:spcBef>
                <a:spcPts val="0"/>
              </a:spcBef>
              <a:spcAft>
                <a:spcPts val="0"/>
              </a:spcAft>
              <a:buNone/>
            </a:pPr>
            <a:r>
              <a:rPr lang="en-US" sz="2800" dirty="0" smtClean="0">
                <a:solidFill>
                  <a:srgbClr val="002060"/>
                </a:solidFill>
              </a:rPr>
              <a:t>The pricing method used is generally cost-plus basis. The alternative strategies can be: </a:t>
            </a:r>
            <a:r>
              <a:rPr lang="en-US" sz="2800" u="sng" dirty="0" smtClean="0">
                <a:solidFill>
                  <a:srgbClr val="002060"/>
                </a:solidFill>
              </a:rPr>
              <a:t>Market skimming and Market penetration.</a:t>
            </a:r>
            <a:endParaRPr lang="en-US" sz="2800" dirty="0" smtClean="0">
              <a:solidFill>
                <a:schemeClr val="accent3">
                  <a:lumMod val="75000"/>
                </a:schemeClr>
              </a:solidFill>
            </a:endParaRPr>
          </a:p>
          <a:p>
            <a:pPr marL="0" indent="0" algn="just">
              <a:lnSpc>
                <a:spcPct val="125000"/>
              </a:lnSpc>
              <a:spcBef>
                <a:spcPts val="0"/>
              </a:spcBef>
              <a:spcAft>
                <a:spcPts val="0"/>
              </a:spcAft>
              <a:buNone/>
            </a:pPr>
            <a:r>
              <a:rPr lang="en-US" sz="2800" dirty="0" smtClean="0">
                <a:solidFill>
                  <a:schemeClr val="accent3">
                    <a:lumMod val="75000"/>
                  </a:schemeClr>
                </a:solidFill>
              </a:rPr>
              <a:t>   Promotion:</a:t>
            </a:r>
            <a:endParaRPr lang="en-US" sz="2800" u="sng" dirty="0" smtClean="0">
              <a:solidFill>
                <a:srgbClr val="002060"/>
              </a:solidFill>
            </a:endParaRPr>
          </a:p>
          <a:p>
            <a:pPr marL="0" indent="0" algn="just">
              <a:lnSpc>
                <a:spcPct val="125000"/>
              </a:lnSpc>
              <a:spcBef>
                <a:spcPts val="0"/>
              </a:spcBef>
              <a:spcAft>
                <a:spcPts val="0"/>
              </a:spcAft>
              <a:buNone/>
            </a:pPr>
            <a:r>
              <a:rPr lang="en-US" sz="2800" dirty="0" smtClean="0">
                <a:solidFill>
                  <a:srgbClr val="002060"/>
                </a:solidFill>
              </a:rPr>
              <a:t> The level of promotion is high. Advertising is used to build product awareness. Sales promotion is used to promote product trial.</a:t>
            </a:r>
            <a:endParaRPr lang="en-US" sz="2800" dirty="0" smtClean="0">
              <a:solidFill>
                <a:schemeClr val="accent3">
                  <a:lumMod val="75000"/>
                </a:schemeClr>
              </a:solidFill>
            </a:endParaRPr>
          </a:p>
          <a:p>
            <a:pPr marL="0" indent="0" algn="just">
              <a:lnSpc>
                <a:spcPct val="125000"/>
              </a:lnSpc>
              <a:spcBef>
                <a:spcPts val="0"/>
              </a:spcBef>
              <a:spcAft>
                <a:spcPts val="0"/>
              </a:spcAft>
              <a:buNone/>
            </a:pPr>
            <a:r>
              <a:rPr lang="en-US" sz="2800" dirty="0" smtClean="0">
                <a:solidFill>
                  <a:schemeClr val="accent3">
                    <a:lumMod val="75000"/>
                  </a:schemeClr>
                </a:solidFill>
              </a:rPr>
              <a:t>   Place:</a:t>
            </a:r>
            <a:endParaRPr lang="en-US" sz="2800" dirty="0">
              <a:solidFill>
                <a:srgbClr val="002060"/>
              </a:solidFill>
            </a:endParaRPr>
          </a:p>
          <a:p>
            <a:pPr marL="0" indent="0" algn="just">
              <a:lnSpc>
                <a:spcPct val="125000"/>
              </a:lnSpc>
              <a:spcBef>
                <a:spcPts val="0"/>
              </a:spcBef>
              <a:spcAft>
                <a:spcPts val="0"/>
              </a:spcAft>
              <a:buNone/>
            </a:pPr>
            <a:r>
              <a:rPr lang="en-US" sz="2800" dirty="0" smtClean="0">
                <a:solidFill>
                  <a:srgbClr val="002060"/>
                </a:solidFill>
              </a:rPr>
              <a:t>Selective distribution channels are used for distribution of the product.</a:t>
            </a:r>
            <a:endParaRPr lang="en-US" sz="2800" dirty="0">
              <a:solidFill>
                <a:srgbClr val="002060"/>
              </a:solidFill>
            </a:endParaRPr>
          </a:p>
        </p:txBody>
      </p:sp>
      <p:sp>
        <p:nvSpPr>
          <p:cNvPr id="5"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42382322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wipe(down)">
                                      <p:cBhvr>
                                        <p:cTn id="18" dur="500"/>
                                        <p:tgtEl>
                                          <p:spTgt spid="6">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wipe(down)">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wipe(down)">
                                      <p:cBhvr>
                                        <p:cTn id="26" dur="500"/>
                                        <p:tgtEl>
                                          <p:spTgt spid="6">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wipe(down)">
                                      <p:cBhvr>
                                        <p:cTn id="29" dur="500"/>
                                        <p:tgtEl>
                                          <p:spTgt spid="6">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wipe(down)">
                                      <p:cBhvr>
                                        <p:cTn id="34" dur="500"/>
                                        <p:tgtEl>
                                          <p:spTgt spid="6">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wipe(down)">
                                      <p:cBhvr>
                                        <p:cTn id="3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सम्बन्धित छ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938" y="-243877"/>
            <a:ext cx="3254062" cy="19825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2800" b="1" u="sng" dirty="0"/>
              <a:t>Product Life </a:t>
            </a:r>
            <a:r>
              <a:rPr lang="en-US" sz="2800" b="1" u="sng" dirty="0" smtClean="0"/>
              <a:t>cycle strategies- </a:t>
            </a:r>
            <a:r>
              <a:rPr lang="en-US" sz="2800" b="1" u="sng" dirty="0" smtClean="0">
                <a:solidFill>
                  <a:srgbClr val="FF0000"/>
                </a:solidFill>
              </a:rPr>
              <a:t>Growth stage</a:t>
            </a:r>
            <a:endParaRPr lang="en-US" sz="2800" b="1" u="sng" dirty="0">
              <a:solidFill>
                <a:srgbClr val="FF0000"/>
              </a:solidFill>
            </a:endParaRPr>
          </a:p>
        </p:txBody>
      </p:sp>
      <p:sp>
        <p:nvSpPr>
          <p:cNvPr id="6" name="Content Placeholder 2"/>
          <p:cNvSpPr txBox="1">
            <a:spLocks/>
          </p:cNvSpPr>
          <p:nvPr/>
        </p:nvSpPr>
        <p:spPr>
          <a:xfrm>
            <a:off x="270456" y="851577"/>
            <a:ext cx="11643638"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ct val="100000"/>
              </a:lnSpc>
              <a:spcBef>
                <a:spcPts val="0"/>
              </a:spcBef>
              <a:spcAft>
                <a:spcPts val="0"/>
              </a:spcAft>
              <a:buNone/>
            </a:pPr>
            <a:r>
              <a:rPr lang="en-US" sz="2600" dirty="0" smtClean="0">
                <a:solidFill>
                  <a:schemeClr val="accent3">
                    <a:lumMod val="75000"/>
                  </a:schemeClr>
                </a:solidFill>
              </a:rPr>
              <a:t>   Product:</a:t>
            </a:r>
          </a:p>
          <a:p>
            <a:pPr marL="0" indent="0" algn="just">
              <a:lnSpc>
                <a:spcPct val="100000"/>
              </a:lnSpc>
              <a:spcBef>
                <a:spcPts val="0"/>
              </a:spcBef>
              <a:spcAft>
                <a:spcPts val="0"/>
              </a:spcAft>
              <a:buNone/>
            </a:pPr>
            <a:r>
              <a:rPr lang="en-US" sz="2600" dirty="0" smtClean="0">
                <a:solidFill>
                  <a:srgbClr val="002060"/>
                </a:solidFill>
              </a:rPr>
              <a:t>Improves product quality and adds new features and </a:t>
            </a:r>
          </a:p>
          <a:p>
            <a:pPr marL="0" indent="0" algn="just">
              <a:lnSpc>
                <a:spcPct val="100000"/>
              </a:lnSpc>
              <a:spcBef>
                <a:spcPts val="0"/>
              </a:spcBef>
              <a:spcAft>
                <a:spcPts val="0"/>
              </a:spcAft>
              <a:buNone/>
            </a:pPr>
            <a:r>
              <a:rPr lang="en-US" sz="2600" dirty="0" smtClean="0">
                <a:solidFill>
                  <a:srgbClr val="002060"/>
                </a:solidFill>
              </a:rPr>
              <a:t>improved styling. Adds new models and flanker products (i.e. products of different sizes, flavors and so that to protect the main product.) Different service and warranty are provided. It enters new market segments.</a:t>
            </a:r>
          </a:p>
          <a:p>
            <a:pPr marL="0" indent="0" algn="just">
              <a:lnSpc>
                <a:spcPct val="100000"/>
              </a:lnSpc>
              <a:spcBef>
                <a:spcPts val="0"/>
              </a:spcBef>
              <a:spcAft>
                <a:spcPts val="0"/>
              </a:spcAft>
              <a:buNone/>
            </a:pPr>
            <a:r>
              <a:rPr lang="en-US" sz="2600" dirty="0">
                <a:solidFill>
                  <a:srgbClr val="002060"/>
                </a:solidFill>
              </a:rPr>
              <a:t> </a:t>
            </a:r>
            <a:r>
              <a:rPr lang="en-US" sz="2600" dirty="0" smtClean="0">
                <a:solidFill>
                  <a:srgbClr val="002060"/>
                </a:solidFill>
              </a:rPr>
              <a:t>  </a:t>
            </a:r>
            <a:r>
              <a:rPr lang="en-US" sz="2600" dirty="0" smtClean="0">
                <a:solidFill>
                  <a:schemeClr val="accent3">
                    <a:lumMod val="75000"/>
                  </a:schemeClr>
                </a:solidFill>
              </a:rPr>
              <a:t>Price:</a:t>
            </a:r>
          </a:p>
          <a:p>
            <a:pPr marL="0" indent="0" algn="just">
              <a:lnSpc>
                <a:spcPct val="100000"/>
              </a:lnSpc>
              <a:spcBef>
                <a:spcPts val="0"/>
              </a:spcBef>
              <a:spcAft>
                <a:spcPts val="0"/>
              </a:spcAft>
              <a:buNone/>
            </a:pPr>
            <a:r>
              <a:rPr lang="en-US" sz="2600" dirty="0" smtClean="0">
                <a:solidFill>
                  <a:srgbClr val="002060"/>
                </a:solidFill>
              </a:rPr>
              <a:t>It is slightly lowered to penetrate the market and attract price-sensitive customers.</a:t>
            </a:r>
          </a:p>
          <a:p>
            <a:pPr marL="0" indent="0" algn="just">
              <a:lnSpc>
                <a:spcPct val="100000"/>
              </a:lnSpc>
              <a:spcBef>
                <a:spcPts val="0"/>
              </a:spcBef>
              <a:spcAft>
                <a:spcPts val="0"/>
              </a:spcAft>
              <a:buNone/>
            </a:pPr>
            <a:r>
              <a:rPr lang="en-US" sz="2600" dirty="0" smtClean="0">
                <a:solidFill>
                  <a:schemeClr val="accent3">
                    <a:lumMod val="75000"/>
                  </a:schemeClr>
                </a:solidFill>
              </a:rPr>
              <a:t>   Promotion: </a:t>
            </a:r>
          </a:p>
          <a:p>
            <a:pPr marL="0" indent="0" algn="just">
              <a:lnSpc>
                <a:spcPct val="100000"/>
              </a:lnSpc>
              <a:spcBef>
                <a:spcPts val="0"/>
              </a:spcBef>
              <a:spcAft>
                <a:spcPts val="0"/>
              </a:spcAft>
              <a:buNone/>
            </a:pPr>
            <a:r>
              <a:rPr lang="en-US" sz="2600" dirty="0" smtClean="0">
                <a:solidFill>
                  <a:srgbClr val="002060"/>
                </a:solidFill>
              </a:rPr>
              <a:t>Its expenses are slightly increased. Advertising shifts from product awareness to product preference and acceptance. Brand loyalty is emphasized and the promotion is done to pull the customers.</a:t>
            </a:r>
          </a:p>
          <a:p>
            <a:pPr marL="0" indent="0" algn="just">
              <a:lnSpc>
                <a:spcPct val="100000"/>
              </a:lnSpc>
              <a:spcBef>
                <a:spcPts val="0"/>
              </a:spcBef>
              <a:spcAft>
                <a:spcPts val="0"/>
              </a:spcAft>
              <a:buNone/>
            </a:pPr>
            <a:r>
              <a:rPr lang="en-US" sz="2600" dirty="0" smtClean="0">
                <a:solidFill>
                  <a:schemeClr val="accent3">
                    <a:lumMod val="75000"/>
                  </a:schemeClr>
                </a:solidFill>
              </a:rPr>
              <a:t>   Place:</a:t>
            </a:r>
          </a:p>
          <a:p>
            <a:pPr marL="0" indent="0" algn="just">
              <a:lnSpc>
                <a:spcPct val="100000"/>
              </a:lnSpc>
              <a:spcBef>
                <a:spcPts val="0"/>
              </a:spcBef>
              <a:spcAft>
                <a:spcPts val="0"/>
              </a:spcAft>
              <a:buNone/>
            </a:pPr>
            <a:r>
              <a:rPr lang="en-US" sz="2600" dirty="0">
                <a:solidFill>
                  <a:srgbClr val="002060"/>
                </a:solidFill>
              </a:rPr>
              <a:t>Intensive distribution is done to increase market coverage. Distributors feel interested in the product. New market segments are served.</a:t>
            </a:r>
          </a:p>
        </p:txBody>
      </p:sp>
      <p:sp>
        <p:nvSpPr>
          <p:cNvPr id="5"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5315915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8" dur="500"/>
                                        <p:tgtEl>
                                          <p:spTgt spid="6">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6" dur="500"/>
                                        <p:tgtEl>
                                          <p:spTgt spid="6">
                                            <p:txEl>
                                              <p:pRg st="5" end="5"/>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randombar(horizontal)">
                                      <p:cBhvr>
                                        <p:cTn id="29" dur="500"/>
                                        <p:tgtEl>
                                          <p:spTgt spid="6">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randombar(horizontal)">
                                      <p:cBhvr>
                                        <p:cTn id="34" dur="500"/>
                                        <p:tgtEl>
                                          <p:spTgt spid="6">
                                            <p:txEl>
                                              <p:pRg st="7" end="7"/>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randombar(horizontal)">
                                      <p:cBhvr>
                                        <p:cTn id="3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सम्बन्धित छ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938" y="-243877"/>
            <a:ext cx="3254062" cy="19825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2800" b="1" u="sng" dirty="0"/>
              <a:t>Product Life </a:t>
            </a:r>
            <a:r>
              <a:rPr lang="en-US" sz="2800" b="1" u="sng" dirty="0" smtClean="0"/>
              <a:t>cycle strategies- </a:t>
            </a:r>
            <a:r>
              <a:rPr lang="en-US" sz="2800" b="1" u="sng" dirty="0" smtClean="0">
                <a:solidFill>
                  <a:srgbClr val="FF0000"/>
                </a:solidFill>
              </a:rPr>
              <a:t>Maturity stage</a:t>
            </a:r>
            <a:endParaRPr lang="en-US" sz="2800" b="1" u="sng" dirty="0">
              <a:solidFill>
                <a:srgbClr val="FF0000"/>
              </a:solidFill>
            </a:endParaRPr>
          </a:p>
        </p:txBody>
      </p:sp>
      <p:sp>
        <p:nvSpPr>
          <p:cNvPr id="6" name="Content Placeholder 2"/>
          <p:cNvSpPr txBox="1">
            <a:spLocks/>
          </p:cNvSpPr>
          <p:nvPr/>
        </p:nvSpPr>
        <p:spPr>
          <a:xfrm>
            <a:off x="270456" y="599789"/>
            <a:ext cx="11643638"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ct val="105000"/>
              </a:lnSpc>
              <a:spcBef>
                <a:spcPts val="0"/>
              </a:spcBef>
              <a:spcAft>
                <a:spcPts val="0"/>
              </a:spcAft>
              <a:buNone/>
            </a:pPr>
            <a:r>
              <a:rPr lang="en-US" sz="2500" dirty="0" smtClean="0">
                <a:solidFill>
                  <a:schemeClr val="accent3">
                    <a:lumMod val="75000"/>
                  </a:schemeClr>
                </a:solidFill>
              </a:rPr>
              <a:t>   Product:</a:t>
            </a:r>
          </a:p>
          <a:p>
            <a:pPr marL="0" indent="0" algn="just">
              <a:lnSpc>
                <a:spcPct val="105000"/>
              </a:lnSpc>
              <a:spcBef>
                <a:spcPts val="0"/>
              </a:spcBef>
              <a:spcAft>
                <a:spcPts val="0"/>
              </a:spcAft>
              <a:buNone/>
            </a:pPr>
            <a:r>
              <a:rPr lang="en-US" sz="2500" u="sng" dirty="0">
                <a:solidFill>
                  <a:srgbClr val="002060"/>
                </a:solidFill>
              </a:rPr>
              <a:t>Quality </a:t>
            </a:r>
            <a:r>
              <a:rPr lang="en-US" sz="2500" u="sng" dirty="0" smtClean="0">
                <a:solidFill>
                  <a:srgbClr val="002060"/>
                </a:solidFill>
              </a:rPr>
              <a:t>improvement: </a:t>
            </a:r>
            <a:r>
              <a:rPr lang="en-US" sz="2500" dirty="0" smtClean="0">
                <a:solidFill>
                  <a:srgbClr val="002060"/>
                </a:solidFill>
              </a:rPr>
              <a:t>Aims </a:t>
            </a:r>
            <a:r>
              <a:rPr lang="en-US" sz="2500" dirty="0">
                <a:solidFill>
                  <a:srgbClr val="002060"/>
                </a:solidFill>
              </a:rPr>
              <a:t>at increasing the product’s </a:t>
            </a:r>
            <a:r>
              <a:rPr lang="en-US" sz="2500" dirty="0" smtClean="0">
                <a:solidFill>
                  <a:srgbClr val="002060"/>
                </a:solidFill>
              </a:rPr>
              <a:t>functional</a:t>
            </a:r>
          </a:p>
          <a:p>
            <a:pPr marL="0" indent="0" algn="just">
              <a:lnSpc>
                <a:spcPct val="105000"/>
              </a:lnSpc>
              <a:spcBef>
                <a:spcPts val="0"/>
              </a:spcBef>
              <a:spcAft>
                <a:spcPts val="0"/>
              </a:spcAft>
              <a:buNone/>
            </a:pPr>
            <a:r>
              <a:rPr lang="en-US" sz="2500" dirty="0" smtClean="0">
                <a:solidFill>
                  <a:srgbClr val="002060"/>
                </a:solidFill>
              </a:rPr>
              <a:t> </a:t>
            </a:r>
            <a:r>
              <a:rPr lang="en-US" sz="2500" dirty="0">
                <a:solidFill>
                  <a:srgbClr val="002060"/>
                </a:solidFill>
              </a:rPr>
              <a:t>performance.</a:t>
            </a:r>
          </a:p>
          <a:p>
            <a:pPr marL="0" indent="0" algn="just">
              <a:lnSpc>
                <a:spcPct val="105000"/>
              </a:lnSpc>
              <a:spcBef>
                <a:spcPts val="0"/>
              </a:spcBef>
              <a:spcAft>
                <a:spcPts val="0"/>
              </a:spcAft>
              <a:buNone/>
            </a:pPr>
            <a:r>
              <a:rPr lang="en-US" sz="2500" u="sng" dirty="0">
                <a:solidFill>
                  <a:srgbClr val="002060"/>
                </a:solidFill>
              </a:rPr>
              <a:t>Features </a:t>
            </a:r>
            <a:r>
              <a:rPr lang="en-US" sz="2500" u="sng" dirty="0" smtClean="0">
                <a:solidFill>
                  <a:srgbClr val="002060"/>
                </a:solidFill>
              </a:rPr>
              <a:t>improvement: </a:t>
            </a:r>
            <a:r>
              <a:rPr lang="en-US" sz="2500" dirty="0" smtClean="0">
                <a:solidFill>
                  <a:srgbClr val="002060"/>
                </a:solidFill>
              </a:rPr>
              <a:t>Aims </a:t>
            </a:r>
            <a:r>
              <a:rPr lang="en-US" sz="2500" dirty="0">
                <a:solidFill>
                  <a:srgbClr val="002060"/>
                </a:solidFill>
              </a:rPr>
              <a:t>at adding new features, such as </a:t>
            </a:r>
            <a:r>
              <a:rPr lang="en-US" sz="2500" dirty="0" smtClean="0">
                <a:solidFill>
                  <a:srgbClr val="002060"/>
                </a:solidFill>
              </a:rPr>
              <a:t>size</a:t>
            </a:r>
            <a:r>
              <a:rPr lang="en-US" sz="2500" dirty="0">
                <a:solidFill>
                  <a:srgbClr val="002060"/>
                </a:solidFill>
              </a:rPr>
              <a:t>, weight, materials, additives and accessories that expand the product’s performance, versatility, safety or convenience.</a:t>
            </a:r>
          </a:p>
          <a:p>
            <a:pPr marL="0" indent="0" algn="just">
              <a:lnSpc>
                <a:spcPct val="105000"/>
              </a:lnSpc>
              <a:spcBef>
                <a:spcPts val="0"/>
              </a:spcBef>
              <a:spcAft>
                <a:spcPts val="0"/>
              </a:spcAft>
              <a:buNone/>
            </a:pPr>
            <a:r>
              <a:rPr lang="en-US" sz="2500" u="sng" dirty="0">
                <a:solidFill>
                  <a:srgbClr val="002060"/>
                </a:solidFill>
              </a:rPr>
              <a:t>Style </a:t>
            </a:r>
            <a:r>
              <a:rPr lang="en-US" sz="2500" u="sng" dirty="0" smtClean="0">
                <a:solidFill>
                  <a:srgbClr val="002060"/>
                </a:solidFill>
              </a:rPr>
              <a:t>improvement: </a:t>
            </a:r>
            <a:r>
              <a:rPr lang="en-US" sz="2500" dirty="0" smtClean="0">
                <a:solidFill>
                  <a:srgbClr val="002060"/>
                </a:solidFill>
              </a:rPr>
              <a:t>Aims </a:t>
            </a:r>
            <a:r>
              <a:rPr lang="en-US" sz="2500" dirty="0">
                <a:solidFill>
                  <a:srgbClr val="002060"/>
                </a:solidFill>
              </a:rPr>
              <a:t>at </a:t>
            </a:r>
            <a:r>
              <a:rPr lang="en-US" sz="2500" dirty="0" smtClean="0">
                <a:solidFill>
                  <a:srgbClr val="002060"/>
                </a:solidFill>
              </a:rPr>
              <a:t>increasing </a:t>
            </a:r>
            <a:r>
              <a:rPr lang="en-US" sz="2500" dirty="0">
                <a:solidFill>
                  <a:srgbClr val="002060"/>
                </a:solidFill>
              </a:rPr>
              <a:t>the product’s esthetics appeal.</a:t>
            </a:r>
          </a:p>
          <a:p>
            <a:pPr marL="0" indent="0" algn="just">
              <a:lnSpc>
                <a:spcPct val="105000"/>
              </a:lnSpc>
              <a:spcBef>
                <a:spcPts val="0"/>
              </a:spcBef>
              <a:spcAft>
                <a:spcPts val="0"/>
              </a:spcAft>
              <a:buNone/>
            </a:pPr>
            <a:r>
              <a:rPr lang="en-US" sz="2500" dirty="0" smtClean="0">
                <a:solidFill>
                  <a:srgbClr val="002060"/>
                </a:solidFill>
              </a:rPr>
              <a:t>   </a:t>
            </a:r>
            <a:r>
              <a:rPr lang="en-US" sz="2500" dirty="0" smtClean="0">
                <a:solidFill>
                  <a:schemeClr val="accent3">
                    <a:lumMod val="75000"/>
                  </a:schemeClr>
                </a:solidFill>
              </a:rPr>
              <a:t>Price:</a:t>
            </a:r>
          </a:p>
          <a:p>
            <a:pPr marL="0" indent="0" algn="just">
              <a:lnSpc>
                <a:spcPct val="105000"/>
              </a:lnSpc>
              <a:spcBef>
                <a:spcPts val="0"/>
              </a:spcBef>
              <a:spcAft>
                <a:spcPts val="0"/>
              </a:spcAft>
              <a:buNone/>
            </a:pPr>
            <a:r>
              <a:rPr lang="en-US" sz="2500" dirty="0" smtClean="0">
                <a:solidFill>
                  <a:srgbClr val="002060"/>
                </a:solidFill>
              </a:rPr>
              <a:t>It is competition based. They are generally low.</a:t>
            </a:r>
          </a:p>
          <a:p>
            <a:pPr marL="0" indent="0" algn="just">
              <a:lnSpc>
                <a:spcPct val="105000"/>
              </a:lnSpc>
              <a:spcBef>
                <a:spcPts val="0"/>
              </a:spcBef>
              <a:spcAft>
                <a:spcPts val="0"/>
              </a:spcAft>
              <a:buNone/>
            </a:pPr>
            <a:r>
              <a:rPr lang="en-US" sz="2500" dirty="0" smtClean="0">
                <a:solidFill>
                  <a:schemeClr val="accent3">
                    <a:lumMod val="75000"/>
                  </a:schemeClr>
                </a:solidFill>
              </a:rPr>
              <a:t>   Promotion: </a:t>
            </a:r>
            <a:endParaRPr lang="en-US" sz="2500" u="sng" dirty="0">
              <a:solidFill>
                <a:srgbClr val="002060"/>
              </a:solidFill>
            </a:endParaRPr>
          </a:p>
          <a:p>
            <a:pPr marL="0" indent="0" algn="just">
              <a:lnSpc>
                <a:spcPct val="105000"/>
              </a:lnSpc>
              <a:spcBef>
                <a:spcPts val="0"/>
              </a:spcBef>
              <a:spcAft>
                <a:spcPts val="0"/>
              </a:spcAft>
              <a:buNone/>
            </a:pPr>
            <a:r>
              <a:rPr lang="en-US" sz="2500" dirty="0">
                <a:solidFill>
                  <a:srgbClr val="002060"/>
                </a:solidFill>
              </a:rPr>
              <a:t>Brand Loyalty is emphasized. Advertising is redesigned to stress brand differences and benefits. Sales promotion is increased and modify to encourage brand switching. Post sale services are offered. Dealer promotion is done to push the product.</a:t>
            </a:r>
          </a:p>
          <a:p>
            <a:pPr marL="0" indent="0" algn="just">
              <a:lnSpc>
                <a:spcPct val="105000"/>
              </a:lnSpc>
              <a:spcBef>
                <a:spcPts val="0"/>
              </a:spcBef>
              <a:spcAft>
                <a:spcPts val="0"/>
              </a:spcAft>
              <a:buNone/>
            </a:pPr>
            <a:r>
              <a:rPr lang="en-US" sz="2500" dirty="0" smtClean="0">
                <a:solidFill>
                  <a:schemeClr val="accent3">
                    <a:lumMod val="75000"/>
                  </a:schemeClr>
                </a:solidFill>
              </a:rPr>
              <a:t>   Place:</a:t>
            </a:r>
          </a:p>
          <a:p>
            <a:pPr marL="0" indent="0" algn="just">
              <a:lnSpc>
                <a:spcPct val="105000"/>
              </a:lnSpc>
              <a:spcBef>
                <a:spcPts val="0"/>
              </a:spcBef>
              <a:spcAft>
                <a:spcPts val="0"/>
              </a:spcAft>
              <a:buNone/>
            </a:pPr>
            <a:r>
              <a:rPr lang="en-US" sz="2500" dirty="0" smtClean="0">
                <a:solidFill>
                  <a:srgbClr val="002060"/>
                </a:solidFill>
              </a:rPr>
              <a:t>More intensive distribution strategy is followed. New distribution channels are used.</a:t>
            </a:r>
            <a:endParaRPr lang="en-US" sz="2500" dirty="0">
              <a:solidFill>
                <a:srgbClr val="002060"/>
              </a:solidFill>
            </a:endParaRPr>
          </a:p>
        </p:txBody>
      </p:sp>
      <p:sp>
        <p:nvSpPr>
          <p:cNvPr id="5"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900142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down)">
                                      <p:cBhvr>
                                        <p:cTn id="16" dur="500"/>
                                        <p:tgtEl>
                                          <p:spTgt spid="6">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down)">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wipe(down)">
                                      <p:cBhvr>
                                        <p:cTn id="24" dur="500"/>
                                        <p:tgtEl>
                                          <p:spTgt spid="6">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wipe(down)">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wipe(down)">
                                      <p:cBhvr>
                                        <p:cTn id="32" dur="500"/>
                                        <p:tgtEl>
                                          <p:spTgt spid="6">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wipe(down)">
                                      <p:cBhvr>
                                        <p:cTn id="35" dur="500"/>
                                        <p:tgtEl>
                                          <p:spTgt spid="6">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6">
                                            <p:txEl>
                                              <p:pRg st="9" end="9"/>
                                            </p:txEl>
                                          </p:spTgt>
                                        </p:tgtEl>
                                        <p:attrNameLst>
                                          <p:attrName>style.visibility</p:attrName>
                                        </p:attrNameLst>
                                      </p:cBhvr>
                                      <p:to>
                                        <p:strVal val="visible"/>
                                      </p:to>
                                    </p:set>
                                    <p:animEffect transition="in" filter="fade">
                                      <p:cBhvr>
                                        <p:cTn id="40" dur="1000"/>
                                        <p:tgtEl>
                                          <p:spTgt spid="6">
                                            <p:txEl>
                                              <p:pRg st="9" end="9"/>
                                            </p:txEl>
                                          </p:spTgt>
                                        </p:tgtEl>
                                      </p:cBhvr>
                                    </p:animEffect>
                                    <p:anim calcmode="lin" valueType="num">
                                      <p:cBhvr>
                                        <p:cTn id="41"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9" end="9"/>
                                            </p:txEl>
                                          </p:spTgt>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animEffect transition="in" filter="fade">
                                      <p:cBhvr>
                                        <p:cTn id="45" dur="1000"/>
                                        <p:tgtEl>
                                          <p:spTgt spid="6">
                                            <p:txEl>
                                              <p:pRg st="10" end="10"/>
                                            </p:txEl>
                                          </p:spTgt>
                                        </p:tgtEl>
                                      </p:cBhvr>
                                    </p:animEffect>
                                    <p:anim calcmode="lin" valueType="num">
                                      <p:cBhvr>
                                        <p:cTn id="46"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सम्बन्धित छ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938" y="-243877"/>
            <a:ext cx="3254062" cy="19825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2800" b="1" u="sng" dirty="0"/>
              <a:t>Product Life </a:t>
            </a:r>
            <a:r>
              <a:rPr lang="en-US" sz="2800" b="1" u="sng" dirty="0" smtClean="0"/>
              <a:t>cycle strategies- </a:t>
            </a:r>
            <a:r>
              <a:rPr lang="en-US" sz="2800" b="1" u="sng" dirty="0" smtClean="0">
                <a:solidFill>
                  <a:srgbClr val="FF0000"/>
                </a:solidFill>
              </a:rPr>
              <a:t>decline stage</a:t>
            </a:r>
            <a:endParaRPr lang="en-US" sz="2800" b="1" u="sng" dirty="0">
              <a:solidFill>
                <a:srgbClr val="FF0000"/>
              </a:solidFill>
            </a:endParaRPr>
          </a:p>
        </p:txBody>
      </p:sp>
      <p:sp>
        <p:nvSpPr>
          <p:cNvPr id="6" name="Content Placeholder 2"/>
          <p:cNvSpPr txBox="1">
            <a:spLocks/>
          </p:cNvSpPr>
          <p:nvPr/>
        </p:nvSpPr>
        <p:spPr>
          <a:xfrm>
            <a:off x="270456" y="599789"/>
            <a:ext cx="11643638"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ct val="110000"/>
              </a:lnSpc>
              <a:spcBef>
                <a:spcPts val="0"/>
              </a:spcBef>
              <a:spcAft>
                <a:spcPts val="0"/>
              </a:spcAft>
              <a:buNone/>
            </a:pPr>
            <a:r>
              <a:rPr lang="en-US" sz="2500" dirty="0" smtClean="0">
                <a:solidFill>
                  <a:schemeClr val="accent3">
                    <a:lumMod val="75000"/>
                  </a:schemeClr>
                </a:solidFill>
              </a:rPr>
              <a:t>   Product:</a:t>
            </a:r>
          </a:p>
          <a:p>
            <a:pPr marL="0" indent="0" algn="just">
              <a:lnSpc>
                <a:spcPts val="4000"/>
              </a:lnSpc>
              <a:spcBef>
                <a:spcPts val="0"/>
              </a:spcBef>
              <a:spcAft>
                <a:spcPts val="0"/>
              </a:spcAft>
              <a:buNone/>
            </a:pPr>
            <a:r>
              <a:rPr lang="en-US" sz="2400" dirty="0" smtClean="0">
                <a:solidFill>
                  <a:srgbClr val="002060"/>
                </a:solidFill>
              </a:rPr>
              <a:t>Weaker </a:t>
            </a:r>
            <a:r>
              <a:rPr lang="en-US" sz="2400" dirty="0">
                <a:solidFill>
                  <a:srgbClr val="002060"/>
                </a:solidFill>
              </a:rPr>
              <a:t>products are phased out. Brands are reduced. Product </a:t>
            </a:r>
            <a:r>
              <a:rPr lang="en-US" sz="2400" dirty="0" smtClean="0">
                <a:solidFill>
                  <a:srgbClr val="002060"/>
                </a:solidFill>
              </a:rPr>
              <a:t>offer</a:t>
            </a:r>
          </a:p>
          <a:p>
            <a:pPr marL="0" indent="0" algn="just">
              <a:lnSpc>
                <a:spcPts val="4000"/>
              </a:lnSpc>
              <a:spcBef>
                <a:spcPts val="0"/>
              </a:spcBef>
              <a:spcAft>
                <a:spcPts val="0"/>
              </a:spcAft>
              <a:buNone/>
            </a:pPr>
            <a:r>
              <a:rPr lang="en-US" sz="2400" dirty="0" smtClean="0">
                <a:solidFill>
                  <a:srgbClr val="002060"/>
                </a:solidFill>
              </a:rPr>
              <a:t> </a:t>
            </a:r>
            <a:r>
              <a:rPr lang="en-US" sz="2400" dirty="0">
                <a:solidFill>
                  <a:srgbClr val="002060"/>
                </a:solidFill>
              </a:rPr>
              <a:t>is rationalized. Market niches are catered (make satisfied).</a:t>
            </a:r>
          </a:p>
          <a:p>
            <a:pPr marL="0" indent="0" algn="just">
              <a:lnSpc>
                <a:spcPct val="110000"/>
              </a:lnSpc>
              <a:spcBef>
                <a:spcPts val="0"/>
              </a:spcBef>
              <a:spcAft>
                <a:spcPts val="0"/>
              </a:spcAft>
              <a:buNone/>
            </a:pPr>
            <a:r>
              <a:rPr lang="en-US" sz="2500" dirty="0" smtClean="0">
                <a:solidFill>
                  <a:srgbClr val="002060"/>
                </a:solidFill>
              </a:rPr>
              <a:t>   </a:t>
            </a:r>
            <a:r>
              <a:rPr lang="en-US" sz="2500" dirty="0" smtClean="0">
                <a:solidFill>
                  <a:schemeClr val="accent3">
                    <a:lumMod val="75000"/>
                  </a:schemeClr>
                </a:solidFill>
              </a:rPr>
              <a:t>Price:</a:t>
            </a:r>
          </a:p>
          <a:p>
            <a:pPr marL="0" indent="0" algn="just">
              <a:lnSpc>
                <a:spcPts val="4000"/>
              </a:lnSpc>
              <a:spcBef>
                <a:spcPts val="0"/>
              </a:spcBef>
              <a:spcAft>
                <a:spcPts val="0"/>
              </a:spcAft>
              <a:buNone/>
            </a:pPr>
            <a:r>
              <a:rPr lang="en-US" sz="2400" dirty="0">
                <a:solidFill>
                  <a:srgbClr val="002060"/>
                </a:solidFill>
              </a:rPr>
              <a:t>Generally low price is offered to the customer where as, high price strategy is used for loyal customers.</a:t>
            </a:r>
          </a:p>
          <a:p>
            <a:pPr marL="0" indent="0" algn="just">
              <a:lnSpc>
                <a:spcPct val="110000"/>
              </a:lnSpc>
              <a:spcBef>
                <a:spcPts val="0"/>
              </a:spcBef>
              <a:spcAft>
                <a:spcPts val="0"/>
              </a:spcAft>
              <a:buNone/>
            </a:pPr>
            <a:r>
              <a:rPr lang="en-US" sz="2500" dirty="0" smtClean="0">
                <a:solidFill>
                  <a:schemeClr val="accent3">
                    <a:lumMod val="75000"/>
                  </a:schemeClr>
                </a:solidFill>
              </a:rPr>
              <a:t>   Promotion: </a:t>
            </a:r>
            <a:endParaRPr lang="en-US" sz="2500" u="sng" dirty="0">
              <a:solidFill>
                <a:srgbClr val="002060"/>
              </a:solidFill>
            </a:endParaRPr>
          </a:p>
          <a:p>
            <a:pPr marL="0" indent="0" algn="just">
              <a:lnSpc>
                <a:spcPts val="4000"/>
              </a:lnSpc>
              <a:spcBef>
                <a:spcPts val="0"/>
              </a:spcBef>
              <a:spcAft>
                <a:spcPts val="0"/>
              </a:spcAft>
              <a:buNone/>
            </a:pPr>
            <a:r>
              <a:rPr lang="en-US" sz="2400" dirty="0">
                <a:solidFill>
                  <a:srgbClr val="002060"/>
                </a:solidFill>
              </a:rPr>
              <a:t>Promotion is done for reinforcement (strengthening). Advertisement is done to retain loyal customers. Sales promotion is minimal or none.</a:t>
            </a:r>
          </a:p>
          <a:p>
            <a:pPr marL="0" indent="0" algn="just">
              <a:lnSpc>
                <a:spcPct val="110000"/>
              </a:lnSpc>
              <a:spcBef>
                <a:spcPts val="0"/>
              </a:spcBef>
              <a:spcAft>
                <a:spcPts val="0"/>
              </a:spcAft>
              <a:buNone/>
            </a:pPr>
            <a:r>
              <a:rPr lang="en-US" sz="2500" dirty="0" smtClean="0">
                <a:solidFill>
                  <a:schemeClr val="accent3">
                    <a:lumMod val="75000"/>
                  </a:schemeClr>
                </a:solidFill>
              </a:rPr>
              <a:t>   Place:</a:t>
            </a:r>
          </a:p>
          <a:p>
            <a:pPr marL="0" indent="0" algn="just">
              <a:lnSpc>
                <a:spcPts val="4000"/>
              </a:lnSpc>
              <a:spcBef>
                <a:spcPts val="0"/>
              </a:spcBef>
              <a:spcAft>
                <a:spcPts val="0"/>
              </a:spcAft>
              <a:buNone/>
            </a:pPr>
            <a:r>
              <a:rPr lang="en-US" sz="2400" dirty="0">
                <a:solidFill>
                  <a:srgbClr val="002060"/>
                </a:solidFill>
              </a:rPr>
              <a:t>Distribution strategy is made more selective. Unprofitable channels are phased out.</a:t>
            </a:r>
          </a:p>
        </p:txBody>
      </p:sp>
      <p:sp>
        <p:nvSpPr>
          <p:cNvPr id="5"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25099014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wipe(down)">
                                      <p:cBhvr>
                                        <p:cTn id="18" dur="500"/>
                                        <p:tgtEl>
                                          <p:spTgt spid="6">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wipe(down)">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wipe(down)">
                                      <p:cBhvr>
                                        <p:cTn id="26" dur="500"/>
                                        <p:tgtEl>
                                          <p:spTgt spid="6">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wipe(down)">
                                      <p:cBhvr>
                                        <p:cTn id="29" dur="500"/>
                                        <p:tgtEl>
                                          <p:spTgt spid="6">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wipe(down)">
                                      <p:cBhvr>
                                        <p:cTn id="34" dur="500"/>
                                        <p:tgtEl>
                                          <p:spTgt spid="6">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wipe(down)">
                                      <p:cBhvr>
                                        <p:cTn id="3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सम्बन्धित छ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938" y="-243877"/>
            <a:ext cx="3254062" cy="19825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t="12301" b="1957"/>
          <a:stretch/>
        </p:blipFill>
        <p:spPr>
          <a:xfrm>
            <a:off x="115910" y="643944"/>
            <a:ext cx="12076090" cy="4224270"/>
          </a:xfrm>
          <a:prstGeom prst="rect">
            <a:avLst/>
          </a:prstGeom>
        </p:spPr>
      </p:pic>
      <p:sp>
        <p:nvSpPr>
          <p:cNvPr id="2" name="Title 1"/>
          <p:cNvSpPr>
            <a:spLocks noGrp="1"/>
          </p:cNvSpPr>
          <p:nvPr>
            <p:ph type="title"/>
          </p:nvPr>
        </p:nvSpPr>
        <p:spPr>
          <a:xfrm>
            <a:off x="-1" y="0"/>
            <a:ext cx="11784170" cy="900332"/>
          </a:xfrm>
        </p:spPr>
        <p:txBody>
          <a:bodyPr>
            <a:normAutofit/>
          </a:bodyPr>
          <a:lstStyle/>
          <a:p>
            <a:r>
              <a:rPr lang="en-US" sz="2800" b="1" u="sng" dirty="0"/>
              <a:t>Product Life </a:t>
            </a:r>
            <a:r>
              <a:rPr lang="en-US" sz="2800" b="1" u="sng" dirty="0" smtClean="0"/>
              <a:t>cycle</a:t>
            </a:r>
            <a:endParaRPr lang="en-US" sz="2800" b="1" u="sng" dirty="0">
              <a:solidFill>
                <a:srgbClr val="FF0000"/>
              </a:solidFill>
            </a:endParaRPr>
          </a:p>
        </p:txBody>
      </p:sp>
      <p:sp>
        <p:nvSpPr>
          <p:cNvPr id="5"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8" name="Picture 7"/>
          <p:cNvPicPr>
            <a:picLocks noChangeAspect="1"/>
          </p:cNvPicPr>
          <p:nvPr/>
        </p:nvPicPr>
        <p:blipFill rotWithShape="1">
          <a:blip r:embed="rId5"/>
          <a:srcRect t="2078" b="19221"/>
          <a:stretch/>
        </p:blipFill>
        <p:spPr>
          <a:xfrm>
            <a:off x="103032" y="4862162"/>
            <a:ext cx="12088968" cy="1757580"/>
          </a:xfrm>
          <a:prstGeom prst="rect">
            <a:avLst/>
          </a:prstGeom>
        </p:spPr>
      </p:pic>
    </p:spTree>
    <p:extLst>
      <p:ext uri="{BB962C8B-B14F-4D97-AF65-F5344CB8AC3E}">
        <p14:creationId xmlns:p14="http://schemas.microsoft.com/office/powerpoint/2010/main" val="2297728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new productको लागि तस्बिर परिणाम"/>
          <p:cNvPicPr>
            <a:picLocks noChangeAspect="1" noChangeArrowheads="1"/>
          </p:cNvPicPr>
          <p:nvPr/>
        </p:nvPicPr>
        <p:blipFill rotWithShape="1">
          <a:blip r:embed="rId2">
            <a:extLst>
              <a:ext uri="{28A0092B-C50C-407E-A947-70E740481C1C}">
                <a14:useLocalDpi xmlns:a14="http://schemas.microsoft.com/office/drawing/2010/main" val="0"/>
              </a:ext>
            </a:extLst>
          </a:blip>
          <a:srcRect l="2325" t="7411" r="1400"/>
          <a:stretch/>
        </p:blipFill>
        <p:spPr bwMode="auto">
          <a:xfrm>
            <a:off x="0" y="3670479"/>
            <a:ext cx="6400801" cy="31875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3600" b="1" u="sng" dirty="0" smtClean="0"/>
              <a:t>New product</a:t>
            </a:r>
            <a:endParaRPr lang="en-US" sz="3600" b="1" u="sng" dirty="0">
              <a:solidFill>
                <a:srgbClr val="FF0000"/>
              </a:solidFill>
            </a:endParaRPr>
          </a:p>
        </p:txBody>
      </p:sp>
      <p:sp>
        <p:nvSpPr>
          <p:cNvPr id="13"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15" name="Content Placeholder 2"/>
          <p:cNvSpPr txBox="1">
            <a:spLocks/>
          </p:cNvSpPr>
          <p:nvPr/>
        </p:nvSpPr>
        <p:spPr>
          <a:xfrm>
            <a:off x="270456" y="741458"/>
            <a:ext cx="11643638"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ct val="110000"/>
              </a:lnSpc>
              <a:spcBef>
                <a:spcPts val="0"/>
              </a:spcBef>
              <a:spcAft>
                <a:spcPts val="0"/>
              </a:spcAft>
              <a:buNone/>
            </a:pPr>
            <a:r>
              <a:rPr lang="en-US" sz="2500" b="1" dirty="0" smtClean="0">
                <a:solidFill>
                  <a:schemeClr val="accent3">
                    <a:lumMod val="75000"/>
                  </a:schemeClr>
                </a:solidFill>
              </a:rPr>
              <a:t>Philip Kotler:</a:t>
            </a:r>
          </a:p>
          <a:p>
            <a:pPr marL="0" indent="0" algn="just">
              <a:lnSpc>
                <a:spcPts val="4000"/>
              </a:lnSpc>
              <a:spcBef>
                <a:spcPts val="0"/>
              </a:spcBef>
              <a:spcAft>
                <a:spcPts val="0"/>
              </a:spcAft>
              <a:buNone/>
            </a:pPr>
            <a:r>
              <a:rPr lang="en-US" sz="2400" dirty="0" smtClean="0">
                <a:solidFill>
                  <a:srgbClr val="002060"/>
                </a:solidFill>
              </a:rPr>
              <a:t>New products include original products, improved products, modified products, and new brands that the firm develops. </a:t>
            </a:r>
          </a:p>
          <a:p>
            <a:pPr marL="0" indent="0" algn="just">
              <a:lnSpc>
                <a:spcPct val="110000"/>
              </a:lnSpc>
              <a:spcBef>
                <a:spcPts val="0"/>
              </a:spcBef>
              <a:spcAft>
                <a:spcPts val="0"/>
              </a:spcAft>
              <a:buNone/>
            </a:pPr>
            <a:endParaRPr lang="en-US" sz="1800" b="1" dirty="0" smtClean="0">
              <a:solidFill>
                <a:schemeClr val="accent3">
                  <a:lumMod val="75000"/>
                </a:schemeClr>
              </a:solidFill>
            </a:endParaRPr>
          </a:p>
          <a:p>
            <a:pPr marL="0" indent="0" algn="just">
              <a:lnSpc>
                <a:spcPct val="110000"/>
              </a:lnSpc>
              <a:spcBef>
                <a:spcPts val="0"/>
              </a:spcBef>
              <a:spcAft>
                <a:spcPts val="0"/>
              </a:spcAft>
              <a:buNone/>
            </a:pPr>
            <a:endParaRPr lang="en-US" sz="1800" b="1" dirty="0" smtClean="0">
              <a:solidFill>
                <a:schemeClr val="accent3">
                  <a:lumMod val="75000"/>
                </a:schemeClr>
              </a:solidFill>
            </a:endParaRPr>
          </a:p>
          <a:p>
            <a:pPr marL="0" indent="0" algn="just">
              <a:lnSpc>
                <a:spcPct val="110000"/>
              </a:lnSpc>
              <a:spcBef>
                <a:spcPts val="0"/>
              </a:spcBef>
              <a:spcAft>
                <a:spcPts val="0"/>
              </a:spcAft>
              <a:buNone/>
            </a:pPr>
            <a:r>
              <a:rPr lang="en-US" sz="2500" b="1" dirty="0" smtClean="0">
                <a:solidFill>
                  <a:schemeClr val="accent3">
                    <a:lumMod val="75000"/>
                  </a:schemeClr>
                </a:solidFill>
              </a:rPr>
              <a:t>William J. Stanton</a:t>
            </a:r>
            <a:endParaRPr lang="en-US" sz="2500" b="1" dirty="0">
              <a:solidFill>
                <a:schemeClr val="accent3">
                  <a:lumMod val="75000"/>
                </a:schemeClr>
              </a:solidFill>
            </a:endParaRPr>
          </a:p>
          <a:p>
            <a:pPr marL="0" indent="0" algn="just">
              <a:lnSpc>
                <a:spcPts val="4000"/>
              </a:lnSpc>
              <a:spcBef>
                <a:spcPts val="0"/>
              </a:spcBef>
              <a:spcAft>
                <a:spcPts val="0"/>
              </a:spcAft>
              <a:buNone/>
            </a:pPr>
            <a:r>
              <a:rPr lang="en-US" sz="2400" dirty="0" smtClean="0">
                <a:solidFill>
                  <a:srgbClr val="002060"/>
                </a:solidFill>
              </a:rPr>
              <a:t>If buyers consider it to be significantly different from competitive products in some relevant 					characteristics (such as appearance or performance), 						then it is indeed  a new product.</a:t>
            </a:r>
          </a:p>
          <a:p>
            <a:pPr marL="0" indent="0" algn="just">
              <a:lnSpc>
                <a:spcPts val="4000"/>
              </a:lnSpc>
              <a:spcBef>
                <a:spcPts val="0"/>
              </a:spcBef>
              <a:spcAft>
                <a:spcPts val="0"/>
              </a:spcAft>
              <a:buNone/>
            </a:pPr>
            <a:r>
              <a:rPr lang="en-US" b="1" i="1" dirty="0" smtClean="0">
                <a:solidFill>
                  <a:srgbClr val="FF0000"/>
                </a:solidFill>
              </a:rPr>
              <a:t>							     </a:t>
            </a:r>
            <a:r>
              <a:rPr lang="en-US" b="1" i="1" u="sng" dirty="0" smtClean="0">
                <a:solidFill>
                  <a:srgbClr val="FF0000"/>
                </a:solidFill>
              </a:rPr>
              <a:t>Product innovations</a:t>
            </a:r>
          </a:p>
          <a:p>
            <a:pPr marL="0" indent="0" algn="just">
              <a:lnSpc>
                <a:spcPts val="4000"/>
              </a:lnSpc>
              <a:spcBef>
                <a:spcPts val="0"/>
              </a:spcBef>
              <a:spcAft>
                <a:spcPts val="0"/>
              </a:spcAft>
              <a:buNone/>
            </a:pPr>
            <a:r>
              <a:rPr lang="en-US" b="1" i="1" dirty="0" smtClean="0">
                <a:solidFill>
                  <a:srgbClr val="FF0000"/>
                </a:solidFill>
              </a:rPr>
              <a:t>							   </a:t>
            </a:r>
            <a:r>
              <a:rPr lang="en-US" b="1" i="1" u="sng" dirty="0" smtClean="0">
                <a:solidFill>
                  <a:srgbClr val="FF0000"/>
                </a:solidFill>
              </a:rPr>
              <a:t>Product modifications</a:t>
            </a:r>
          </a:p>
          <a:p>
            <a:pPr marL="0" indent="0" algn="just">
              <a:lnSpc>
                <a:spcPts val="4000"/>
              </a:lnSpc>
              <a:spcBef>
                <a:spcPts val="0"/>
              </a:spcBef>
              <a:spcAft>
                <a:spcPts val="0"/>
              </a:spcAft>
              <a:buNone/>
            </a:pPr>
            <a:r>
              <a:rPr lang="en-US" b="1" i="1" dirty="0" smtClean="0">
                <a:solidFill>
                  <a:srgbClr val="FF0000"/>
                </a:solidFill>
              </a:rPr>
              <a:t>							</a:t>
            </a:r>
            <a:r>
              <a:rPr lang="en-US" b="1" i="1" u="sng" dirty="0" smtClean="0">
                <a:solidFill>
                  <a:srgbClr val="FF0000"/>
                </a:solidFill>
              </a:rPr>
              <a:t>Product imitations (copy)</a:t>
            </a:r>
            <a:endParaRPr lang="en-US" b="1" i="1" u="sng" dirty="0">
              <a:solidFill>
                <a:srgbClr val="FF0000"/>
              </a:solidFill>
            </a:endParaRPr>
          </a:p>
        </p:txBody>
      </p:sp>
    </p:spTree>
    <p:extLst>
      <p:ext uri="{BB962C8B-B14F-4D97-AF65-F5344CB8AC3E}">
        <p14:creationId xmlns:p14="http://schemas.microsoft.com/office/powerpoint/2010/main" val="31296237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 calcmode="lin" valueType="num">
                                      <p:cBhvr>
                                        <p:cTn id="12"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5">
                                            <p:txEl>
                                              <p:pRg st="1" end="1"/>
                                            </p:txEl>
                                          </p:spTgt>
                                        </p:tgtEl>
                                      </p:cBhvr>
                                    </p:animEffect>
                                  </p:childTnLst>
                                </p:cTn>
                              </p:par>
                            </p:childTnLst>
                          </p:cTn>
                        </p:par>
                        <p:par>
                          <p:cTn id="15" fill="hold">
                            <p:stCondLst>
                              <p:cond delay="500"/>
                            </p:stCondLst>
                            <p:childTnLst>
                              <p:par>
                                <p:cTn id="16" presetID="6" presetClass="entr" presetSubtype="16" fill="hold" nodeType="afterEffect">
                                  <p:stCondLst>
                                    <p:cond delay="0"/>
                                  </p:stCondLst>
                                  <p:childTnLst>
                                    <p:set>
                                      <p:cBhvr>
                                        <p:cTn id="17" dur="1" fill="hold">
                                          <p:stCondLst>
                                            <p:cond delay="0"/>
                                          </p:stCondLst>
                                        </p:cTn>
                                        <p:tgtEl>
                                          <p:spTgt spid="15">
                                            <p:txEl>
                                              <p:pRg st="4" end="4"/>
                                            </p:txEl>
                                          </p:spTgt>
                                        </p:tgtEl>
                                        <p:attrNameLst>
                                          <p:attrName>style.visibility</p:attrName>
                                        </p:attrNameLst>
                                      </p:cBhvr>
                                      <p:to>
                                        <p:strVal val="visible"/>
                                      </p:to>
                                    </p:set>
                                    <p:animEffect transition="in" filter="circle(in)">
                                      <p:cBhvr>
                                        <p:cTn id="18" dur="2000"/>
                                        <p:tgtEl>
                                          <p:spTgt spid="15">
                                            <p:txEl>
                                              <p:pRg st="4" end="4"/>
                                            </p:txEl>
                                          </p:spTgt>
                                        </p:tgtEl>
                                      </p:cBhvr>
                                    </p:animEffect>
                                  </p:childTnLst>
                                </p:cTn>
                              </p:par>
                            </p:childTnLst>
                          </p:cTn>
                        </p:par>
                        <p:par>
                          <p:cTn id="19" fill="hold">
                            <p:stCondLst>
                              <p:cond delay="2500"/>
                            </p:stCondLst>
                            <p:childTnLst>
                              <p:par>
                                <p:cTn id="20" presetID="6" presetClass="entr" presetSubtype="16" fill="hold" nodeType="afterEffect">
                                  <p:stCondLst>
                                    <p:cond delay="0"/>
                                  </p:stCondLst>
                                  <p:childTnLst>
                                    <p:set>
                                      <p:cBhvr>
                                        <p:cTn id="21" dur="1" fill="hold">
                                          <p:stCondLst>
                                            <p:cond delay="0"/>
                                          </p:stCondLst>
                                        </p:cTn>
                                        <p:tgtEl>
                                          <p:spTgt spid="15">
                                            <p:txEl>
                                              <p:pRg st="5" end="5"/>
                                            </p:txEl>
                                          </p:spTgt>
                                        </p:tgtEl>
                                        <p:attrNameLst>
                                          <p:attrName>style.visibility</p:attrName>
                                        </p:attrNameLst>
                                      </p:cBhvr>
                                      <p:to>
                                        <p:strVal val="visible"/>
                                      </p:to>
                                    </p:set>
                                    <p:animEffect transition="in" filter="circle(in)">
                                      <p:cBhvr>
                                        <p:cTn id="22" dur="2000"/>
                                        <p:tgtEl>
                                          <p:spTgt spid="15">
                                            <p:txEl>
                                              <p:pRg st="5" end="5"/>
                                            </p:txEl>
                                          </p:spTgt>
                                        </p:tgtEl>
                                      </p:cBhvr>
                                    </p:animEffect>
                                  </p:childTnLst>
                                </p:cTn>
                              </p:par>
                            </p:childTnLst>
                          </p:cTn>
                        </p:par>
                        <p:par>
                          <p:cTn id="23" fill="hold">
                            <p:stCondLst>
                              <p:cond delay="4500"/>
                            </p:stCondLst>
                            <p:childTnLst>
                              <p:par>
                                <p:cTn id="24" presetID="6" presetClass="entr" presetSubtype="16" fill="hold" nodeType="afterEffect">
                                  <p:stCondLst>
                                    <p:cond delay="0"/>
                                  </p:stCondLst>
                                  <p:childTnLst>
                                    <p:set>
                                      <p:cBhvr>
                                        <p:cTn id="25" dur="1" fill="hold">
                                          <p:stCondLst>
                                            <p:cond delay="0"/>
                                          </p:stCondLst>
                                        </p:cTn>
                                        <p:tgtEl>
                                          <p:spTgt spid="15">
                                            <p:txEl>
                                              <p:pRg st="6" end="6"/>
                                            </p:txEl>
                                          </p:spTgt>
                                        </p:tgtEl>
                                        <p:attrNameLst>
                                          <p:attrName>style.visibility</p:attrName>
                                        </p:attrNameLst>
                                      </p:cBhvr>
                                      <p:to>
                                        <p:strVal val="visible"/>
                                      </p:to>
                                    </p:set>
                                    <p:animEffect transition="in" filter="circle(in)">
                                      <p:cBhvr>
                                        <p:cTn id="26" dur="2000"/>
                                        <p:tgtEl>
                                          <p:spTgt spid="15">
                                            <p:txEl>
                                              <p:pRg st="6" end="6"/>
                                            </p:txEl>
                                          </p:spTgt>
                                        </p:tgtEl>
                                      </p:cBhvr>
                                    </p:animEffect>
                                  </p:childTnLst>
                                </p:cTn>
                              </p:par>
                            </p:childTnLst>
                          </p:cTn>
                        </p:par>
                        <p:par>
                          <p:cTn id="27" fill="hold">
                            <p:stCondLst>
                              <p:cond delay="6500"/>
                            </p:stCondLst>
                            <p:childTnLst>
                              <p:par>
                                <p:cTn id="28" presetID="6" presetClass="entr" presetSubtype="16" fill="hold" nodeType="afterEffect">
                                  <p:stCondLst>
                                    <p:cond delay="0"/>
                                  </p:stCondLst>
                                  <p:childTnLst>
                                    <p:set>
                                      <p:cBhvr>
                                        <p:cTn id="29" dur="1" fill="hold">
                                          <p:stCondLst>
                                            <p:cond delay="0"/>
                                          </p:stCondLst>
                                        </p:cTn>
                                        <p:tgtEl>
                                          <p:spTgt spid="15">
                                            <p:txEl>
                                              <p:pRg st="7" end="7"/>
                                            </p:txEl>
                                          </p:spTgt>
                                        </p:tgtEl>
                                        <p:attrNameLst>
                                          <p:attrName>style.visibility</p:attrName>
                                        </p:attrNameLst>
                                      </p:cBhvr>
                                      <p:to>
                                        <p:strVal val="visible"/>
                                      </p:to>
                                    </p:set>
                                    <p:animEffect transition="in" filter="circle(in)">
                                      <p:cBhvr>
                                        <p:cTn id="30" dur="2000"/>
                                        <p:tgtEl>
                                          <p:spTgt spid="15">
                                            <p:txEl>
                                              <p:pRg st="7" end="7"/>
                                            </p:txEl>
                                          </p:spTgt>
                                        </p:tgtEl>
                                      </p:cBhvr>
                                    </p:animEffect>
                                  </p:childTnLst>
                                </p:cTn>
                              </p:par>
                            </p:childTnLst>
                          </p:cTn>
                        </p:par>
                        <p:par>
                          <p:cTn id="31" fill="hold">
                            <p:stCondLst>
                              <p:cond delay="8500"/>
                            </p:stCondLst>
                            <p:childTnLst>
                              <p:par>
                                <p:cTn id="32" presetID="6" presetClass="entr" presetSubtype="16" fill="hold" nodeType="afterEffect">
                                  <p:stCondLst>
                                    <p:cond delay="0"/>
                                  </p:stCondLst>
                                  <p:childTnLst>
                                    <p:set>
                                      <p:cBhvr>
                                        <p:cTn id="33" dur="1" fill="hold">
                                          <p:stCondLst>
                                            <p:cond delay="0"/>
                                          </p:stCondLst>
                                        </p:cTn>
                                        <p:tgtEl>
                                          <p:spTgt spid="15">
                                            <p:txEl>
                                              <p:pRg st="8" end="8"/>
                                            </p:txEl>
                                          </p:spTgt>
                                        </p:tgtEl>
                                        <p:attrNameLst>
                                          <p:attrName>style.visibility</p:attrName>
                                        </p:attrNameLst>
                                      </p:cBhvr>
                                      <p:to>
                                        <p:strVal val="visible"/>
                                      </p:to>
                                    </p:set>
                                    <p:animEffect transition="in" filter="circle(in)">
                                      <p:cBhvr>
                                        <p:cTn id="34" dur="2000"/>
                                        <p:tgtEl>
                                          <p:spTgt spid="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New product</a:t>
            </a:r>
            <a:endParaRPr lang="en-US" sz="3600" b="1" u="sng" dirty="0">
              <a:solidFill>
                <a:srgbClr val="FF0000"/>
              </a:solidFill>
            </a:endParaRPr>
          </a:p>
        </p:txBody>
      </p:sp>
      <p:sp>
        <p:nvSpPr>
          <p:cNvPr id="13"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15" name="Content Placeholder 2"/>
          <p:cNvSpPr txBox="1">
            <a:spLocks/>
          </p:cNvSpPr>
          <p:nvPr/>
        </p:nvSpPr>
        <p:spPr>
          <a:xfrm>
            <a:off x="270456" y="741458"/>
            <a:ext cx="11643638"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b="1" i="1" u="sng" dirty="0" smtClean="0">
                <a:solidFill>
                  <a:srgbClr val="FF0000"/>
                </a:solidFill>
              </a:rPr>
              <a:t>Product innovations</a:t>
            </a:r>
          </a:p>
          <a:p>
            <a:pPr marL="0" indent="0" algn="just">
              <a:lnSpc>
                <a:spcPts val="4000"/>
              </a:lnSpc>
              <a:spcBef>
                <a:spcPts val="0"/>
              </a:spcBef>
              <a:spcAft>
                <a:spcPts val="0"/>
              </a:spcAft>
              <a:buNone/>
            </a:pPr>
            <a:r>
              <a:rPr lang="en-US" b="1" i="1" u="sng" dirty="0" smtClean="0">
                <a:solidFill>
                  <a:srgbClr val="FF0000"/>
                </a:solidFill>
              </a:rPr>
              <a:t>Product modifications- Quality, Function and Benefit</a:t>
            </a:r>
          </a:p>
          <a:p>
            <a:pPr marL="0" indent="0" algn="just">
              <a:lnSpc>
                <a:spcPts val="4000"/>
              </a:lnSpc>
              <a:spcBef>
                <a:spcPts val="0"/>
              </a:spcBef>
              <a:spcAft>
                <a:spcPts val="0"/>
              </a:spcAft>
              <a:buNone/>
            </a:pPr>
            <a:r>
              <a:rPr lang="en-US" b="1" i="1" u="sng" dirty="0" smtClean="0">
                <a:solidFill>
                  <a:srgbClr val="FF0000"/>
                </a:solidFill>
              </a:rPr>
              <a:t>Product imitations (copy)</a:t>
            </a:r>
            <a:endParaRPr lang="en-US" b="1" i="1" u="sng" dirty="0">
              <a:solidFill>
                <a:srgbClr val="FF0000"/>
              </a:solidFill>
            </a:endParaRPr>
          </a:p>
        </p:txBody>
      </p:sp>
      <p:pic>
        <p:nvPicPr>
          <p:cNvPr id="2050" name="Picture 2" descr="ultra light nepalको लागि तस्बिर परिणा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2918012"/>
            <a:ext cx="6572250" cy="39304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ny then and nowको लागि तस्बिर परिणा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12011"/>
            <a:ext cx="5619750" cy="40364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सम्बन्धित छवि"/>
          <p:cNvPicPr>
            <a:picLocks noChangeAspect="1" noChangeArrowheads="1"/>
          </p:cNvPicPr>
          <p:nvPr/>
        </p:nvPicPr>
        <p:blipFill rotWithShape="1">
          <a:blip r:embed="rId5">
            <a:extLst>
              <a:ext uri="{28A0092B-C50C-407E-A947-70E740481C1C}">
                <a14:useLocalDpi xmlns:a14="http://schemas.microsoft.com/office/drawing/2010/main" val="0"/>
              </a:ext>
            </a:extLst>
          </a:blip>
          <a:srcRect b="15149"/>
          <a:stretch/>
        </p:blipFill>
        <p:spPr bwMode="auto">
          <a:xfrm>
            <a:off x="7331822" y="53000"/>
            <a:ext cx="3448237" cy="2812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8335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000"/>
                                        <p:tgtEl>
                                          <p:spTgt spid="2052"/>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000"/>
                                        <p:tgtEl>
                                          <p:spTgt spid="2050"/>
                                        </p:tgtEl>
                                      </p:cBhvr>
                                    </p:animEffect>
                                  </p:childTnLst>
                                </p:cTn>
                              </p:par>
                              <p:par>
                                <p:cTn id="11" presetID="6" presetClass="entr" presetSubtype="16"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circle(in)">
                                      <p:cBhvr>
                                        <p:cTn id="13" dur="2000"/>
                                        <p:tgtEl>
                                          <p:spTgt spid="205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 calcmode="lin" valueType="num">
                                      <p:cBhvr additive="base">
                                        <p:cTn id="1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 calcmode="lin" valueType="num">
                                      <p:cBhvr additive="base">
                                        <p:cTn id="22"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anim calcmode="lin" valueType="num">
                                      <p:cBhvr additive="base">
                                        <p:cTn id="26"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New product development process</a:t>
            </a:r>
            <a:endParaRPr lang="en-US" sz="3600" b="1" u="sng" dirty="0">
              <a:solidFill>
                <a:srgbClr val="FF0000"/>
              </a:solidFill>
            </a:endParaRPr>
          </a:p>
        </p:txBody>
      </p:sp>
      <p:sp>
        <p:nvSpPr>
          <p:cNvPr id="3" name="Rounded Rectangle 2"/>
          <p:cNvSpPr/>
          <p:nvPr/>
        </p:nvSpPr>
        <p:spPr>
          <a:xfrm>
            <a:off x="695462" y="965915"/>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Idea Generation </a:t>
            </a:r>
            <a:endParaRPr lang="en-US" sz="2400" b="1" dirty="0">
              <a:solidFill>
                <a:schemeClr val="bg1"/>
              </a:solidFill>
            </a:endParaRPr>
          </a:p>
        </p:txBody>
      </p:sp>
      <p:sp>
        <p:nvSpPr>
          <p:cNvPr id="5" name="Rounded Rectangle 4"/>
          <p:cNvSpPr/>
          <p:nvPr/>
        </p:nvSpPr>
        <p:spPr>
          <a:xfrm>
            <a:off x="695462" y="1631317"/>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Idea Screening </a:t>
            </a:r>
            <a:endParaRPr lang="en-US" sz="2400" b="1" dirty="0">
              <a:solidFill>
                <a:schemeClr val="bg1"/>
              </a:solidFill>
            </a:endParaRPr>
          </a:p>
        </p:txBody>
      </p:sp>
      <p:sp>
        <p:nvSpPr>
          <p:cNvPr id="7" name="Rounded Rectangle 6"/>
          <p:cNvSpPr/>
          <p:nvPr/>
        </p:nvSpPr>
        <p:spPr>
          <a:xfrm>
            <a:off x="695462" y="2301018"/>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Concept Development &amp; Testing</a:t>
            </a:r>
            <a:endParaRPr lang="en-US" sz="2400" b="1" dirty="0">
              <a:solidFill>
                <a:schemeClr val="bg1"/>
              </a:solidFill>
            </a:endParaRPr>
          </a:p>
        </p:txBody>
      </p:sp>
      <p:sp>
        <p:nvSpPr>
          <p:cNvPr id="8" name="Rounded Rectangle 7"/>
          <p:cNvSpPr/>
          <p:nvPr/>
        </p:nvSpPr>
        <p:spPr>
          <a:xfrm>
            <a:off x="734099" y="2988957"/>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Marketing Strategy Development</a:t>
            </a:r>
            <a:endParaRPr lang="en-US" sz="2400" b="1" dirty="0">
              <a:solidFill>
                <a:schemeClr val="bg1"/>
              </a:solidFill>
            </a:endParaRPr>
          </a:p>
        </p:txBody>
      </p:sp>
      <p:sp>
        <p:nvSpPr>
          <p:cNvPr id="9" name="Rounded Rectangle 8"/>
          <p:cNvSpPr/>
          <p:nvPr/>
        </p:nvSpPr>
        <p:spPr>
          <a:xfrm>
            <a:off x="708341" y="3679054"/>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Business Analysis</a:t>
            </a:r>
            <a:endParaRPr lang="en-US" sz="2400" b="1" dirty="0">
              <a:solidFill>
                <a:schemeClr val="bg1"/>
              </a:solidFill>
            </a:endParaRPr>
          </a:p>
        </p:txBody>
      </p:sp>
      <p:sp>
        <p:nvSpPr>
          <p:cNvPr id="10" name="Rounded Rectangle 9"/>
          <p:cNvSpPr/>
          <p:nvPr/>
        </p:nvSpPr>
        <p:spPr>
          <a:xfrm>
            <a:off x="695462" y="4378788"/>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Product Development</a:t>
            </a:r>
            <a:endParaRPr lang="en-US" sz="2400" b="1" dirty="0">
              <a:solidFill>
                <a:schemeClr val="bg1"/>
              </a:solidFill>
            </a:endParaRPr>
          </a:p>
        </p:txBody>
      </p:sp>
      <p:sp>
        <p:nvSpPr>
          <p:cNvPr id="11" name="Rounded Rectangle 10"/>
          <p:cNvSpPr/>
          <p:nvPr/>
        </p:nvSpPr>
        <p:spPr>
          <a:xfrm>
            <a:off x="695462" y="5046351"/>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Test Marketing</a:t>
            </a:r>
            <a:endParaRPr lang="en-US" sz="2400" b="1" dirty="0">
              <a:solidFill>
                <a:schemeClr val="bg1"/>
              </a:solidFill>
            </a:endParaRPr>
          </a:p>
        </p:txBody>
      </p:sp>
      <p:sp>
        <p:nvSpPr>
          <p:cNvPr id="12" name="Rounded Rectangle 11"/>
          <p:cNvSpPr/>
          <p:nvPr/>
        </p:nvSpPr>
        <p:spPr>
          <a:xfrm>
            <a:off x="695462" y="5713902"/>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Commercialization</a:t>
            </a:r>
            <a:endParaRPr lang="en-US" sz="2400" b="1" dirty="0">
              <a:solidFill>
                <a:schemeClr val="bg1"/>
              </a:solidFill>
            </a:endParaRPr>
          </a:p>
        </p:txBody>
      </p:sp>
      <p:sp>
        <p:nvSpPr>
          <p:cNvPr id="4" name="Down Arrow 3"/>
          <p:cNvSpPr/>
          <p:nvPr/>
        </p:nvSpPr>
        <p:spPr>
          <a:xfrm>
            <a:off x="38637" y="875763"/>
            <a:ext cx="425003" cy="56795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0459" y="839244"/>
            <a:ext cx="5734050" cy="558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7585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P spid="11" grpId="0" animBg="1"/>
      <p:bldP spid="12" grpId="0" animBg="1"/>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t="4582"/>
          <a:stretch/>
        </p:blipFill>
        <p:spPr>
          <a:xfrm>
            <a:off x="25757" y="5808371"/>
            <a:ext cx="12119021" cy="804633"/>
          </a:xfrm>
          <a:prstGeom prst="rect">
            <a:avLst/>
          </a:prstGeom>
        </p:spPr>
      </p:pic>
      <p:pic>
        <p:nvPicPr>
          <p:cNvPr id="6" name="Picture 5"/>
          <p:cNvPicPr>
            <a:picLocks noChangeAspect="1"/>
          </p:cNvPicPr>
          <p:nvPr/>
        </p:nvPicPr>
        <p:blipFill>
          <a:blip r:embed="rId3"/>
          <a:stretch>
            <a:fillRect/>
          </a:stretch>
        </p:blipFill>
        <p:spPr>
          <a:xfrm>
            <a:off x="-12880" y="-12881"/>
            <a:ext cx="12353954" cy="5847010"/>
          </a:xfrm>
          <a:prstGeom prst="rect">
            <a:avLst/>
          </a:prstGeom>
        </p:spPr>
      </p:pic>
      <p:sp>
        <p:nvSpPr>
          <p:cNvPr id="2" name="Title 1"/>
          <p:cNvSpPr>
            <a:spLocks noGrp="1"/>
          </p:cNvSpPr>
          <p:nvPr>
            <p:ph type="title"/>
          </p:nvPr>
        </p:nvSpPr>
        <p:spPr>
          <a:xfrm>
            <a:off x="-1" y="0"/>
            <a:ext cx="11784170" cy="900332"/>
          </a:xfrm>
        </p:spPr>
        <p:txBody>
          <a:bodyPr>
            <a:normAutofit/>
          </a:bodyPr>
          <a:lstStyle/>
          <a:p>
            <a:r>
              <a:rPr lang="en-US" sz="3600" b="1" u="sng" dirty="0" smtClean="0"/>
              <a:t>New product development process</a:t>
            </a:r>
            <a:endParaRPr lang="en-US" sz="3600" b="1" u="sng" dirty="0">
              <a:solidFill>
                <a:srgbClr val="FF0000"/>
              </a:solidFill>
            </a:endParaRPr>
          </a:p>
        </p:txBody>
      </p:sp>
      <p:sp>
        <p:nvSpPr>
          <p:cNvPr id="13"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5562163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New product development process</a:t>
            </a:r>
            <a:endParaRPr lang="en-US" sz="3600" b="1" u="sng" dirty="0">
              <a:solidFill>
                <a:srgbClr val="FF0000"/>
              </a:solidFill>
            </a:endParaRPr>
          </a:p>
        </p:txBody>
      </p:sp>
      <p:sp>
        <p:nvSpPr>
          <p:cNvPr id="3" name="Rounded Rectangle 2"/>
          <p:cNvSpPr/>
          <p:nvPr/>
        </p:nvSpPr>
        <p:spPr>
          <a:xfrm>
            <a:off x="695462" y="965915"/>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Idea Generation </a:t>
            </a:r>
            <a:endParaRPr lang="en-US" sz="2400" b="1" dirty="0">
              <a:solidFill>
                <a:schemeClr val="bg1"/>
              </a:solidFill>
            </a:endParaRPr>
          </a:p>
        </p:txBody>
      </p:sp>
      <p:sp>
        <p:nvSpPr>
          <p:cNvPr id="4" name="Down Arrow 3"/>
          <p:cNvSpPr/>
          <p:nvPr/>
        </p:nvSpPr>
        <p:spPr>
          <a:xfrm>
            <a:off x="38637" y="875763"/>
            <a:ext cx="425003" cy="56795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1030309" y="1681960"/>
            <a:ext cx="10523176"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4000"/>
              </a:lnSpc>
              <a:spcBef>
                <a:spcPts val="0"/>
              </a:spcBef>
              <a:spcAft>
                <a:spcPts val="0"/>
              </a:spcAft>
              <a:buNone/>
            </a:pPr>
            <a:r>
              <a:rPr lang="en-US" sz="2400" b="1" dirty="0" smtClean="0">
                <a:solidFill>
                  <a:srgbClr val="FF0000"/>
                </a:solidFill>
              </a:rPr>
              <a:t>In order to develop a successful new product an organization needs to develop several product ideas.</a:t>
            </a:r>
          </a:p>
          <a:p>
            <a:pPr marL="0" indent="0" algn="just">
              <a:lnSpc>
                <a:spcPts val="4000"/>
              </a:lnSpc>
              <a:spcBef>
                <a:spcPts val="0"/>
              </a:spcBef>
              <a:spcAft>
                <a:spcPts val="0"/>
              </a:spcAft>
              <a:buNone/>
            </a:pPr>
            <a:r>
              <a:rPr lang="en-US" sz="2400" b="1" u="sng" dirty="0" smtClean="0">
                <a:solidFill>
                  <a:srgbClr val="002060"/>
                </a:solidFill>
              </a:rPr>
              <a:t>Sources of product ideas:</a:t>
            </a:r>
            <a:endParaRPr lang="en-US" sz="2400" b="1" u="sng" dirty="0">
              <a:solidFill>
                <a:srgbClr val="002060"/>
              </a:solidFill>
            </a:endParaRPr>
          </a:p>
          <a:p>
            <a:pPr marL="0" indent="0" algn="just">
              <a:lnSpc>
                <a:spcPts val="4000"/>
              </a:lnSpc>
              <a:spcBef>
                <a:spcPts val="0"/>
              </a:spcBef>
              <a:spcAft>
                <a:spcPts val="0"/>
              </a:spcAft>
              <a:buNone/>
            </a:pPr>
            <a:r>
              <a:rPr lang="en-US" sz="2400" dirty="0" smtClean="0">
                <a:solidFill>
                  <a:schemeClr val="bg1"/>
                </a:solidFill>
              </a:rPr>
              <a:t>Executives- </a:t>
            </a:r>
            <a:r>
              <a:rPr lang="en-US" sz="2400" dirty="0" smtClean="0">
                <a:solidFill>
                  <a:srgbClr val="002060"/>
                </a:solidFill>
              </a:rPr>
              <a:t>Scientists, engineers, research team etc.</a:t>
            </a:r>
          </a:p>
          <a:p>
            <a:pPr marL="0" indent="0" algn="just">
              <a:lnSpc>
                <a:spcPts val="4000"/>
              </a:lnSpc>
              <a:spcBef>
                <a:spcPts val="0"/>
              </a:spcBef>
              <a:spcAft>
                <a:spcPts val="0"/>
              </a:spcAft>
              <a:buNone/>
            </a:pPr>
            <a:r>
              <a:rPr lang="en-US" sz="2400" dirty="0" smtClean="0">
                <a:solidFill>
                  <a:schemeClr val="bg1"/>
                </a:solidFill>
              </a:rPr>
              <a:t>Customers-</a:t>
            </a:r>
            <a:r>
              <a:rPr lang="en-US" sz="2400" dirty="0" smtClean="0">
                <a:solidFill>
                  <a:srgbClr val="00B050"/>
                </a:solidFill>
              </a:rPr>
              <a:t> </a:t>
            </a:r>
            <a:r>
              <a:rPr lang="en-US" sz="2400" dirty="0" smtClean="0">
                <a:solidFill>
                  <a:srgbClr val="002060"/>
                </a:solidFill>
              </a:rPr>
              <a:t>Listening complaints and suggestions, formal surveys etc.</a:t>
            </a:r>
          </a:p>
          <a:p>
            <a:pPr marL="0" indent="0" algn="just">
              <a:lnSpc>
                <a:spcPts val="4000"/>
              </a:lnSpc>
              <a:spcBef>
                <a:spcPts val="0"/>
              </a:spcBef>
              <a:spcAft>
                <a:spcPts val="0"/>
              </a:spcAft>
              <a:buNone/>
            </a:pPr>
            <a:r>
              <a:rPr lang="en-US" sz="2400" dirty="0" smtClean="0">
                <a:solidFill>
                  <a:schemeClr val="bg1"/>
                </a:solidFill>
              </a:rPr>
              <a:t>Competitors- </a:t>
            </a:r>
            <a:r>
              <a:rPr lang="en-US" sz="2400" dirty="0" smtClean="0">
                <a:solidFill>
                  <a:srgbClr val="002060"/>
                </a:solidFill>
              </a:rPr>
              <a:t>In terms of raw materials, technology &amp; production process.</a:t>
            </a:r>
          </a:p>
          <a:p>
            <a:pPr marL="0" indent="0" algn="just">
              <a:lnSpc>
                <a:spcPts val="4000"/>
              </a:lnSpc>
              <a:spcBef>
                <a:spcPts val="0"/>
              </a:spcBef>
              <a:spcAft>
                <a:spcPts val="0"/>
              </a:spcAft>
              <a:buNone/>
            </a:pPr>
            <a:r>
              <a:rPr lang="en-US" sz="2400" dirty="0" smtClean="0">
                <a:solidFill>
                  <a:schemeClr val="bg1"/>
                </a:solidFill>
              </a:rPr>
              <a:t>Marketing intermediaries-</a:t>
            </a:r>
            <a:r>
              <a:rPr lang="en-US" sz="2400" dirty="0" smtClean="0">
                <a:solidFill>
                  <a:srgbClr val="002060"/>
                </a:solidFill>
              </a:rPr>
              <a:t> Suppliers, distributors, retailers, </a:t>
            </a:r>
          </a:p>
          <a:p>
            <a:pPr marL="0" indent="0" algn="just">
              <a:lnSpc>
                <a:spcPts val="4000"/>
              </a:lnSpc>
              <a:spcBef>
                <a:spcPts val="0"/>
              </a:spcBef>
              <a:spcAft>
                <a:spcPts val="0"/>
              </a:spcAft>
              <a:buNone/>
            </a:pPr>
            <a:r>
              <a:rPr lang="en-US" sz="2400" dirty="0" smtClean="0">
                <a:solidFill>
                  <a:schemeClr val="bg1"/>
                </a:solidFill>
              </a:rPr>
              <a:t>Other sources of ideas-</a:t>
            </a:r>
            <a:r>
              <a:rPr lang="en-US" sz="2400" dirty="0" smtClean="0">
                <a:solidFill>
                  <a:srgbClr val="002060"/>
                </a:solidFill>
              </a:rPr>
              <a:t> Trade journals, magazines, seminars, publications of government research agencies and universities, individual inventors, industrial consultants, market research agencies and advertising agencies etc.</a:t>
            </a: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701648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 calcmode="lin" valueType="num">
                                      <p:cBhvr additive="base">
                                        <p:cTn id="2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 calcmode="lin" valueType="num">
                                      <p:cBhvr additive="base">
                                        <p:cTn id="2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 calcmode="lin" valueType="num">
                                      <p:cBhvr additive="base">
                                        <p:cTn id="31"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 calcmode="lin" valueType="num">
                                      <p:cBhvr additive="base">
                                        <p:cTn id="35"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anim calcmode="lin" valueType="num">
                                      <p:cBhvr additive="base">
                                        <p:cTn id="39"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784080" cy="900332"/>
          </a:xfrm>
        </p:spPr>
        <p:txBody>
          <a:bodyPr/>
          <a:lstStyle/>
          <a:p>
            <a:r>
              <a:rPr lang="en-US" b="1" u="sng" dirty="0"/>
              <a:t>Concept of Product</a:t>
            </a:r>
          </a:p>
        </p:txBody>
      </p:sp>
      <p:sp>
        <p:nvSpPr>
          <p:cNvPr id="5" name="Content Placeholder 2"/>
          <p:cNvSpPr txBox="1">
            <a:spLocks/>
          </p:cNvSpPr>
          <p:nvPr/>
        </p:nvSpPr>
        <p:spPr>
          <a:xfrm>
            <a:off x="4572000" y="1177092"/>
            <a:ext cx="7491637" cy="459775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Font typeface="Wingdings" pitchFamily="2" charset="2"/>
              <a:buNone/>
            </a:pPr>
            <a:r>
              <a:rPr lang="en-US" sz="2400" b="1" dirty="0">
                <a:solidFill>
                  <a:srgbClr val="FF0000"/>
                </a:solidFill>
              </a:rPr>
              <a:t>This concept views that every product has utilities and benefits attached with the physical objects.</a:t>
            </a:r>
          </a:p>
          <a:p>
            <a:pPr marL="0" indent="0">
              <a:lnSpc>
                <a:spcPts val="3500"/>
              </a:lnSpc>
              <a:spcBef>
                <a:spcPts val="0"/>
              </a:spcBef>
              <a:spcAft>
                <a:spcPts val="0"/>
              </a:spcAft>
              <a:buFont typeface="Wingdings" pitchFamily="2" charset="2"/>
              <a:buNone/>
            </a:pPr>
            <a:r>
              <a:rPr lang="en-US" sz="2400" b="1" dirty="0">
                <a:solidFill>
                  <a:srgbClr val="FF0000"/>
                </a:solidFill>
              </a:rPr>
              <a:t>The product cannot be seen or touched.</a:t>
            </a:r>
          </a:p>
          <a:p>
            <a:pPr marL="0" indent="0">
              <a:lnSpc>
                <a:spcPts val="3500"/>
              </a:lnSpc>
              <a:spcBef>
                <a:spcPts val="0"/>
              </a:spcBef>
              <a:spcAft>
                <a:spcPts val="0"/>
              </a:spcAft>
              <a:buFont typeface="Wingdings" pitchFamily="2" charset="2"/>
              <a:buNone/>
            </a:pPr>
            <a:r>
              <a:rPr lang="en-US" sz="2400" b="1" dirty="0">
                <a:solidFill>
                  <a:srgbClr val="FF0000"/>
                </a:solidFill>
              </a:rPr>
              <a:t>It cannot be owned.</a:t>
            </a:r>
          </a:p>
          <a:p>
            <a:pPr marL="0" indent="0">
              <a:lnSpc>
                <a:spcPts val="3500"/>
              </a:lnSpc>
              <a:spcBef>
                <a:spcPts val="0"/>
              </a:spcBef>
              <a:spcAft>
                <a:spcPts val="0"/>
              </a:spcAft>
              <a:buFont typeface="Wingdings" pitchFamily="2" charset="2"/>
              <a:buNone/>
            </a:pPr>
            <a:r>
              <a:rPr lang="en-US" sz="2400" b="1" dirty="0">
                <a:solidFill>
                  <a:srgbClr val="FF0000"/>
                </a:solidFill>
              </a:rPr>
              <a:t>They can be felt by the consumer.</a:t>
            </a:r>
          </a:p>
          <a:p>
            <a:pPr marL="0" indent="0">
              <a:lnSpc>
                <a:spcPts val="3500"/>
              </a:lnSpc>
              <a:spcBef>
                <a:spcPts val="0"/>
              </a:spcBef>
              <a:spcAft>
                <a:spcPts val="0"/>
              </a:spcAft>
              <a:buFont typeface="Wingdings" pitchFamily="2" charset="2"/>
              <a:buNone/>
            </a:pPr>
            <a:r>
              <a:rPr lang="en-US" sz="2400" b="1" dirty="0" smtClean="0">
                <a:solidFill>
                  <a:schemeClr val="bg1"/>
                </a:solidFill>
              </a:rPr>
              <a:t>Service</a:t>
            </a:r>
            <a:endParaRPr lang="en-US" sz="2400" b="1" dirty="0">
              <a:solidFill>
                <a:schemeClr val="bg1"/>
              </a:solidFill>
            </a:endParaRPr>
          </a:p>
          <a:p>
            <a:pPr marL="0" indent="0">
              <a:lnSpc>
                <a:spcPts val="3500"/>
              </a:lnSpc>
              <a:spcBef>
                <a:spcPts val="0"/>
              </a:spcBef>
              <a:spcAft>
                <a:spcPts val="0"/>
              </a:spcAft>
              <a:buFont typeface="Wingdings" pitchFamily="2" charset="2"/>
              <a:buNone/>
            </a:pPr>
            <a:r>
              <a:rPr lang="en-US" sz="2400" b="1" dirty="0">
                <a:solidFill>
                  <a:schemeClr val="bg1"/>
                </a:solidFill>
              </a:rPr>
              <a:t>Ideas</a:t>
            </a:r>
          </a:p>
          <a:p>
            <a:pPr marL="0" indent="0">
              <a:lnSpc>
                <a:spcPts val="3500"/>
              </a:lnSpc>
              <a:spcBef>
                <a:spcPts val="0"/>
              </a:spcBef>
              <a:spcAft>
                <a:spcPts val="0"/>
              </a:spcAft>
              <a:buFont typeface="Wingdings" pitchFamily="2" charset="2"/>
              <a:buNone/>
            </a:pPr>
            <a:r>
              <a:rPr lang="en-US" sz="2400" b="1" dirty="0">
                <a:solidFill>
                  <a:schemeClr val="bg1"/>
                </a:solidFill>
              </a:rPr>
              <a:t>Experience</a:t>
            </a:r>
          </a:p>
          <a:p>
            <a:pPr marL="0" indent="0">
              <a:lnSpc>
                <a:spcPts val="3500"/>
              </a:lnSpc>
              <a:spcBef>
                <a:spcPts val="0"/>
              </a:spcBef>
              <a:spcAft>
                <a:spcPts val="0"/>
              </a:spcAft>
              <a:buFont typeface="Wingdings" pitchFamily="2" charset="2"/>
              <a:buNone/>
            </a:pPr>
            <a:r>
              <a:rPr lang="en-US" sz="2400" b="1" dirty="0">
                <a:solidFill>
                  <a:schemeClr val="bg1"/>
                </a:solidFill>
              </a:rPr>
              <a:t>Events etc.</a:t>
            </a:r>
            <a:endParaRPr lang="en-US" dirty="0">
              <a:solidFill>
                <a:schemeClr val="bg1"/>
              </a:solidFill>
            </a:endParaRPr>
          </a:p>
        </p:txBody>
      </p:sp>
      <p:sp>
        <p:nvSpPr>
          <p:cNvPr id="18" name="Rectangle 17"/>
          <p:cNvSpPr/>
          <p:nvPr/>
        </p:nvSpPr>
        <p:spPr>
          <a:xfrm>
            <a:off x="236152" y="90033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Tangible Concept</a:t>
            </a:r>
          </a:p>
        </p:txBody>
      </p:sp>
      <p:sp>
        <p:nvSpPr>
          <p:cNvPr id="19" name="Rectangle 18"/>
          <p:cNvSpPr/>
          <p:nvPr/>
        </p:nvSpPr>
        <p:spPr>
          <a:xfrm>
            <a:off x="236152" y="232127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Intangible Concept</a:t>
            </a:r>
          </a:p>
        </p:txBody>
      </p:sp>
      <p:sp>
        <p:nvSpPr>
          <p:cNvPr id="20" name="Rectangle 19"/>
          <p:cNvSpPr/>
          <p:nvPr/>
        </p:nvSpPr>
        <p:spPr>
          <a:xfrm>
            <a:off x="236152" y="374221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Augmented Concept</a:t>
            </a:r>
          </a:p>
        </p:txBody>
      </p:sp>
      <p:sp>
        <p:nvSpPr>
          <p:cNvPr id="21" name="Rectangle 20"/>
          <p:cNvSpPr/>
          <p:nvPr/>
        </p:nvSpPr>
        <p:spPr>
          <a:xfrm>
            <a:off x="236152" y="516315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Total Product Concept</a:t>
            </a:r>
          </a:p>
        </p:txBody>
      </p:sp>
      <p:sp>
        <p:nvSpPr>
          <p:cNvPr id="8"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7442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3" dur="500"/>
                                        <p:tgtEl>
                                          <p:spTgt spid="5">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6" dur="500"/>
                                        <p:tgtEl>
                                          <p:spTgt spid="5">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9" dur="500"/>
                                        <p:tgtEl>
                                          <p:spTgt spid="5">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2" dur="500"/>
                                        <p:tgtEl>
                                          <p:spTgt spid="5">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5" dur="500"/>
                                        <p:tgtEl>
                                          <p:spTgt spid="5">
                                            <p:txEl>
                                              <p:pRg st="6" end="6"/>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randombar(horizontal)">
                                      <p:cBhvr>
                                        <p:cTn id="2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 name="Group 10"/>
          <p:cNvGrpSpPr/>
          <p:nvPr/>
        </p:nvGrpSpPr>
        <p:grpSpPr>
          <a:xfrm>
            <a:off x="8891921" y="154548"/>
            <a:ext cx="3225442" cy="6478374"/>
            <a:chOff x="8891921" y="154548"/>
            <a:chExt cx="3225442" cy="6478374"/>
          </a:xfrm>
        </p:grpSpPr>
        <p:pic>
          <p:nvPicPr>
            <p:cNvPr id="9" name="Picture 8"/>
            <p:cNvPicPr>
              <a:picLocks noChangeAspect="1"/>
            </p:cNvPicPr>
            <p:nvPr/>
          </p:nvPicPr>
          <p:blipFill>
            <a:blip r:embed="rId2"/>
            <a:stretch>
              <a:fillRect/>
            </a:stretch>
          </p:blipFill>
          <p:spPr>
            <a:xfrm>
              <a:off x="8891921" y="1788263"/>
              <a:ext cx="1740210" cy="4844659"/>
            </a:xfrm>
            <a:prstGeom prst="rect">
              <a:avLst/>
            </a:prstGeom>
          </p:spPr>
        </p:pic>
        <p:pic>
          <p:nvPicPr>
            <p:cNvPr id="6" name="Picture 5"/>
            <p:cNvPicPr>
              <a:picLocks noChangeAspect="1"/>
            </p:cNvPicPr>
            <p:nvPr/>
          </p:nvPicPr>
          <p:blipFill rotWithShape="1">
            <a:blip r:embed="rId3"/>
            <a:srcRect t="-525" b="525"/>
            <a:stretch/>
          </p:blipFill>
          <p:spPr>
            <a:xfrm>
              <a:off x="10617021" y="965915"/>
              <a:ext cx="1500342" cy="4928131"/>
            </a:xfrm>
            <a:prstGeom prst="rect">
              <a:avLst/>
            </a:prstGeom>
          </p:spPr>
        </p:pic>
        <p:pic>
          <p:nvPicPr>
            <p:cNvPr id="10" name="Picture 9"/>
            <p:cNvPicPr>
              <a:picLocks noChangeAspect="1"/>
            </p:cNvPicPr>
            <p:nvPr/>
          </p:nvPicPr>
          <p:blipFill>
            <a:blip r:embed="rId4"/>
            <a:stretch>
              <a:fillRect/>
            </a:stretch>
          </p:blipFill>
          <p:spPr>
            <a:xfrm>
              <a:off x="8906941" y="154548"/>
              <a:ext cx="1737089" cy="1680321"/>
            </a:xfrm>
            <a:prstGeom prst="rect">
              <a:avLst/>
            </a:prstGeom>
          </p:spPr>
        </p:pic>
      </p:grpSp>
      <p:sp>
        <p:nvSpPr>
          <p:cNvPr id="2" name="Title 1"/>
          <p:cNvSpPr>
            <a:spLocks noGrp="1"/>
          </p:cNvSpPr>
          <p:nvPr>
            <p:ph type="title"/>
          </p:nvPr>
        </p:nvSpPr>
        <p:spPr>
          <a:xfrm>
            <a:off x="-1" y="0"/>
            <a:ext cx="11784170" cy="900332"/>
          </a:xfrm>
        </p:spPr>
        <p:txBody>
          <a:bodyPr>
            <a:normAutofit/>
          </a:bodyPr>
          <a:lstStyle/>
          <a:p>
            <a:r>
              <a:rPr lang="en-US" sz="3600" b="1" u="sng" dirty="0" smtClean="0"/>
              <a:t>New product development process</a:t>
            </a:r>
            <a:endParaRPr lang="en-US" sz="3600" b="1" u="sng" dirty="0">
              <a:solidFill>
                <a:srgbClr val="FF0000"/>
              </a:solidFill>
            </a:endParaRPr>
          </a:p>
        </p:txBody>
      </p:sp>
      <p:sp>
        <p:nvSpPr>
          <p:cNvPr id="3" name="Rounded Rectangle 2"/>
          <p:cNvSpPr/>
          <p:nvPr/>
        </p:nvSpPr>
        <p:spPr>
          <a:xfrm>
            <a:off x="695462" y="965915"/>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Idea Screening </a:t>
            </a:r>
          </a:p>
        </p:txBody>
      </p:sp>
      <p:sp>
        <p:nvSpPr>
          <p:cNvPr id="4" name="Down Arrow 3"/>
          <p:cNvSpPr/>
          <p:nvPr/>
        </p:nvSpPr>
        <p:spPr>
          <a:xfrm>
            <a:off x="38637" y="875763"/>
            <a:ext cx="425003" cy="56795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478660" y="1683656"/>
            <a:ext cx="8891921"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US" sz="2400" b="1" dirty="0" smtClean="0">
                <a:solidFill>
                  <a:srgbClr val="FF0000"/>
                </a:solidFill>
              </a:rPr>
              <a:t>Not all ideas are good ones. Marketers need to test consumer reaction to their idea before they continue. Throw the idea around and see what people think. </a:t>
            </a:r>
          </a:p>
          <a:p>
            <a:pPr marL="0" indent="0" algn="ctr">
              <a:lnSpc>
                <a:spcPct val="100000"/>
              </a:lnSpc>
              <a:spcBef>
                <a:spcPts val="0"/>
              </a:spcBef>
              <a:spcAft>
                <a:spcPts val="0"/>
              </a:spcAft>
              <a:buNone/>
            </a:pPr>
            <a:r>
              <a:rPr lang="en-US" sz="2400" b="1" dirty="0" smtClean="0">
                <a:solidFill>
                  <a:srgbClr val="FF0000"/>
                </a:solidFill>
              </a:rPr>
              <a:t>It is a preliminary elimination process in which a large number of product ideas are screened in terms of the organization’s objectives, policies, technical feasibility and financial availability.</a:t>
            </a:r>
            <a:endParaRPr lang="en-US" sz="2400" dirty="0" smtClean="0">
              <a:solidFill>
                <a:srgbClr val="002060"/>
              </a:solidFill>
            </a:endParaRPr>
          </a:p>
        </p:txBody>
      </p:sp>
      <p:graphicFrame>
        <p:nvGraphicFramePr>
          <p:cNvPr id="5" name="Diagram 4"/>
          <p:cNvGraphicFramePr/>
          <p:nvPr>
            <p:extLst>
              <p:ext uri="{D42A27DB-BD31-4B8C-83A1-F6EECF244321}">
                <p14:modId xmlns:p14="http://schemas.microsoft.com/office/powerpoint/2010/main" val="1981162012"/>
              </p:ext>
            </p:extLst>
          </p:nvPr>
        </p:nvGraphicFramePr>
        <p:xfrm>
          <a:off x="1452449" y="3591487"/>
          <a:ext cx="7446855" cy="32040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215739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5"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New product development process</a:t>
            </a:r>
            <a:endParaRPr lang="en-US" sz="3600" b="1" u="sng" dirty="0">
              <a:solidFill>
                <a:srgbClr val="FF0000"/>
              </a:solidFill>
            </a:endParaRPr>
          </a:p>
        </p:txBody>
      </p:sp>
      <p:sp>
        <p:nvSpPr>
          <p:cNvPr id="3" name="Rounded Rectangle 2"/>
          <p:cNvSpPr/>
          <p:nvPr/>
        </p:nvSpPr>
        <p:spPr>
          <a:xfrm>
            <a:off x="695462" y="965915"/>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Concept development and testing</a:t>
            </a:r>
            <a:endParaRPr lang="en-US" sz="2400" b="1" dirty="0">
              <a:solidFill>
                <a:schemeClr val="bg1"/>
              </a:solidFill>
            </a:endParaRPr>
          </a:p>
        </p:txBody>
      </p:sp>
      <p:sp>
        <p:nvSpPr>
          <p:cNvPr id="4" name="Down Arrow 3"/>
          <p:cNvSpPr/>
          <p:nvPr/>
        </p:nvSpPr>
        <p:spPr>
          <a:xfrm>
            <a:off x="38637" y="875763"/>
            <a:ext cx="425003" cy="56795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1030309" y="1681960"/>
            <a:ext cx="5261588"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400" b="1" u="sng" dirty="0" smtClean="0">
                <a:solidFill>
                  <a:srgbClr val="FF0000"/>
                </a:solidFill>
              </a:rPr>
              <a:t>Concept Development:</a:t>
            </a:r>
          </a:p>
          <a:p>
            <a:pPr marL="0" indent="0" algn="just">
              <a:lnSpc>
                <a:spcPts val="4000"/>
              </a:lnSpc>
              <a:spcBef>
                <a:spcPts val="0"/>
              </a:spcBef>
              <a:spcAft>
                <a:spcPts val="0"/>
              </a:spcAft>
              <a:buNone/>
            </a:pPr>
            <a:r>
              <a:rPr lang="en-US" sz="2400" b="1" dirty="0" smtClean="0">
                <a:solidFill>
                  <a:srgbClr val="FF0000"/>
                </a:solidFill>
              </a:rPr>
              <a:t>Promising ideas are turned into product concepts which is elaborated version of the ideas expressed in customer terms. </a:t>
            </a:r>
          </a:p>
          <a:p>
            <a:pPr marL="0" indent="0" algn="just">
              <a:lnSpc>
                <a:spcPts val="4000"/>
              </a:lnSpc>
              <a:spcBef>
                <a:spcPts val="0"/>
              </a:spcBef>
              <a:spcAft>
                <a:spcPts val="0"/>
              </a:spcAft>
              <a:buNone/>
            </a:pPr>
            <a:r>
              <a:rPr lang="en-US" sz="2400" b="1" dirty="0" smtClean="0">
                <a:solidFill>
                  <a:srgbClr val="FF0000"/>
                </a:solidFill>
              </a:rPr>
              <a:t>Precise description of the product with its uses and benefits.</a:t>
            </a:r>
          </a:p>
          <a:p>
            <a:pPr marL="0" indent="0" algn="just">
              <a:lnSpc>
                <a:spcPts val="4000"/>
              </a:lnSpc>
              <a:spcBef>
                <a:spcPts val="0"/>
              </a:spcBef>
              <a:spcAft>
                <a:spcPts val="0"/>
              </a:spcAft>
              <a:buNone/>
            </a:pPr>
            <a:r>
              <a:rPr lang="en-US" sz="2400" b="1" dirty="0" smtClean="0">
                <a:solidFill>
                  <a:srgbClr val="FF0000"/>
                </a:solidFill>
              </a:rPr>
              <a:t>Physical prototype or drawings of how the product looks like.</a:t>
            </a:r>
            <a:endParaRPr lang="en-US" sz="2400" dirty="0" smtClean="0">
              <a:solidFill>
                <a:srgbClr val="002060"/>
              </a:solidFill>
            </a:endParaRPr>
          </a:p>
        </p:txBody>
      </p:sp>
      <p:sp>
        <p:nvSpPr>
          <p:cNvPr id="7" name="Content Placeholder 2"/>
          <p:cNvSpPr txBox="1">
            <a:spLocks/>
          </p:cNvSpPr>
          <p:nvPr/>
        </p:nvSpPr>
        <p:spPr>
          <a:xfrm>
            <a:off x="6683515" y="1674706"/>
            <a:ext cx="5261588"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400" b="1" u="sng" dirty="0" smtClean="0">
                <a:solidFill>
                  <a:srgbClr val="FF0000"/>
                </a:solidFill>
              </a:rPr>
              <a:t>Concept Testing:</a:t>
            </a:r>
          </a:p>
          <a:p>
            <a:pPr marL="0" indent="0" algn="just">
              <a:lnSpc>
                <a:spcPts val="4000"/>
              </a:lnSpc>
              <a:spcBef>
                <a:spcPts val="0"/>
              </a:spcBef>
              <a:spcAft>
                <a:spcPts val="0"/>
              </a:spcAft>
              <a:buNone/>
            </a:pPr>
            <a:r>
              <a:rPr lang="en-US" sz="2400" b="1" dirty="0" smtClean="0">
                <a:solidFill>
                  <a:srgbClr val="FF0000"/>
                </a:solidFill>
              </a:rPr>
              <a:t>A concept testing is asking potential customers to evaluate description of product concept. Interview questions may be related with:</a:t>
            </a:r>
          </a:p>
          <a:p>
            <a:pPr marL="0" indent="0" algn="just">
              <a:lnSpc>
                <a:spcPts val="4000"/>
              </a:lnSpc>
              <a:spcBef>
                <a:spcPts val="0"/>
              </a:spcBef>
              <a:spcAft>
                <a:spcPts val="0"/>
              </a:spcAft>
              <a:buNone/>
            </a:pPr>
            <a:r>
              <a:rPr lang="en-US" sz="2400" b="1" dirty="0" smtClean="0">
                <a:solidFill>
                  <a:srgbClr val="FF0000"/>
                </a:solidFill>
              </a:rPr>
              <a:t>Uniqueness of the product, clarity of the concept, need satisfying attributes of the concept, buying intent, price-value perception, frequency of potential use etc.</a:t>
            </a:r>
            <a:endParaRPr lang="en-US" sz="2400" dirty="0" smtClean="0">
              <a:solidFill>
                <a:srgbClr val="002060"/>
              </a:solidFill>
            </a:endParaRPr>
          </a:p>
        </p:txBody>
      </p:sp>
      <p:sp>
        <p:nvSpPr>
          <p:cNvPr id="8"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cxnSp>
        <p:nvCxnSpPr>
          <p:cNvPr id="6" name="Straight Connector 5"/>
          <p:cNvCxnSpPr/>
          <p:nvPr/>
        </p:nvCxnSpPr>
        <p:spPr>
          <a:xfrm>
            <a:off x="6468035" y="1431701"/>
            <a:ext cx="0" cy="526493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36058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New product development process</a:t>
            </a:r>
            <a:endParaRPr lang="en-US" sz="3600" b="1" u="sng" dirty="0">
              <a:solidFill>
                <a:srgbClr val="FF0000"/>
              </a:solidFill>
            </a:endParaRPr>
          </a:p>
        </p:txBody>
      </p:sp>
      <p:sp>
        <p:nvSpPr>
          <p:cNvPr id="3" name="Rounded Rectangle 2"/>
          <p:cNvSpPr/>
          <p:nvPr/>
        </p:nvSpPr>
        <p:spPr>
          <a:xfrm>
            <a:off x="695462" y="965915"/>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Marketing Strategy Development</a:t>
            </a:r>
            <a:endParaRPr lang="en-US" sz="2400" b="1" dirty="0">
              <a:solidFill>
                <a:schemeClr val="bg1"/>
              </a:solidFill>
            </a:endParaRPr>
          </a:p>
        </p:txBody>
      </p:sp>
      <p:sp>
        <p:nvSpPr>
          <p:cNvPr id="4" name="Down Arrow 3"/>
          <p:cNvSpPr/>
          <p:nvPr/>
        </p:nvSpPr>
        <p:spPr>
          <a:xfrm>
            <a:off x="38637" y="875763"/>
            <a:ext cx="425003" cy="56795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1030309" y="1681960"/>
            <a:ext cx="10827862"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4000"/>
              </a:lnSpc>
              <a:spcBef>
                <a:spcPts val="0"/>
              </a:spcBef>
              <a:spcAft>
                <a:spcPts val="0"/>
              </a:spcAft>
              <a:buNone/>
            </a:pPr>
            <a:r>
              <a:rPr lang="en-US" sz="2400" b="1" u="sng" dirty="0" smtClean="0">
                <a:solidFill>
                  <a:srgbClr val="FF0000"/>
                </a:solidFill>
              </a:rPr>
              <a:t>It is the preliminary marketing strategy for the successful product concepts. Such a marketing strategy includes the following aspects:</a:t>
            </a:r>
          </a:p>
          <a:p>
            <a:pPr marL="457200" indent="-457200" algn="just">
              <a:lnSpc>
                <a:spcPts val="4000"/>
              </a:lnSpc>
              <a:spcBef>
                <a:spcPts val="0"/>
              </a:spcBef>
              <a:spcAft>
                <a:spcPts val="0"/>
              </a:spcAft>
              <a:buAutoNum type="arabicPeriod"/>
            </a:pPr>
            <a:r>
              <a:rPr lang="en-US" sz="2400" b="1" dirty="0" smtClean="0">
                <a:solidFill>
                  <a:schemeClr val="bg1"/>
                </a:solidFill>
              </a:rPr>
              <a:t>The target market for the product</a:t>
            </a:r>
            <a:r>
              <a:rPr lang="en-US" sz="2400" dirty="0" smtClean="0">
                <a:solidFill>
                  <a:schemeClr val="bg1"/>
                </a:solidFill>
              </a:rPr>
              <a:t>.</a:t>
            </a:r>
          </a:p>
          <a:p>
            <a:pPr marL="457200" indent="-457200" algn="just">
              <a:lnSpc>
                <a:spcPts val="4000"/>
              </a:lnSpc>
              <a:spcBef>
                <a:spcPts val="0"/>
              </a:spcBef>
              <a:spcAft>
                <a:spcPts val="0"/>
              </a:spcAft>
              <a:buAutoNum type="arabicPeriod"/>
            </a:pPr>
            <a:r>
              <a:rPr lang="en-US" sz="2400" b="1" dirty="0" smtClean="0">
                <a:solidFill>
                  <a:schemeClr val="bg1"/>
                </a:solidFill>
              </a:rPr>
              <a:t>Possible positioning for the product.</a:t>
            </a:r>
          </a:p>
          <a:p>
            <a:pPr marL="457200" indent="-457200" algn="just">
              <a:lnSpc>
                <a:spcPts val="4000"/>
              </a:lnSpc>
              <a:spcBef>
                <a:spcPts val="0"/>
              </a:spcBef>
              <a:spcAft>
                <a:spcPts val="0"/>
              </a:spcAft>
              <a:buAutoNum type="arabicPeriod"/>
            </a:pPr>
            <a:r>
              <a:rPr lang="en-US" sz="2400" b="1" dirty="0" smtClean="0">
                <a:solidFill>
                  <a:schemeClr val="bg1"/>
                </a:solidFill>
              </a:rPr>
              <a:t>Preliminary estimate of sales, market share and profits from the product during the first few years.</a:t>
            </a:r>
          </a:p>
          <a:p>
            <a:pPr marL="457200" indent="-457200" algn="just">
              <a:lnSpc>
                <a:spcPts val="4000"/>
              </a:lnSpc>
              <a:spcBef>
                <a:spcPts val="0"/>
              </a:spcBef>
              <a:spcAft>
                <a:spcPts val="0"/>
              </a:spcAft>
              <a:buAutoNum type="arabicPeriod"/>
            </a:pPr>
            <a:r>
              <a:rPr lang="en-US" sz="2400" b="1" dirty="0" smtClean="0">
                <a:solidFill>
                  <a:schemeClr val="bg1"/>
                </a:solidFill>
              </a:rPr>
              <a:t>The products planned price, distribution and promotion program.</a:t>
            </a:r>
          </a:p>
          <a:p>
            <a:pPr marL="457200" indent="-457200" algn="just">
              <a:lnSpc>
                <a:spcPts val="4000"/>
              </a:lnSpc>
              <a:spcBef>
                <a:spcPts val="0"/>
              </a:spcBef>
              <a:spcAft>
                <a:spcPts val="0"/>
              </a:spcAft>
              <a:buAutoNum type="arabicPeriod"/>
            </a:pPr>
            <a:r>
              <a:rPr lang="en-US" sz="2400" b="1" dirty="0" smtClean="0">
                <a:solidFill>
                  <a:schemeClr val="bg1"/>
                </a:solidFill>
              </a:rPr>
              <a:t>Long-term sales, profit and marketing strategy for the product.</a:t>
            </a: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3921578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 calcmode="lin" valueType="num">
                                      <p:cBhvr additive="base">
                                        <p:cTn id="2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 calcmode="lin" valueType="num">
                                      <p:cBhvr additive="base">
                                        <p:cTn id="2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 calcmode="lin" valueType="num">
                                      <p:cBhvr additive="base">
                                        <p:cTn id="31"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 calcmode="lin" valueType="num">
                                      <p:cBhvr additive="base">
                                        <p:cTn id="35"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New product development process</a:t>
            </a:r>
            <a:endParaRPr lang="en-US" sz="3600" b="1" u="sng" dirty="0">
              <a:solidFill>
                <a:srgbClr val="FF0000"/>
              </a:solidFill>
            </a:endParaRPr>
          </a:p>
        </p:txBody>
      </p:sp>
      <p:sp>
        <p:nvSpPr>
          <p:cNvPr id="3" name="Rounded Rectangle 2"/>
          <p:cNvSpPr/>
          <p:nvPr/>
        </p:nvSpPr>
        <p:spPr>
          <a:xfrm>
            <a:off x="695462" y="965915"/>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Business Analysis</a:t>
            </a:r>
            <a:endParaRPr lang="en-US" sz="2400" b="1" dirty="0">
              <a:solidFill>
                <a:schemeClr val="bg1"/>
              </a:solidFill>
            </a:endParaRPr>
          </a:p>
        </p:txBody>
      </p:sp>
      <p:sp>
        <p:nvSpPr>
          <p:cNvPr id="4" name="Down Arrow 3"/>
          <p:cNvSpPr/>
          <p:nvPr/>
        </p:nvSpPr>
        <p:spPr>
          <a:xfrm>
            <a:off x="38637" y="875763"/>
            <a:ext cx="425003" cy="56795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1030309" y="1681960"/>
            <a:ext cx="10827862" cy="185631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4000"/>
              </a:lnSpc>
              <a:spcBef>
                <a:spcPts val="0"/>
              </a:spcBef>
              <a:spcAft>
                <a:spcPts val="0"/>
              </a:spcAft>
              <a:buNone/>
            </a:pPr>
            <a:r>
              <a:rPr lang="en-US" sz="2400" b="1" u="sng" dirty="0" smtClean="0">
                <a:solidFill>
                  <a:srgbClr val="FF0000"/>
                </a:solidFill>
              </a:rPr>
              <a:t>It involves drawing a sketch of a product’s compatibility with the market including specific estimates of sales, costs and profits. It is done to evaluate the product concept’s business attractiveness which involves:</a:t>
            </a:r>
          </a:p>
          <a:p>
            <a:pPr marL="0" indent="0" algn="just">
              <a:lnSpc>
                <a:spcPct val="125000"/>
              </a:lnSpc>
              <a:spcBef>
                <a:spcPts val="0"/>
              </a:spcBef>
              <a:spcAft>
                <a:spcPts val="0"/>
              </a:spcAft>
              <a:buNone/>
            </a:pPr>
            <a:r>
              <a:rPr lang="en-US" sz="2400" b="1" dirty="0" smtClean="0">
                <a:solidFill>
                  <a:schemeClr val="bg1"/>
                </a:solidFill>
              </a:rPr>
              <a:t>Competitor analysis</a:t>
            </a:r>
          </a:p>
          <a:p>
            <a:pPr marL="0" indent="0" algn="just">
              <a:lnSpc>
                <a:spcPct val="125000"/>
              </a:lnSpc>
              <a:spcBef>
                <a:spcPts val="0"/>
              </a:spcBef>
              <a:spcAft>
                <a:spcPts val="0"/>
              </a:spcAft>
              <a:buNone/>
            </a:pPr>
            <a:r>
              <a:rPr lang="en-US" sz="2400" b="1" dirty="0" smtClean="0">
                <a:solidFill>
                  <a:schemeClr val="bg1"/>
                </a:solidFill>
              </a:rPr>
              <a:t>Demand forecast</a:t>
            </a:r>
          </a:p>
          <a:p>
            <a:pPr marL="0" indent="0" algn="just">
              <a:lnSpc>
                <a:spcPct val="125000"/>
              </a:lnSpc>
              <a:spcBef>
                <a:spcPts val="0"/>
              </a:spcBef>
              <a:spcAft>
                <a:spcPts val="0"/>
              </a:spcAft>
              <a:buNone/>
            </a:pPr>
            <a:r>
              <a:rPr lang="en-US" sz="2400" b="1" dirty="0" smtClean="0">
                <a:solidFill>
                  <a:schemeClr val="bg1"/>
                </a:solidFill>
              </a:rPr>
              <a:t>Cost statement and break even analysis to estimate costs.</a:t>
            </a:r>
          </a:p>
          <a:p>
            <a:pPr marL="0" indent="0" algn="just">
              <a:lnSpc>
                <a:spcPct val="125000"/>
              </a:lnSpc>
              <a:spcBef>
                <a:spcPts val="0"/>
              </a:spcBef>
              <a:spcAft>
                <a:spcPts val="0"/>
              </a:spcAft>
              <a:buNone/>
            </a:pPr>
            <a:r>
              <a:rPr lang="en-US" sz="2400" b="1" dirty="0" smtClean="0">
                <a:solidFill>
                  <a:schemeClr val="bg1"/>
                </a:solidFill>
              </a:rPr>
              <a:t>Profit projections</a:t>
            </a:r>
          </a:p>
          <a:p>
            <a:pPr marL="0" indent="0" algn="just">
              <a:lnSpc>
                <a:spcPct val="125000"/>
              </a:lnSpc>
              <a:spcBef>
                <a:spcPts val="0"/>
              </a:spcBef>
              <a:spcAft>
                <a:spcPts val="0"/>
              </a:spcAft>
              <a:buNone/>
            </a:pPr>
            <a:r>
              <a:rPr lang="en-US" sz="2400" b="1" dirty="0" smtClean="0">
                <a:solidFill>
                  <a:schemeClr val="bg1"/>
                </a:solidFill>
              </a:rPr>
              <a:t>Organization’s financial position, manpower and technical resources.</a:t>
            </a:r>
          </a:p>
          <a:p>
            <a:pPr marL="0" indent="0" algn="just">
              <a:lnSpc>
                <a:spcPct val="125000"/>
              </a:lnSpc>
              <a:spcBef>
                <a:spcPts val="0"/>
              </a:spcBef>
              <a:spcAft>
                <a:spcPts val="0"/>
              </a:spcAft>
              <a:buNone/>
            </a:pPr>
            <a:r>
              <a:rPr lang="en-US" sz="2400" b="1" dirty="0" smtClean="0">
                <a:solidFill>
                  <a:schemeClr val="bg1"/>
                </a:solidFill>
              </a:rPr>
              <a:t>Possibility of resource expansion.</a:t>
            </a: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5" name="Rectangle 4"/>
          <p:cNvSpPr/>
          <p:nvPr/>
        </p:nvSpPr>
        <p:spPr>
          <a:xfrm>
            <a:off x="1146220" y="5950040"/>
            <a:ext cx="10480179" cy="584775"/>
          </a:xfrm>
          <a:prstGeom prst="rect">
            <a:avLst/>
          </a:prstGeom>
        </p:spPr>
        <p:txBody>
          <a:bodyPr wrap="square">
            <a:spAutoFit/>
          </a:bodyPr>
          <a:lstStyle/>
          <a:p>
            <a:pPr algn="ctr"/>
            <a:r>
              <a:rPr lang="en-US" sz="3200" b="1" i="1" dirty="0" smtClean="0">
                <a:solidFill>
                  <a:schemeClr val="accent3">
                    <a:lumMod val="75000"/>
                  </a:schemeClr>
                </a:solidFill>
                <a:latin typeface="Bodoni MT Condensed" panose="02070606080606020203" pitchFamily="18" charset="0"/>
              </a:rPr>
              <a:t>“Can we make and sell this product and make money doing it?”</a:t>
            </a:r>
            <a:endParaRPr lang="en-US" sz="3200" i="1" dirty="0">
              <a:solidFill>
                <a:schemeClr val="accent3">
                  <a:lumMod val="75000"/>
                </a:schemeClr>
              </a:solidFill>
              <a:latin typeface="Bodoni MT Condensed" panose="02070606080606020203" pitchFamily="18" charset="0"/>
            </a:endParaRPr>
          </a:p>
        </p:txBody>
      </p:sp>
    </p:spTree>
    <p:extLst>
      <p:ext uri="{BB962C8B-B14F-4D97-AF65-F5344CB8AC3E}">
        <p14:creationId xmlns:p14="http://schemas.microsoft.com/office/powerpoint/2010/main" val="263075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additive="base">
                                        <p:cTn id="1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 calcmode="lin" valueType="num">
                                      <p:cBhvr additive="base">
                                        <p:cTn id="18"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 calcmode="lin" valueType="num">
                                      <p:cBhvr additive="base">
                                        <p:cTn id="22"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xEl>
                                              <p:pRg st="3" end="3"/>
                                            </p:txEl>
                                          </p:spTgt>
                                        </p:tgtEl>
                                        <p:attrNameLst>
                                          <p:attrName>style.visibility</p:attrName>
                                        </p:attrNameLst>
                                      </p:cBhvr>
                                      <p:to>
                                        <p:strVal val="visible"/>
                                      </p:to>
                                    </p:set>
                                    <p:anim calcmode="lin" valueType="num">
                                      <p:cBhvr additive="base">
                                        <p:cTn id="26"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 calcmode="lin" valueType="num">
                                      <p:cBhvr additive="base">
                                        <p:cTn id="30"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3">
                                            <p:txEl>
                                              <p:pRg st="5" end="5"/>
                                            </p:txEl>
                                          </p:spTgt>
                                        </p:tgtEl>
                                        <p:attrNameLst>
                                          <p:attrName>style.visibility</p:attrName>
                                        </p:attrNameLst>
                                      </p:cBhvr>
                                      <p:to>
                                        <p:strVal val="visible"/>
                                      </p:to>
                                    </p:set>
                                    <p:anim calcmode="lin" valueType="num">
                                      <p:cBhvr additive="base">
                                        <p:cTn id="34"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3">
                                            <p:txEl>
                                              <p:pRg st="6" end="6"/>
                                            </p:txEl>
                                          </p:spTgt>
                                        </p:tgtEl>
                                        <p:attrNameLst>
                                          <p:attrName>style.visibility</p:attrName>
                                        </p:attrNameLst>
                                      </p:cBhvr>
                                      <p:to>
                                        <p:strVal val="visible"/>
                                      </p:to>
                                    </p:set>
                                    <p:anim calcmode="lin" valueType="num">
                                      <p:cBhvr additive="base">
                                        <p:cTn id="38"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circle(in)">
                                      <p:cBhvr>
                                        <p:cTn id="44"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product development"/>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b="16289"/>
          <a:stretch/>
        </p:blipFill>
        <p:spPr bwMode="auto">
          <a:xfrm>
            <a:off x="-38634" y="649357"/>
            <a:ext cx="12261376" cy="62150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3600" b="1" u="sng" dirty="0" smtClean="0"/>
              <a:t>New product development process</a:t>
            </a:r>
            <a:endParaRPr lang="en-US" sz="3600" b="1" u="sng" dirty="0">
              <a:solidFill>
                <a:srgbClr val="FF0000"/>
              </a:solidFill>
            </a:endParaRPr>
          </a:p>
        </p:txBody>
      </p:sp>
      <p:sp>
        <p:nvSpPr>
          <p:cNvPr id="3" name="Rounded Rectangle 2"/>
          <p:cNvSpPr/>
          <p:nvPr/>
        </p:nvSpPr>
        <p:spPr>
          <a:xfrm>
            <a:off x="695462" y="965915"/>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Product Development</a:t>
            </a:r>
            <a:endParaRPr lang="en-US" sz="2400" b="1" dirty="0">
              <a:solidFill>
                <a:schemeClr val="bg1"/>
              </a:solidFill>
            </a:endParaRPr>
          </a:p>
        </p:txBody>
      </p:sp>
      <p:sp>
        <p:nvSpPr>
          <p:cNvPr id="4" name="Down Arrow 3"/>
          <p:cNvSpPr/>
          <p:nvPr/>
        </p:nvSpPr>
        <p:spPr>
          <a:xfrm>
            <a:off x="38637" y="875763"/>
            <a:ext cx="425003" cy="56795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1030309" y="1681961"/>
            <a:ext cx="10827862"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4000"/>
              </a:lnSpc>
              <a:spcBef>
                <a:spcPts val="0"/>
              </a:spcBef>
              <a:spcAft>
                <a:spcPts val="0"/>
              </a:spcAft>
              <a:buNone/>
            </a:pPr>
            <a:r>
              <a:rPr lang="en-US" sz="2400" b="1" u="sng" dirty="0" smtClean="0">
                <a:solidFill>
                  <a:srgbClr val="FF0000"/>
                </a:solidFill>
              </a:rPr>
              <a:t>The organization develop the physical versions of the product and prepares prototypes for laboratory and consumer level tests.</a:t>
            </a:r>
            <a:endParaRPr lang="en-US" sz="2400" b="1" dirty="0" smtClean="0">
              <a:solidFill>
                <a:schemeClr val="bg1"/>
              </a:solidFill>
            </a:endParaRPr>
          </a:p>
        </p:txBody>
      </p:sp>
      <p:sp>
        <p:nvSpPr>
          <p:cNvPr id="10"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2385473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circle(in)">
                                      <p:cBhvr>
                                        <p:cTn id="14"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Oval 11"/>
          <p:cNvSpPr/>
          <p:nvPr/>
        </p:nvSpPr>
        <p:spPr>
          <a:xfrm>
            <a:off x="4132562" y="3756044"/>
            <a:ext cx="3151539" cy="2895598"/>
          </a:xfrm>
          <a:prstGeom prst="ellipse">
            <a:avLst/>
          </a:prstGeom>
          <a:scene3d>
            <a:camera prst="orthographicFront"/>
            <a:lightRig rig="threePt" dir="t"/>
          </a:scene3d>
          <a:sp3d>
            <a:bevelT w="139700" h="139700" prst="divo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smtClean="0"/>
              <a:t>Usually occurs by offering the product to a random sample of the target market.</a:t>
            </a:r>
            <a:endParaRPr lang="en-US" sz="2000" b="1" dirty="0"/>
          </a:p>
        </p:txBody>
      </p:sp>
      <p:sp>
        <p:nvSpPr>
          <p:cNvPr id="2" name="Title 1"/>
          <p:cNvSpPr>
            <a:spLocks noGrp="1"/>
          </p:cNvSpPr>
          <p:nvPr>
            <p:ph type="title"/>
          </p:nvPr>
        </p:nvSpPr>
        <p:spPr>
          <a:xfrm>
            <a:off x="-1" y="0"/>
            <a:ext cx="11784170" cy="900332"/>
          </a:xfrm>
        </p:spPr>
        <p:txBody>
          <a:bodyPr>
            <a:normAutofit/>
          </a:bodyPr>
          <a:lstStyle/>
          <a:p>
            <a:r>
              <a:rPr lang="en-US" sz="3600" b="1" u="sng" dirty="0" smtClean="0"/>
              <a:t>New product development process</a:t>
            </a:r>
            <a:endParaRPr lang="en-US" sz="3600" b="1" u="sng" dirty="0">
              <a:solidFill>
                <a:srgbClr val="FF0000"/>
              </a:solidFill>
            </a:endParaRPr>
          </a:p>
        </p:txBody>
      </p:sp>
      <p:sp>
        <p:nvSpPr>
          <p:cNvPr id="3" name="Rounded Rectangle 2"/>
          <p:cNvSpPr/>
          <p:nvPr/>
        </p:nvSpPr>
        <p:spPr>
          <a:xfrm>
            <a:off x="695462" y="965915"/>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Test Marketing</a:t>
            </a:r>
            <a:endParaRPr lang="en-US" sz="2400" b="1" dirty="0">
              <a:solidFill>
                <a:schemeClr val="bg1"/>
              </a:solidFill>
            </a:endParaRPr>
          </a:p>
        </p:txBody>
      </p:sp>
      <p:sp>
        <p:nvSpPr>
          <p:cNvPr id="4" name="Down Arrow 3"/>
          <p:cNvSpPr/>
          <p:nvPr/>
        </p:nvSpPr>
        <p:spPr>
          <a:xfrm>
            <a:off x="38637" y="875763"/>
            <a:ext cx="425003" cy="56795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1030309" y="1681961"/>
            <a:ext cx="10827862"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3000"/>
              </a:lnSpc>
              <a:spcBef>
                <a:spcPts val="0"/>
              </a:spcBef>
              <a:spcAft>
                <a:spcPts val="0"/>
              </a:spcAft>
              <a:buNone/>
            </a:pPr>
            <a:r>
              <a:rPr lang="en-US" sz="2400" b="1" u="sng" dirty="0">
                <a:solidFill>
                  <a:srgbClr val="FF0000"/>
                </a:solidFill>
              </a:rPr>
              <a:t>It attempts to test on a limited scale the commercial viability of a new product and the marketing mix designed for the product in the context of a market segment.</a:t>
            </a:r>
          </a:p>
          <a:p>
            <a:pPr marL="0" indent="0">
              <a:lnSpc>
                <a:spcPts val="3000"/>
              </a:lnSpc>
              <a:spcBef>
                <a:spcPts val="0"/>
              </a:spcBef>
              <a:spcAft>
                <a:spcPts val="0"/>
              </a:spcAft>
              <a:buNone/>
            </a:pPr>
            <a:r>
              <a:rPr lang="en-US" sz="2400" b="1" u="sng" dirty="0">
                <a:solidFill>
                  <a:schemeClr val="accent2">
                    <a:lumMod val="50000"/>
                  </a:schemeClr>
                </a:solidFill>
              </a:rPr>
              <a:t>Purpose for test marketing:</a:t>
            </a:r>
          </a:p>
          <a:p>
            <a:pPr marL="0" indent="0">
              <a:lnSpc>
                <a:spcPts val="3000"/>
              </a:lnSpc>
              <a:spcBef>
                <a:spcPts val="0"/>
              </a:spcBef>
              <a:spcAft>
                <a:spcPts val="0"/>
              </a:spcAft>
              <a:buNone/>
            </a:pPr>
            <a:r>
              <a:rPr lang="en-US" sz="2400" b="1" dirty="0">
                <a:solidFill>
                  <a:srgbClr val="FF0000"/>
                </a:solidFill>
              </a:rPr>
              <a:t>1. To provide a reasonable estimate of sales and market share for the product.</a:t>
            </a:r>
          </a:p>
          <a:p>
            <a:pPr marL="0" indent="0">
              <a:lnSpc>
                <a:spcPts val="3000"/>
              </a:lnSpc>
              <a:spcBef>
                <a:spcPts val="0"/>
              </a:spcBef>
              <a:spcAft>
                <a:spcPts val="0"/>
              </a:spcAft>
              <a:buNone/>
            </a:pPr>
            <a:r>
              <a:rPr lang="en-US" sz="2400" b="1" dirty="0">
                <a:solidFill>
                  <a:srgbClr val="FF0000"/>
                </a:solidFill>
              </a:rPr>
              <a:t>2. To correct the marketing mix for the product.</a:t>
            </a:r>
          </a:p>
        </p:txBody>
      </p:sp>
      <p:sp>
        <p:nvSpPr>
          <p:cNvPr id="9" name="Content Placeholder 2"/>
          <p:cNvSpPr txBox="1">
            <a:spLocks/>
          </p:cNvSpPr>
          <p:nvPr/>
        </p:nvSpPr>
        <p:spPr>
          <a:xfrm>
            <a:off x="933209" y="4090569"/>
            <a:ext cx="10827862"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3000"/>
              </a:lnSpc>
              <a:spcBef>
                <a:spcPts val="0"/>
              </a:spcBef>
              <a:spcAft>
                <a:spcPts val="0"/>
              </a:spcAft>
              <a:buNone/>
            </a:pPr>
            <a:endParaRPr lang="en-US" sz="2400" b="1" dirty="0" smtClean="0">
              <a:solidFill>
                <a:srgbClr val="FF0000"/>
              </a:solidFill>
            </a:endParaRPr>
          </a:p>
        </p:txBody>
      </p:sp>
      <p:sp>
        <p:nvSpPr>
          <p:cNvPr id="10"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5" name="Oval 4"/>
          <p:cNvSpPr/>
          <p:nvPr/>
        </p:nvSpPr>
        <p:spPr>
          <a:xfrm>
            <a:off x="933209" y="4090569"/>
            <a:ext cx="2531208" cy="2284473"/>
          </a:xfrm>
          <a:prstGeom prst="ellipse">
            <a:avLst/>
          </a:prstGeom>
          <a:scene3d>
            <a:camera prst="orthographicFront"/>
            <a:lightRig rig="threePt" dir="t"/>
          </a:scene3d>
          <a:sp3d>
            <a:bevelT w="139700" h="139700" prst="divo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smtClean="0"/>
              <a:t>Test acceptance of the product</a:t>
            </a:r>
            <a:endParaRPr lang="en-US" sz="2000" b="1" dirty="0"/>
          </a:p>
        </p:txBody>
      </p:sp>
      <p:sp>
        <p:nvSpPr>
          <p:cNvPr id="14" name="Oval 13"/>
          <p:cNvSpPr/>
          <p:nvPr/>
        </p:nvSpPr>
        <p:spPr>
          <a:xfrm>
            <a:off x="7952247" y="3702380"/>
            <a:ext cx="3449898" cy="2949262"/>
          </a:xfrm>
          <a:prstGeom prst="ellipse">
            <a:avLst/>
          </a:prstGeom>
          <a:scene3d>
            <a:camera prst="orthographicFront"/>
            <a:lightRig rig="threePt" dir="t"/>
          </a:scene3d>
          <a:sp3d>
            <a:bevelT w="139700" h="139700" prst="divo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smtClean="0"/>
              <a:t>Customer feedback is used to improve the venture and determine whether the product should “go to market”</a:t>
            </a:r>
            <a:endParaRPr lang="en-US" sz="2000" b="1" dirty="0"/>
          </a:p>
        </p:txBody>
      </p:sp>
    </p:spTree>
    <p:extLst>
      <p:ext uri="{BB962C8B-B14F-4D97-AF65-F5344CB8AC3E}">
        <p14:creationId xmlns:p14="http://schemas.microsoft.com/office/powerpoint/2010/main" val="3494036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80">
                                          <p:stCondLst>
                                            <p:cond delay="0"/>
                                          </p:stCondLst>
                                        </p:cTn>
                                        <p:tgtEl>
                                          <p:spTgt spid="14"/>
                                        </p:tgtEl>
                                      </p:cBhvr>
                                    </p:animEffect>
                                    <p:anim calcmode="lin" valueType="num">
                                      <p:cBhvr>
                                        <p:cTn id="6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6" dur="26">
                                          <p:stCondLst>
                                            <p:cond delay="650"/>
                                          </p:stCondLst>
                                        </p:cTn>
                                        <p:tgtEl>
                                          <p:spTgt spid="14"/>
                                        </p:tgtEl>
                                      </p:cBhvr>
                                      <p:to x="100000" y="60000"/>
                                    </p:animScale>
                                    <p:animScale>
                                      <p:cBhvr>
                                        <p:cTn id="67" dur="166" decel="50000">
                                          <p:stCondLst>
                                            <p:cond delay="676"/>
                                          </p:stCondLst>
                                        </p:cTn>
                                        <p:tgtEl>
                                          <p:spTgt spid="14"/>
                                        </p:tgtEl>
                                      </p:cBhvr>
                                      <p:to x="100000" y="100000"/>
                                    </p:animScale>
                                    <p:animScale>
                                      <p:cBhvr>
                                        <p:cTn id="68" dur="26">
                                          <p:stCondLst>
                                            <p:cond delay="1312"/>
                                          </p:stCondLst>
                                        </p:cTn>
                                        <p:tgtEl>
                                          <p:spTgt spid="14"/>
                                        </p:tgtEl>
                                      </p:cBhvr>
                                      <p:to x="100000" y="80000"/>
                                    </p:animScale>
                                    <p:animScale>
                                      <p:cBhvr>
                                        <p:cTn id="69" dur="166" decel="50000">
                                          <p:stCondLst>
                                            <p:cond delay="1338"/>
                                          </p:stCondLst>
                                        </p:cTn>
                                        <p:tgtEl>
                                          <p:spTgt spid="14"/>
                                        </p:tgtEl>
                                      </p:cBhvr>
                                      <p:to x="100000" y="100000"/>
                                    </p:animScale>
                                    <p:animScale>
                                      <p:cBhvr>
                                        <p:cTn id="70" dur="26">
                                          <p:stCondLst>
                                            <p:cond delay="1642"/>
                                          </p:stCondLst>
                                        </p:cTn>
                                        <p:tgtEl>
                                          <p:spTgt spid="14"/>
                                        </p:tgtEl>
                                      </p:cBhvr>
                                      <p:to x="100000" y="90000"/>
                                    </p:animScale>
                                    <p:animScale>
                                      <p:cBhvr>
                                        <p:cTn id="71" dur="166" decel="50000">
                                          <p:stCondLst>
                                            <p:cond delay="1668"/>
                                          </p:stCondLst>
                                        </p:cTn>
                                        <p:tgtEl>
                                          <p:spTgt spid="14"/>
                                        </p:tgtEl>
                                      </p:cBhvr>
                                      <p:to x="100000" y="100000"/>
                                    </p:animScale>
                                    <p:animScale>
                                      <p:cBhvr>
                                        <p:cTn id="72" dur="26">
                                          <p:stCondLst>
                                            <p:cond delay="1808"/>
                                          </p:stCondLst>
                                        </p:cTn>
                                        <p:tgtEl>
                                          <p:spTgt spid="14"/>
                                        </p:tgtEl>
                                      </p:cBhvr>
                                      <p:to x="100000" y="95000"/>
                                    </p:animScale>
                                    <p:animScale>
                                      <p:cBhvr>
                                        <p:cTn id="73"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13" grpId="0"/>
      <p:bldP spid="9" grpId="0"/>
      <p:bldP spid="5"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Oval 9"/>
          <p:cNvSpPr/>
          <p:nvPr/>
        </p:nvSpPr>
        <p:spPr>
          <a:xfrm>
            <a:off x="7113969" y="3021491"/>
            <a:ext cx="4097369" cy="3730777"/>
          </a:xfrm>
          <a:prstGeom prst="ellipse">
            <a:avLst/>
          </a:prstGeom>
          <a:effectLst>
            <a:glow rad="228600">
              <a:schemeClr val="accent3">
                <a:satMod val="175000"/>
                <a:alpha val="40000"/>
              </a:schemeClr>
            </a:glow>
            <a:outerShdw blurRad="50800" dist="15875" dir="5400000" algn="ctr" rotWithShape="0">
              <a:srgbClr val="000000">
                <a:alpha val="68000"/>
              </a:srgbClr>
            </a:outerShdw>
          </a:effectLst>
          <a:scene3d>
            <a:camera prst="perspectiveHeroicExtremeLeftFacing"/>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dirty="0" smtClean="0"/>
              <a:t>The “Product Life Cycle” begins and it’s life will be determined by the customer market, competition and further product advances.</a:t>
            </a:r>
            <a:endParaRPr lang="en-US" sz="2400" b="1" dirty="0"/>
          </a:p>
        </p:txBody>
      </p:sp>
      <p:sp>
        <p:nvSpPr>
          <p:cNvPr id="2" name="Title 1"/>
          <p:cNvSpPr>
            <a:spLocks noGrp="1"/>
          </p:cNvSpPr>
          <p:nvPr>
            <p:ph type="title"/>
          </p:nvPr>
        </p:nvSpPr>
        <p:spPr>
          <a:xfrm>
            <a:off x="-1" y="0"/>
            <a:ext cx="11784170" cy="900332"/>
          </a:xfrm>
        </p:spPr>
        <p:txBody>
          <a:bodyPr>
            <a:normAutofit/>
          </a:bodyPr>
          <a:lstStyle/>
          <a:p>
            <a:r>
              <a:rPr lang="en-US" sz="3600" b="1" u="sng" dirty="0" smtClean="0"/>
              <a:t>New product development process</a:t>
            </a:r>
            <a:endParaRPr lang="en-US" sz="3600" b="1" u="sng" dirty="0">
              <a:solidFill>
                <a:srgbClr val="FF0000"/>
              </a:solidFill>
            </a:endParaRPr>
          </a:p>
        </p:txBody>
      </p:sp>
      <p:sp>
        <p:nvSpPr>
          <p:cNvPr id="3" name="Rounded Rectangle 2"/>
          <p:cNvSpPr/>
          <p:nvPr/>
        </p:nvSpPr>
        <p:spPr>
          <a:xfrm>
            <a:off x="695462" y="965915"/>
            <a:ext cx="5499278" cy="465786"/>
          </a:xfrm>
          <a:prstGeom prst="roundRect">
            <a:avLst/>
          </a:prstGeom>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Commercialization</a:t>
            </a:r>
            <a:endParaRPr lang="en-US" sz="2400" b="1" dirty="0">
              <a:solidFill>
                <a:schemeClr val="bg1"/>
              </a:solidFill>
            </a:endParaRPr>
          </a:p>
        </p:txBody>
      </p:sp>
      <p:sp>
        <p:nvSpPr>
          <p:cNvPr id="4" name="Down Arrow 3"/>
          <p:cNvSpPr/>
          <p:nvPr/>
        </p:nvSpPr>
        <p:spPr>
          <a:xfrm>
            <a:off x="38637" y="875763"/>
            <a:ext cx="425003" cy="56795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1030309" y="1681961"/>
            <a:ext cx="10827862"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ct val="150000"/>
              </a:lnSpc>
              <a:spcBef>
                <a:spcPts val="0"/>
              </a:spcBef>
              <a:spcAft>
                <a:spcPts val="0"/>
              </a:spcAft>
              <a:buNone/>
            </a:pPr>
            <a:r>
              <a:rPr lang="en-US" sz="2400" b="1" u="sng" dirty="0" smtClean="0">
                <a:solidFill>
                  <a:srgbClr val="FF0000"/>
                </a:solidFill>
              </a:rPr>
              <a:t>It is the last step in the new product development stage which involves commercial lunching of the product in the target markets which is based on the test marketing results. </a:t>
            </a:r>
            <a:endParaRPr lang="en-US" sz="2400" b="1" dirty="0" smtClean="0">
              <a:solidFill>
                <a:schemeClr val="bg1"/>
              </a:solidFill>
            </a:endParaRPr>
          </a:p>
        </p:txBody>
      </p:sp>
      <p:sp>
        <p:nvSpPr>
          <p:cNvPr id="9" name="Content Placeholder 2"/>
          <p:cNvSpPr txBox="1">
            <a:spLocks/>
          </p:cNvSpPr>
          <p:nvPr/>
        </p:nvSpPr>
        <p:spPr>
          <a:xfrm>
            <a:off x="933209" y="3554121"/>
            <a:ext cx="10827862"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ct val="150000"/>
              </a:lnSpc>
              <a:spcBef>
                <a:spcPts val="0"/>
              </a:spcBef>
              <a:spcAft>
                <a:spcPts val="0"/>
              </a:spcAft>
              <a:buNone/>
            </a:pPr>
            <a:r>
              <a:rPr lang="en-US" sz="2400" b="1" u="sng" dirty="0" smtClean="0">
                <a:solidFill>
                  <a:schemeClr val="accent2">
                    <a:lumMod val="50000"/>
                  </a:schemeClr>
                </a:solidFill>
              </a:rPr>
              <a:t>Major decision during commercialization:</a:t>
            </a:r>
          </a:p>
          <a:p>
            <a:pPr marL="0" indent="0">
              <a:lnSpc>
                <a:spcPct val="150000"/>
              </a:lnSpc>
              <a:spcBef>
                <a:spcPts val="0"/>
              </a:spcBef>
              <a:spcAft>
                <a:spcPts val="0"/>
              </a:spcAft>
              <a:buNone/>
            </a:pPr>
            <a:r>
              <a:rPr lang="en-US" sz="2400" b="1" dirty="0" smtClean="0">
                <a:solidFill>
                  <a:srgbClr val="FF0000"/>
                </a:solidFill>
              </a:rPr>
              <a:t>1. Timing decision (when)</a:t>
            </a:r>
          </a:p>
          <a:p>
            <a:pPr marL="0" indent="0">
              <a:lnSpc>
                <a:spcPct val="150000"/>
              </a:lnSpc>
              <a:spcBef>
                <a:spcPts val="0"/>
              </a:spcBef>
              <a:spcAft>
                <a:spcPts val="0"/>
              </a:spcAft>
              <a:buNone/>
            </a:pPr>
            <a:r>
              <a:rPr lang="en-US" sz="2400" b="1" dirty="0" smtClean="0">
                <a:solidFill>
                  <a:srgbClr val="FF0000"/>
                </a:solidFill>
              </a:rPr>
              <a:t>2. Place decision (where)</a:t>
            </a:r>
          </a:p>
          <a:p>
            <a:pPr marL="0" indent="0">
              <a:lnSpc>
                <a:spcPct val="150000"/>
              </a:lnSpc>
              <a:spcBef>
                <a:spcPts val="0"/>
              </a:spcBef>
              <a:spcAft>
                <a:spcPts val="0"/>
              </a:spcAft>
              <a:buNone/>
            </a:pPr>
            <a:r>
              <a:rPr lang="en-US" sz="2400" b="1" dirty="0" smtClean="0">
                <a:solidFill>
                  <a:srgbClr val="FF0000"/>
                </a:solidFill>
              </a:rPr>
              <a:t>3. Market segment decision (whom)</a:t>
            </a:r>
          </a:p>
          <a:p>
            <a:pPr marL="0" indent="0">
              <a:lnSpc>
                <a:spcPct val="150000"/>
              </a:lnSpc>
              <a:spcBef>
                <a:spcPts val="0"/>
              </a:spcBef>
              <a:spcAft>
                <a:spcPts val="0"/>
              </a:spcAft>
              <a:buNone/>
            </a:pPr>
            <a:r>
              <a:rPr lang="en-US" sz="2400" b="1" dirty="0" smtClean="0">
                <a:solidFill>
                  <a:srgbClr val="FF0000"/>
                </a:solidFill>
              </a:rPr>
              <a:t>4. Launching </a:t>
            </a:r>
            <a:r>
              <a:rPr lang="en-US" sz="2400" b="1" smtClean="0">
                <a:solidFill>
                  <a:srgbClr val="FF0000"/>
                </a:solidFill>
              </a:rPr>
              <a:t>strategy decision (how)</a:t>
            </a:r>
            <a:endParaRPr lang="en-US" sz="2400" b="1" dirty="0" smtClean="0">
              <a:solidFill>
                <a:srgbClr val="FF0000"/>
              </a:solidFill>
            </a:endParaRPr>
          </a:p>
        </p:txBody>
      </p:sp>
      <p:sp>
        <p:nvSpPr>
          <p:cNvPr id="7"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3127089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 calcmode="lin" valueType="num">
                                      <p:cBhvr additive="base">
                                        <p:cTn id="2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 calcmode="lin" valueType="num">
                                      <p:cBhvr additive="base">
                                        <p:cTn id="2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 calcmode="lin" valueType="num">
                                      <p:cBhvr additive="base">
                                        <p:cTn id="3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Branding</a:t>
            </a:r>
            <a:endParaRPr lang="en-US" sz="3600" b="1" u="sng" dirty="0">
              <a:solidFill>
                <a:srgbClr val="FF0000"/>
              </a:solidFill>
            </a:endParaRPr>
          </a:p>
        </p:txBody>
      </p:sp>
      <p:sp>
        <p:nvSpPr>
          <p:cNvPr id="7"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2050" name="Picture 2" descr="brandको लागि तस्बिर परिणा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73465"/>
            <a:ext cx="12192000" cy="606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952075"/>
      </p:ext>
    </p:extLst>
  </p:cSld>
  <p:clrMapOvr>
    <a:masterClrMapping/>
  </p:clrMapOvr>
  <p:transition spd="slow">
    <p:cove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Content Placeholder 2"/>
          <p:cNvSpPr txBox="1">
            <a:spLocks/>
          </p:cNvSpPr>
          <p:nvPr/>
        </p:nvSpPr>
        <p:spPr>
          <a:xfrm>
            <a:off x="195508" y="219999"/>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ctr"/>
            <a:r>
              <a:rPr lang="en-US" sz="3200" b="1" dirty="0">
                <a:solidFill>
                  <a:schemeClr val="bg1"/>
                </a:solidFill>
              </a:rPr>
              <a:t>What is a Brand</a:t>
            </a:r>
            <a:r>
              <a:rPr lang="en-US" sz="3200" b="1" dirty="0" smtClean="0">
                <a:solidFill>
                  <a:schemeClr val="bg1"/>
                </a:solidFill>
              </a:rPr>
              <a:t>???</a:t>
            </a:r>
            <a:endParaRPr lang="en-US" sz="3200" b="1" dirty="0">
              <a:solidFill>
                <a:schemeClr val="bg1"/>
              </a:solidFill>
            </a:endParaRPr>
          </a:p>
          <a:p>
            <a:pPr algn="ctr"/>
            <a:r>
              <a:rPr lang="en-US" sz="2400" dirty="0" smtClean="0">
                <a:solidFill>
                  <a:schemeClr val="bg1"/>
                </a:solidFill>
              </a:rPr>
              <a:t>A </a:t>
            </a:r>
            <a:r>
              <a:rPr lang="en-US" sz="2400" dirty="0">
                <a:solidFill>
                  <a:schemeClr val="bg1"/>
                </a:solidFill>
              </a:rPr>
              <a:t>name, term, sign, </a:t>
            </a:r>
            <a:r>
              <a:rPr lang="en-US" sz="2400" dirty="0" smtClean="0">
                <a:solidFill>
                  <a:schemeClr val="bg1"/>
                </a:solidFill>
              </a:rPr>
              <a:t>symbol or </a:t>
            </a:r>
            <a:r>
              <a:rPr lang="en-US" sz="2400" dirty="0">
                <a:solidFill>
                  <a:schemeClr val="bg1"/>
                </a:solidFill>
              </a:rPr>
              <a:t>design, or a combination of them, intended to </a:t>
            </a:r>
            <a:r>
              <a:rPr lang="en-US" sz="2400" dirty="0" smtClean="0">
                <a:solidFill>
                  <a:schemeClr val="bg1"/>
                </a:solidFill>
              </a:rPr>
              <a:t>identify the </a:t>
            </a:r>
            <a:r>
              <a:rPr lang="en-US" sz="2400" dirty="0">
                <a:solidFill>
                  <a:schemeClr val="bg1"/>
                </a:solidFill>
              </a:rPr>
              <a:t>goods or services of one seller or group of sellers and to differentiate them from those of competitors.</a:t>
            </a:r>
          </a:p>
          <a:p>
            <a:endParaRPr lang="en-US" sz="200" dirty="0" smtClean="0">
              <a:solidFill>
                <a:schemeClr val="bg1"/>
              </a:solidFill>
            </a:endParaRPr>
          </a:p>
          <a:p>
            <a:endParaRPr lang="en-US" sz="1200" dirty="0" smtClean="0">
              <a:solidFill>
                <a:schemeClr val="bg1"/>
              </a:solidFill>
            </a:endParaRPr>
          </a:p>
          <a:p>
            <a:pPr algn="ctr"/>
            <a:r>
              <a:rPr lang="en-US" sz="3200" b="1" dirty="0" smtClean="0">
                <a:solidFill>
                  <a:schemeClr val="bg1"/>
                </a:solidFill>
              </a:rPr>
              <a:t>What </a:t>
            </a:r>
            <a:r>
              <a:rPr lang="en-US" sz="3200" b="1" dirty="0">
                <a:solidFill>
                  <a:schemeClr val="bg1"/>
                </a:solidFill>
              </a:rPr>
              <a:t>is Branding</a:t>
            </a:r>
            <a:r>
              <a:rPr lang="en-US" sz="3200" b="1" dirty="0" smtClean="0">
                <a:solidFill>
                  <a:schemeClr val="bg1"/>
                </a:solidFill>
              </a:rPr>
              <a:t>???</a:t>
            </a:r>
            <a:endParaRPr lang="en-US" sz="3200" b="1" dirty="0">
              <a:solidFill>
                <a:schemeClr val="bg1"/>
              </a:solidFill>
            </a:endParaRPr>
          </a:p>
          <a:p>
            <a:pPr algn="ctr"/>
            <a:r>
              <a:rPr lang="en-US" sz="2400" dirty="0">
                <a:solidFill>
                  <a:schemeClr val="bg1"/>
                </a:solidFill>
              </a:rPr>
              <a:t>Providing goods and services with the power of the brand. </a:t>
            </a:r>
            <a:endParaRPr lang="en-US" sz="2400" dirty="0" smtClean="0">
              <a:solidFill>
                <a:schemeClr val="bg1"/>
              </a:solidFill>
            </a:endParaRPr>
          </a:p>
          <a:p>
            <a:pPr algn="ctr"/>
            <a:r>
              <a:rPr lang="en-US" sz="2400" dirty="0">
                <a:solidFill>
                  <a:schemeClr val="bg2">
                    <a:lumMod val="50000"/>
                  </a:schemeClr>
                </a:solidFill>
              </a:rPr>
              <a:t>Branding is the process of giving a meaning to specific products by creating and shaping a brand in consumers’ minds. It is a strategy designed by companies to help people to quickly identify their products and organization, and give them a reason to choose their products over the competition’s, by clarifying what this particular brand is and is not</a:t>
            </a:r>
            <a:r>
              <a:rPr lang="en-US" sz="2400" dirty="0" smtClean="0">
                <a:solidFill>
                  <a:schemeClr val="bg2">
                    <a:lumMod val="50000"/>
                  </a:schemeClr>
                </a:solidFill>
              </a:rPr>
              <a:t>.</a:t>
            </a:r>
            <a:endParaRPr lang="en-US" sz="2400" dirty="0">
              <a:solidFill>
                <a:schemeClr val="bg2">
                  <a:lumMod val="50000"/>
                </a:schemeClr>
              </a:solidFill>
            </a:endParaRPr>
          </a:p>
          <a:p>
            <a:pPr algn="ctr"/>
            <a:endParaRPr lang="en-US" sz="5400" dirty="0">
              <a:solidFill>
                <a:schemeClr val="bg1"/>
              </a:solidFill>
            </a:endParaRPr>
          </a:p>
          <a:p>
            <a:pPr algn="ctr"/>
            <a:endParaRPr lang="en-US" sz="2400" dirty="0" smtClean="0">
              <a:solidFill>
                <a:schemeClr val="bg1"/>
              </a:solidFill>
            </a:endParaRPr>
          </a:p>
          <a:p>
            <a:pPr algn="ctr"/>
            <a:r>
              <a:rPr lang="en-US" sz="1400" b="1" u="sng" dirty="0" smtClean="0">
                <a:solidFill>
                  <a:schemeClr val="bg1"/>
                </a:solidFill>
              </a:rPr>
              <a:t>http</a:t>
            </a:r>
            <a:r>
              <a:rPr lang="en-US" sz="1400" b="1" u="sng" dirty="0">
                <a:solidFill>
                  <a:schemeClr val="bg1"/>
                </a:solidFill>
              </a:rPr>
              <a:t>://www.thebrandingjournal.com/2015/10/what-is-branding-definition/</a:t>
            </a:r>
            <a:endParaRPr lang="en-US" sz="1400" b="1" u="sng" dirty="0" smtClean="0">
              <a:solidFill>
                <a:schemeClr val="bg1"/>
              </a:solidFill>
            </a:endParaRPr>
          </a:p>
        </p:txBody>
      </p:sp>
      <p:sp>
        <p:nvSpPr>
          <p:cNvPr id="7"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11" name="Oval 10"/>
          <p:cNvSpPr/>
          <p:nvPr/>
        </p:nvSpPr>
        <p:spPr>
          <a:xfrm>
            <a:off x="2218044" y="5208852"/>
            <a:ext cx="2231136" cy="1304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Brand Name</a:t>
            </a:r>
            <a:endParaRPr lang="en-US" sz="2800" b="1" dirty="0">
              <a:solidFill>
                <a:schemeClr val="bg1"/>
              </a:solidFill>
            </a:endParaRPr>
          </a:p>
        </p:txBody>
      </p:sp>
      <p:sp>
        <p:nvSpPr>
          <p:cNvPr id="12" name="Oval 11"/>
          <p:cNvSpPr/>
          <p:nvPr/>
        </p:nvSpPr>
        <p:spPr>
          <a:xfrm>
            <a:off x="5081059" y="5208852"/>
            <a:ext cx="2231136" cy="1304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Brand Mark</a:t>
            </a:r>
            <a:endParaRPr lang="en-US" sz="2800" b="1" dirty="0">
              <a:solidFill>
                <a:schemeClr val="bg1"/>
              </a:solidFill>
            </a:endParaRPr>
          </a:p>
        </p:txBody>
      </p:sp>
      <p:sp>
        <p:nvSpPr>
          <p:cNvPr id="14" name="Oval 13"/>
          <p:cNvSpPr/>
          <p:nvPr/>
        </p:nvSpPr>
        <p:spPr>
          <a:xfrm>
            <a:off x="7954380" y="5208852"/>
            <a:ext cx="2231136" cy="1304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Trade Mark</a:t>
            </a:r>
            <a:endParaRPr lang="en-US" sz="2800" b="1" dirty="0">
              <a:solidFill>
                <a:schemeClr val="bg1"/>
              </a:solidFill>
            </a:endParaRPr>
          </a:p>
        </p:txBody>
      </p:sp>
    </p:spTree>
    <p:extLst>
      <p:ext uri="{BB962C8B-B14F-4D97-AF65-F5344CB8AC3E}">
        <p14:creationId xmlns:p14="http://schemas.microsoft.com/office/powerpoint/2010/main" val="34471846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 calcmode="lin" valueType="num">
                                      <p:cBhvr additive="base">
                                        <p:cTn id="25"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5" end="5"/>
                                            </p:txEl>
                                          </p:spTgt>
                                        </p:tgtEl>
                                        <p:attrNameLst>
                                          <p:attrName>style.visibility</p:attrName>
                                        </p:attrNameLst>
                                      </p:cBhvr>
                                      <p:to>
                                        <p:strVal val="visible"/>
                                      </p:to>
                                    </p:set>
                                    <p:anim calcmode="lin" valueType="num">
                                      <p:cBhvr additive="base">
                                        <p:cTn id="3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 calcmode="lin" valueType="num">
                                      <p:cBhvr additive="base">
                                        <p:cTn id="37"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xEl>
                                              <p:pRg st="9" end="9"/>
                                            </p:txEl>
                                          </p:spTgt>
                                        </p:tgtEl>
                                        <p:attrNameLst>
                                          <p:attrName>style.visibility</p:attrName>
                                        </p:attrNameLst>
                                      </p:cBhvr>
                                      <p:to>
                                        <p:strVal val="visible"/>
                                      </p:to>
                                    </p:set>
                                    <p:anim calcmode="lin" valueType="num">
                                      <p:cBhvr additive="base">
                                        <p:cTn id="43"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0-#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0-#ppt_w/2"/>
                                          </p:val>
                                        </p:tav>
                                        <p:tav tm="100000">
                                          <p:val>
                                            <p:strVal val="#ppt_x"/>
                                          </p:val>
                                        </p:tav>
                                      </p:tavLst>
                                    </p:anim>
                                    <p:anim calcmode="lin" valueType="num">
                                      <p:cBhvr additive="base">
                                        <p:cTn id="54" dur="500" fill="hold"/>
                                        <p:tgtEl>
                                          <p:spTgt spid="12"/>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0-#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animBg="1"/>
      <p:bldP spid="12"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branding</a:t>
            </a:r>
            <a:endParaRPr lang="en-US" sz="3600" b="1" u="sng" dirty="0">
              <a:solidFill>
                <a:srgbClr val="FF0000"/>
              </a:solidFill>
            </a:endParaRPr>
          </a:p>
        </p:txBody>
      </p:sp>
      <p:sp>
        <p:nvSpPr>
          <p:cNvPr id="10" name="Content Placeholder 2"/>
          <p:cNvSpPr txBox="1">
            <a:spLocks/>
          </p:cNvSpPr>
          <p:nvPr/>
        </p:nvSpPr>
        <p:spPr>
          <a:xfrm>
            <a:off x="195508" y="730985"/>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ct val="100000"/>
              </a:lnSpc>
              <a:spcBef>
                <a:spcPts val="0"/>
              </a:spcBef>
              <a:spcAft>
                <a:spcPts val="0"/>
              </a:spcAft>
              <a:buNone/>
            </a:pPr>
            <a:r>
              <a:rPr lang="en-US" sz="2400" b="1" dirty="0" smtClean="0">
                <a:solidFill>
                  <a:srgbClr val="FF0000"/>
                </a:solidFill>
              </a:rPr>
              <a:t>William Stanton</a:t>
            </a:r>
          </a:p>
          <a:p>
            <a:pPr marL="0" indent="0">
              <a:lnSpc>
                <a:spcPct val="100000"/>
              </a:lnSpc>
              <a:spcBef>
                <a:spcPts val="0"/>
              </a:spcBef>
              <a:spcAft>
                <a:spcPts val="0"/>
              </a:spcAft>
              <a:buNone/>
            </a:pPr>
            <a:r>
              <a:rPr lang="en-US" sz="2400" b="1" dirty="0" smtClean="0">
                <a:solidFill>
                  <a:schemeClr val="accent3">
                    <a:lumMod val="50000"/>
                  </a:schemeClr>
                </a:solidFill>
              </a:rPr>
              <a:t>“A brand is a name and or mark intended to identify the product of one seller or group of sellers an differentiate the product from competing products.”</a:t>
            </a:r>
          </a:p>
          <a:p>
            <a:pPr marL="0" indent="0">
              <a:lnSpc>
                <a:spcPct val="100000"/>
              </a:lnSpc>
              <a:spcBef>
                <a:spcPts val="0"/>
              </a:spcBef>
              <a:spcAft>
                <a:spcPts val="0"/>
              </a:spcAft>
              <a:buNone/>
            </a:pPr>
            <a:endParaRPr lang="en-US" sz="2400" b="1" dirty="0" smtClean="0">
              <a:solidFill>
                <a:srgbClr val="FF0000"/>
              </a:solidFill>
            </a:endParaRPr>
          </a:p>
          <a:p>
            <a:pPr marL="0" indent="0">
              <a:lnSpc>
                <a:spcPct val="100000"/>
              </a:lnSpc>
              <a:spcBef>
                <a:spcPts val="0"/>
              </a:spcBef>
              <a:spcAft>
                <a:spcPts val="0"/>
              </a:spcAft>
              <a:buNone/>
            </a:pPr>
            <a:r>
              <a:rPr lang="en-US" sz="2400" b="1" dirty="0" smtClean="0">
                <a:solidFill>
                  <a:srgbClr val="FF0000"/>
                </a:solidFill>
              </a:rPr>
              <a:t>Philip Kotler</a:t>
            </a:r>
          </a:p>
          <a:p>
            <a:pPr marL="0" indent="0">
              <a:lnSpc>
                <a:spcPct val="100000"/>
              </a:lnSpc>
              <a:spcBef>
                <a:spcPts val="0"/>
              </a:spcBef>
              <a:spcAft>
                <a:spcPts val="0"/>
              </a:spcAft>
              <a:buNone/>
            </a:pPr>
            <a:r>
              <a:rPr lang="en-US" sz="2400" b="1" dirty="0" smtClean="0">
                <a:solidFill>
                  <a:schemeClr val="accent3">
                    <a:lumMod val="50000"/>
                  </a:schemeClr>
                </a:solidFill>
              </a:rPr>
              <a:t>“A brand is a name, term, sign, symbol or design, or a combination of them, intended to identify the goods or services of one sellers and to differentiate them from those of competitors.”</a:t>
            </a:r>
          </a:p>
        </p:txBody>
      </p:sp>
      <p:sp>
        <p:nvSpPr>
          <p:cNvPr id="13" name="Content Placeholder 2"/>
          <p:cNvSpPr txBox="1">
            <a:spLocks/>
          </p:cNvSpPr>
          <p:nvPr/>
        </p:nvSpPr>
        <p:spPr>
          <a:xfrm>
            <a:off x="6627425" y="3534610"/>
            <a:ext cx="5571308"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ct val="100000"/>
              </a:lnSpc>
              <a:spcBef>
                <a:spcPts val="0"/>
              </a:spcBef>
              <a:spcAft>
                <a:spcPts val="0"/>
              </a:spcAft>
              <a:buNone/>
            </a:pPr>
            <a:endParaRPr lang="en-US" sz="2400" b="1" dirty="0" smtClean="0">
              <a:solidFill>
                <a:srgbClr val="FF0000"/>
              </a:solidFill>
            </a:endParaRPr>
          </a:p>
          <a:p>
            <a:pPr marL="0" indent="0" algn="ctr">
              <a:lnSpc>
                <a:spcPct val="100000"/>
              </a:lnSpc>
              <a:spcBef>
                <a:spcPts val="0"/>
              </a:spcBef>
              <a:spcAft>
                <a:spcPts val="0"/>
              </a:spcAft>
              <a:buNone/>
            </a:pPr>
            <a:r>
              <a:rPr lang="en-US" sz="2400" b="1" u="sng" dirty="0" smtClean="0">
                <a:solidFill>
                  <a:srgbClr val="FF0000"/>
                </a:solidFill>
              </a:rPr>
              <a:t>Reasons for not branding:</a:t>
            </a:r>
          </a:p>
          <a:p>
            <a:pPr marL="0" indent="0" algn="ctr">
              <a:lnSpc>
                <a:spcPct val="100000"/>
              </a:lnSpc>
              <a:spcBef>
                <a:spcPts val="0"/>
              </a:spcBef>
              <a:spcAft>
                <a:spcPts val="0"/>
              </a:spcAft>
              <a:buNone/>
            </a:pPr>
            <a:r>
              <a:rPr lang="en-US" sz="2400" b="1" dirty="0" smtClean="0">
                <a:solidFill>
                  <a:schemeClr val="bg1"/>
                </a:solidFill>
              </a:rPr>
              <a:t>High Cost</a:t>
            </a:r>
          </a:p>
          <a:p>
            <a:pPr marL="0" indent="0" algn="ctr">
              <a:lnSpc>
                <a:spcPct val="100000"/>
              </a:lnSpc>
              <a:spcBef>
                <a:spcPts val="0"/>
              </a:spcBef>
              <a:spcAft>
                <a:spcPts val="0"/>
              </a:spcAft>
              <a:buNone/>
            </a:pPr>
            <a:r>
              <a:rPr lang="en-US" sz="2400" b="1" dirty="0" smtClean="0">
                <a:solidFill>
                  <a:schemeClr val="bg1"/>
                </a:solidFill>
              </a:rPr>
              <a:t>Low Quality</a:t>
            </a:r>
          </a:p>
          <a:p>
            <a:pPr marL="0" indent="0" algn="ctr">
              <a:lnSpc>
                <a:spcPct val="100000"/>
              </a:lnSpc>
              <a:spcBef>
                <a:spcPts val="0"/>
              </a:spcBef>
              <a:spcAft>
                <a:spcPts val="0"/>
              </a:spcAft>
              <a:buNone/>
            </a:pPr>
            <a:r>
              <a:rPr lang="en-US" sz="2400" b="1" dirty="0" smtClean="0">
                <a:solidFill>
                  <a:schemeClr val="bg1"/>
                </a:solidFill>
              </a:rPr>
              <a:t>Perishable Products</a:t>
            </a:r>
          </a:p>
          <a:p>
            <a:pPr marL="0" indent="0" algn="ctr">
              <a:lnSpc>
                <a:spcPct val="100000"/>
              </a:lnSpc>
              <a:spcBef>
                <a:spcPts val="0"/>
              </a:spcBef>
              <a:spcAft>
                <a:spcPts val="0"/>
              </a:spcAft>
              <a:buNone/>
            </a:pPr>
            <a:r>
              <a:rPr lang="en-US" sz="2400" b="1" dirty="0" smtClean="0">
                <a:solidFill>
                  <a:schemeClr val="bg1"/>
                </a:solidFill>
              </a:rPr>
              <a:t>Homogeneous Products</a:t>
            </a:r>
          </a:p>
          <a:p>
            <a:pPr marL="0" indent="0" algn="ctr">
              <a:lnSpc>
                <a:spcPct val="100000"/>
              </a:lnSpc>
              <a:spcBef>
                <a:spcPts val="0"/>
              </a:spcBef>
              <a:spcAft>
                <a:spcPts val="0"/>
              </a:spcAft>
              <a:buNone/>
            </a:pPr>
            <a:r>
              <a:rPr lang="en-US" sz="2400" b="1" dirty="0" smtClean="0">
                <a:solidFill>
                  <a:schemeClr val="bg1"/>
                </a:solidFill>
              </a:rPr>
              <a:t>Legal Formalities</a:t>
            </a:r>
          </a:p>
        </p:txBody>
      </p:sp>
      <p:sp>
        <p:nvSpPr>
          <p:cNvPr id="16" name="Content Placeholder 2"/>
          <p:cNvSpPr txBox="1">
            <a:spLocks/>
          </p:cNvSpPr>
          <p:nvPr/>
        </p:nvSpPr>
        <p:spPr>
          <a:xfrm>
            <a:off x="374799" y="3907538"/>
            <a:ext cx="5571308"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US" sz="2400" b="1" u="sng" dirty="0" smtClean="0">
                <a:solidFill>
                  <a:srgbClr val="FF0000"/>
                </a:solidFill>
              </a:rPr>
              <a:t>Reasons for branding:</a:t>
            </a:r>
          </a:p>
          <a:p>
            <a:pPr marL="0" indent="0" algn="ctr">
              <a:lnSpc>
                <a:spcPct val="100000"/>
              </a:lnSpc>
              <a:spcBef>
                <a:spcPts val="0"/>
              </a:spcBef>
              <a:spcAft>
                <a:spcPts val="0"/>
              </a:spcAft>
              <a:buNone/>
            </a:pPr>
            <a:r>
              <a:rPr lang="en-US" sz="2400" b="1" dirty="0" smtClean="0">
                <a:solidFill>
                  <a:schemeClr val="bg1"/>
                </a:solidFill>
              </a:rPr>
              <a:t>Product identification and choice</a:t>
            </a:r>
          </a:p>
          <a:p>
            <a:pPr marL="0" indent="0" algn="ctr">
              <a:lnSpc>
                <a:spcPct val="100000"/>
              </a:lnSpc>
              <a:spcBef>
                <a:spcPts val="0"/>
              </a:spcBef>
              <a:spcAft>
                <a:spcPts val="0"/>
              </a:spcAft>
              <a:buNone/>
            </a:pPr>
            <a:r>
              <a:rPr lang="en-US" sz="2400" b="1" dirty="0" smtClean="0">
                <a:solidFill>
                  <a:schemeClr val="bg1"/>
                </a:solidFill>
              </a:rPr>
              <a:t>Reduction in search and evaluation time</a:t>
            </a:r>
          </a:p>
          <a:p>
            <a:pPr marL="0" indent="0" algn="ctr">
              <a:lnSpc>
                <a:spcPct val="100000"/>
              </a:lnSpc>
              <a:spcBef>
                <a:spcPts val="0"/>
              </a:spcBef>
              <a:spcAft>
                <a:spcPts val="0"/>
              </a:spcAft>
              <a:buNone/>
            </a:pPr>
            <a:r>
              <a:rPr lang="en-US" sz="2400" b="1" dirty="0" smtClean="0">
                <a:solidFill>
                  <a:schemeClr val="bg1"/>
                </a:solidFill>
              </a:rPr>
              <a:t>Quality assurance</a:t>
            </a:r>
          </a:p>
          <a:p>
            <a:pPr marL="0" indent="0" algn="ctr">
              <a:lnSpc>
                <a:spcPct val="100000"/>
              </a:lnSpc>
              <a:spcBef>
                <a:spcPts val="0"/>
              </a:spcBef>
              <a:spcAft>
                <a:spcPts val="0"/>
              </a:spcAft>
              <a:buNone/>
            </a:pPr>
            <a:r>
              <a:rPr lang="en-US" sz="2400" b="1" dirty="0" smtClean="0">
                <a:solidFill>
                  <a:schemeClr val="bg1"/>
                </a:solidFill>
              </a:rPr>
              <a:t>Prestige and status</a:t>
            </a:r>
          </a:p>
          <a:p>
            <a:pPr marL="0" indent="0" algn="ctr">
              <a:lnSpc>
                <a:spcPct val="100000"/>
              </a:lnSpc>
              <a:spcBef>
                <a:spcPts val="0"/>
              </a:spcBef>
              <a:spcAft>
                <a:spcPts val="0"/>
              </a:spcAft>
              <a:buNone/>
            </a:pPr>
            <a:r>
              <a:rPr lang="en-US" sz="2400" b="1" dirty="0" smtClean="0">
                <a:solidFill>
                  <a:schemeClr val="bg1"/>
                </a:solidFill>
              </a:rPr>
              <a:t>Reduction of risk</a:t>
            </a:r>
          </a:p>
          <a:p>
            <a:pPr marL="0" indent="0" algn="ctr">
              <a:lnSpc>
                <a:spcPct val="100000"/>
              </a:lnSpc>
              <a:spcBef>
                <a:spcPts val="0"/>
              </a:spcBef>
              <a:spcAft>
                <a:spcPts val="0"/>
              </a:spcAft>
              <a:buNone/>
            </a:pPr>
            <a:r>
              <a:rPr lang="en-US" sz="2400" b="1" dirty="0" smtClean="0">
                <a:solidFill>
                  <a:schemeClr val="bg1"/>
                </a:solidFill>
              </a:rPr>
              <a:t>Image enhancement</a:t>
            </a: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cxnSp>
        <p:nvCxnSpPr>
          <p:cNvPr id="4" name="Elbow Connector 3"/>
          <p:cNvCxnSpPr/>
          <p:nvPr/>
        </p:nvCxnSpPr>
        <p:spPr>
          <a:xfrm rot="16200000" flipH="1">
            <a:off x="5254499" y="4462166"/>
            <a:ext cx="2561544" cy="1452287"/>
          </a:xfrm>
          <a:prstGeom prst="bentConnector3">
            <a:avLst>
              <a:gd name="adj1" fmla="val 21652"/>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9861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 calcmode="lin" valueType="num">
                                      <p:cBhvr additive="base">
                                        <p:cTn id="1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 calcmode="lin" valueType="num">
                                      <p:cBhvr additive="base">
                                        <p:cTn id="2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anim calcmode="lin" valueType="num">
                                      <p:cBhvr>
                                        <p:cTn id="34" dur="2000" fill="hold"/>
                                        <p:tgtEl>
                                          <p:spTgt spid="4"/>
                                        </p:tgtEl>
                                        <p:attrNameLst>
                                          <p:attrName>ppt_w</p:attrName>
                                        </p:attrNameLst>
                                      </p:cBhvr>
                                      <p:tavLst>
                                        <p:tav tm="0" fmla="#ppt_w*sin(2.5*pi*$)">
                                          <p:val>
                                            <p:fltVal val="0"/>
                                          </p:val>
                                        </p:tav>
                                        <p:tav tm="100000">
                                          <p:val>
                                            <p:fltVal val="1"/>
                                          </p:val>
                                        </p:tav>
                                      </p:tavLst>
                                    </p:anim>
                                    <p:anim calcmode="lin" valueType="num">
                                      <p:cBhvr>
                                        <p:cTn id="35" dur="2000" fill="hold"/>
                                        <p:tgtEl>
                                          <p:spTgt spid="4"/>
                                        </p:tgtEl>
                                        <p:attrNameLst>
                                          <p:attrName>ppt_h</p:attrName>
                                        </p:attrNameLst>
                                      </p:cBhvr>
                                      <p:tavLst>
                                        <p:tav tm="0">
                                          <p:val>
                                            <p:strVal val="#ppt_h"/>
                                          </p:val>
                                        </p:tav>
                                        <p:tav tm="100000">
                                          <p:val>
                                            <p:strVal val="#ppt_h"/>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784080" cy="900332"/>
          </a:xfrm>
        </p:spPr>
        <p:txBody>
          <a:bodyPr/>
          <a:lstStyle/>
          <a:p>
            <a:r>
              <a:rPr lang="en-US" b="1" u="sng" dirty="0"/>
              <a:t>Concept of Product</a:t>
            </a:r>
          </a:p>
        </p:txBody>
      </p:sp>
      <p:sp>
        <p:nvSpPr>
          <p:cNvPr id="5" name="Content Placeholder 2"/>
          <p:cNvSpPr txBox="1">
            <a:spLocks/>
          </p:cNvSpPr>
          <p:nvPr/>
        </p:nvSpPr>
        <p:spPr>
          <a:xfrm>
            <a:off x="4572000" y="1177092"/>
            <a:ext cx="7491637" cy="459775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500"/>
              </a:lnSpc>
              <a:spcBef>
                <a:spcPts val="0"/>
              </a:spcBef>
              <a:spcAft>
                <a:spcPts val="0"/>
              </a:spcAft>
              <a:buFont typeface="Wingdings" pitchFamily="2" charset="2"/>
              <a:buNone/>
            </a:pPr>
            <a:r>
              <a:rPr lang="en-US" sz="2400" b="1" dirty="0" smtClean="0">
                <a:solidFill>
                  <a:srgbClr val="FF0000"/>
                </a:solidFill>
              </a:rPr>
              <a:t>This concept is the combination of both tangible and intangible products where the physical goods are accompanied by services packages.</a:t>
            </a:r>
          </a:p>
          <a:p>
            <a:pPr marL="0" indent="0">
              <a:lnSpc>
                <a:spcPts val="3500"/>
              </a:lnSpc>
              <a:spcBef>
                <a:spcPts val="0"/>
              </a:spcBef>
              <a:spcAft>
                <a:spcPts val="0"/>
              </a:spcAft>
              <a:buFont typeface="Wingdings" pitchFamily="2" charset="2"/>
              <a:buNone/>
            </a:pPr>
            <a:r>
              <a:rPr lang="en-US" sz="2400" b="1" dirty="0" smtClean="0">
                <a:solidFill>
                  <a:srgbClr val="FF0000"/>
                </a:solidFill>
              </a:rPr>
              <a:t>Customer may be offered more than what he/she thinks, needs or expects.</a:t>
            </a:r>
            <a:endParaRPr lang="en-US" sz="2400" b="1" dirty="0">
              <a:solidFill>
                <a:srgbClr val="FF0000"/>
              </a:solidFill>
            </a:endParaRPr>
          </a:p>
          <a:p>
            <a:pPr marL="0" indent="0">
              <a:lnSpc>
                <a:spcPts val="3500"/>
              </a:lnSpc>
              <a:spcBef>
                <a:spcPts val="0"/>
              </a:spcBef>
              <a:spcAft>
                <a:spcPts val="0"/>
              </a:spcAft>
              <a:buFont typeface="Wingdings" pitchFamily="2" charset="2"/>
              <a:buNone/>
            </a:pPr>
            <a:r>
              <a:rPr lang="en-US" sz="2400" b="1" dirty="0" smtClean="0">
                <a:solidFill>
                  <a:schemeClr val="bg1"/>
                </a:solidFill>
              </a:rPr>
              <a:t>Computer that comes with “Office 2013” already installed.</a:t>
            </a:r>
          </a:p>
          <a:p>
            <a:pPr marL="0" indent="0">
              <a:lnSpc>
                <a:spcPts val="3500"/>
              </a:lnSpc>
              <a:spcBef>
                <a:spcPts val="0"/>
              </a:spcBef>
              <a:spcAft>
                <a:spcPts val="0"/>
              </a:spcAft>
              <a:buFont typeface="Wingdings" pitchFamily="2" charset="2"/>
              <a:buNone/>
            </a:pPr>
            <a:r>
              <a:rPr lang="en-US" sz="2400" b="1" dirty="0" smtClean="0">
                <a:solidFill>
                  <a:schemeClr val="bg1"/>
                </a:solidFill>
              </a:rPr>
              <a:t>Offer two year warranty for semiconductor process equipment where the norm is one year.</a:t>
            </a:r>
          </a:p>
          <a:p>
            <a:pPr marL="0" indent="0">
              <a:lnSpc>
                <a:spcPts val="3500"/>
              </a:lnSpc>
              <a:spcBef>
                <a:spcPts val="0"/>
              </a:spcBef>
              <a:spcAft>
                <a:spcPts val="0"/>
              </a:spcAft>
              <a:buFont typeface="Wingdings" pitchFamily="2" charset="2"/>
              <a:buNone/>
            </a:pPr>
            <a:r>
              <a:rPr lang="en-US" sz="2400" b="1" dirty="0" smtClean="0">
                <a:solidFill>
                  <a:schemeClr val="bg1"/>
                </a:solidFill>
              </a:rPr>
              <a:t>Solar heater with free installation service and photocopy machine with two years warranty for free repair and maintenance.</a:t>
            </a:r>
            <a:endParaRPr lang="en-US" dirty="0">
              <a:solidFill>
                <a:schemeClr val="bg1"/>
              </a:solidFill>
            </a:endParaRPr>
          </a:p>
        </p:txBody>
      </p:sp>
      <p:sp>
        <p:nvSpPr>
          <p:cNvPr id="18" name="Rectangle 17"/>
          <p:cNvSpPr/>
          <p:nvPr/>
        </p:nvSpPr>
        <p:spPr>
          <a:xfrm>
            <a:off x="236152" y="90033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Tangible Concept</a:t>
            </a:r>
          </a:p>
        </p:txBody>
      </p:sp>
      <p:sp>
        <p:nvSpPr>
          <p:cNvPr id="19" name="Rectangle 18"/>
          <p:cNvSpPr/>
          <p:nvPr/>
        </p:nvSpPr>
        <p:spPr>
          <a:xfrm>
            <a:off x="236152" y="232127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Intangible Concept</a:t>
            </a:r>
          </a:p>
        </p:txBody>
      </p:sp>
      <p:sp>
        <p:nvSpPr>
          <p:cNvPr id="20" name="Rectangle 19"/>
          <p:cNvSpPr/>
          <p:nvPr/>
        </p:nvSpPr>
        <p:spPr>
          <a:xfrm>
            <a:off x="236152" y="374221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Augmented Concept</a:t>
            </a:r>
          </a:p>
        </p:txBody>
      </p:sp>
      <p:sp>
        <p:nvSpPr>
          <p:cNvPr id="21" name="Rectangle 20"/>
          <p:cNvSpPr/>
          <p:nvPr/>
        </p:nvSpPr>
        <p:spPr>
          <a:xfrm>
            <a:off x="236152" y="516315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Total Product Concept</a:t>
            </a:r>
          </a:p>
        </p:txBody>
      </p:sp>
      <p:sp>
        <p:nvSpPr>
          <p:cNvPr id="8"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257543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3" dur="500"/>
                                        <p:tgtEl>
                                          <p:spTgt spid="5">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6" dur="500"/>
                                        <p:tgtEl>
                                          <p:spTgt spid="5">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Importance/Objectives of branding</a:t>
            </a:r>
            <a:endParaRPr lang="en-US" sz="3600" b="1" u="sng" dirty="0">
              <a:solidFill>
                <a:srgbClr val="FF0000"/>
              </a:solidFill>
            </a:endParaRPr>
          </a:p>
        </p:txBody>
      </p:sp>
      <p:sp>
        <p:nvSpPr>
          <p:cNvPr id="5" name="Oval 4"/>
          <p:cNvSpPr/>
          <p:nvPr/>
        </p:nvSpPr>
        <p:spPr>
          <a:xfrm>
            <a:off x="292041" y="1510062"/>
            <a:ext cx="2962656" cy="1304544"/>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outerShdw blurRad="76200" dir="18900000" sy="23000" kx="-1200000" algn="bl" rotWithShape="0">
              <a:prstClr val="black">
                <a:alpha val="20000"/>
              </a:prstClr>
            </a:outerShdw>
            <a:reflection blurRad="6350" stA="50000" endA="300" endPos="90000" dist="50800" dir="5400000" sy="-100000" algn="bl" rotWithShape="0"/>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Promotion</a:t>
            </a:r>
            <a:endParaRPr lang="en-US" sz="2800" b="1" dirty="0">
              <a:solidFill>
                <a:schemeClr val="tx1"/>
              </a:solidFill>
            </a:endParaRPr>
          </a:p>
        </p:txBody>
      </p:sp>
      <p:sp>
        <p:nvSpPr>
          <p:cNvPr id="7" name="Oval 6"/>
          <p:cNvSpPr/>
          <p:nvPr/>
        </p:nvSpPr>
        <p:spPr>
          <a:xfrm>
            <a:off x="2795382" y="2693316"/>
            <a:ext cx="2962656" cy="1304544"/>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outerShdw blurRad="76200" dir="18900000" sy="23000" kx="-1200000" algn="bl" rotWithShape="0">
              <a:prstClr val="black">
                <a:alpha val="20000"/>
              </a:prstClr>
            </a:outerShdw>
            <a:reflection blurRad="6350" stA="50000" endA="300" endPos="90000" dist="50800" dir="5400000" sy="-100000" algn="bl" rotWithShape="0"/>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Value Building</a:t>
            </a:r>
            <a:endParaRPr lang="en-US" sz="2800" b="1" dirty="0">
              <a:solidFill>
                <a:schemeClr val="tx1"/>
              </a:solidFill>
            </a:endParaRPr>
          </a:p>
        </p:txBody>
      </p:sp>
      <p:sp>
        <p:nvSpPr>
          <p:cNvPr id="9" name="Oval 8"/>
          <p:cNvSpPr/>
          <p:nvPr/>
        </p:nvSpPr>
        <p:spPr>
          <a:xfrm>
            <a:off x="536448" y="4450080"/>
            <a:ext cx="2962656" cy="1304544"/>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outerShdw blurRad="76200" dir="18900000" sy="23000" kx="-1200000" algn="bl" rotWithShape="0">
              <a:prstClr val="black">
                <a:alpha val="20000"/>
              </a:prstClr>
            </a:outerShdw>
            <a:reflection blurRad="6350" stA="50000" endA="300" endPos="90000" dist="50800" dir="5400000" sy="-100000" algn="bl" rotWithShape="0"/>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Product Positioning</a:t>
            </a:r>
            <a:endParaRPr lang="en-US" sz="2800" b="1" dirty="0">
              <a:solidFill>
                <a:schemeClr val="tx1"/>
              </a:solidFill>
            </a:endParaRPr>
          </a:p>
        </p:txBody>
      </p:sp>
      <p:sp>
        <p:nvSpPr>
          <p:cNvPr id="11" name="Oval 10"/>
          <p:cNvSpPr/>
          <p:nvPr/>
        </p:nvSpPr>
        <p:spPr>
          <a:xfrm>
            <a:off x="3499104" y="5529661"/>
            <a:ext cx="2962656" cy="1304544"/>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outerShdw blurRad="76200" dir="18900000" sy="23000" kx="-1200000" algn="bl" rotWithShape="0">
              <a:prstClr val="black">
                <a:alpha val="20000"/>
              </a:prstClr>
            </a:outerShdw>
            <a:reflection blurRad="6350" stA="50000" endA="300" endPos="90000" dist="50800" dir="5400000" sy="-100000" algn="bl" rotWithShape="0"/>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Product image and personality development</a:t>
            </a:r>
            <a:endParaRPr lang="en-US" sz="2000" b="1" dirty="0">
              <a:solidFill>
                <a:schemeClr val="tx1"/>
              </a:solidFill>
            </a:endParaRPr>
          </a:p>
        </p:txBody>
      </p:sp>
      <p:sp>
        <p:nvSpPr>
          <p:cNvPr id="12" name="Oval 11"/>
          <p:cNvSpPr/>
          <p:nvPr/>
        </p:nvSpPr>
        <p:spPr>
          <a:xfrm>
            <a:off x="5298722" y="3850617"/>
            <a:ext cx="2962656" cy="1304544"/>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outerShdw blurRad="76200" dir="18900000" sy="23000" kx="-1200000" algn="bl" rotWithShape="0">
              <a:prstClr val="black">
                <a:alpha val="20000"/>
              </a:prstClr>
            </a:outerShdw>
            <a:reflection blurRad="6350" stA="50000" endA="300" endPos="90000" dist="50800" dir="5400000" sy="-100000" algn="bl" rotWithShape="0"/>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Brand Loyalty</a:t>
            </a:r>
            <a:endParaRPr lang="en-US" sz="2800" b="1" dirty="0">
              <a:solidFill>
                <a:schemeClr val="tx1"/>
              </a:solidFill>
            </a:endParaRPr>
          </a:p>
        </p:txBody>
      </p:sp>
      <p:sp>
        <p:nvSpPr>
          <p:cNvPr id="14" name="Oval 13"/>
          <p:cNvSpPr/>
          <p:nvPr/>
        </p:nvSpPr>
        <p:spPr>
          <a:xfrm>
            <a:off x="5298722" y="1070428"/>
            <a:ext cx="2962656" cy="1304544"/>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outerShdw blurRad="76200" dir="18900000" sy="23000" kx="-1200000" algn="bl" rotWithShape="0">
              <a:prstClr val="black">
                <a:alpha val="20000"/>
              </a:prstClr>
            </a:outerShdw>
            <a:reflection blurRad="6350" stA="50000" endA="300" endPos="90000" dist="50800" dir="5400000" sy="-100000" algn="bl" rotWithShape="0"/>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Expansion of product line</a:t>
            </a:r>
            <a:endParaRPr lang="en-US" sz="2800" b="1" dirty="0">
              <a:solidFill>
                <a:schemeClr val="tx1"/>
              </a:solidFill>
            </a:endParaRPr>
          </a:p>
        </p:txBody>
      </p:sp>
      <p:sp>
        <p:nvSpPr>
          <p:cNvPr id="15" name="Oval 14"/>
          <p:cNvSpPr/>
          <p:nvPr/>
        </p:nvSpPr>
        <p:spPr>
          <a:xfrm>
            <a:off x="8563163" y="2578801"/>
            <a:ext cx="2962656" cy="1304544"/>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outerShdw blurRad="76200" dir="18900000" sy="23000" kx="-1200000" algn="bl" rotWithShape="0">
              <a:prstClr val="black">
                <a:alpha val="20000"/>
              </a:prstClr>
            </a:outerShdw>
            <a:reflection blurRad="6350" stA="50000" endA="300" endPos="90000" dist="50800" dir="5400000" sy="-100000" algn="bl" rotWithShape="0"/>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*Quality Certification</a:t>
            </a:r>
            <a:endParaRPr lang="en-US" sz="2800" b="1" dirty="0">
              <a:solidFill>
                <a:schemeClr val="tx1"/>
              </a:solidFill>
            </a:endParaRPr>
          </a:p>
        </p:txBody>
      </p:sp>
      <p:sp>
        <p:nvSpPr>
          <p:cNvPr id="10"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16" name="Oval 15"/>
          <p:cNvSpPr/>
          <p:nvPr/>
        </p:nvSpPr>
        <p:spPr>
          <a:xfrm>
            <a:off x="8130283" y="4912581"/>
            <a:ext cx="2962656" cy="1304544"/>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outerShdw blurRad="76200" dir="18900000" sy="23000" kx="-1200000" algn="bl" rotWithShape="0">
              <a:prstClr val="black">
                <a:alpha val="20000"/>
              </a:prstClr>
            </a:outerShdw>
            <a:reflection blurRad="6350" stA="50000" endA="300" endPos="90000" dist="50800" dir="5400000" sy="-100000" algn="bl" rotWithShape="0"/>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Legal protection</a:t>
            </a:r>
            <a:endParaRPr lang="en-US" sz="2800" b="1" dirty="0">
              <a:solidFill>
                <a:schemeClr val="tx1"/>
              </a:solidFill>
            </a:endParaRPr>
          </a:p>
        </p:txBody>
      </p:sp>
      <p:sp>
        <p:nvSpPr>
          <p:cNvPr id="17" name="Oval 16"/>
          <p:cNvSpPr/>
          <p:nvPr/>
        </p:nvSpPr>
        <p:spPr>
          <a:xfrm>
            <a:off x="9051978" y="580121"/>
            <a:ext cx="2962656" cy="1304544"/>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outerShdw blurRad="76200" dir="18900000" sy="23000" kx="-1200000" algn="bl" rotWithShape="0">
              <a:prstClr val="black">
                <a:alpha val="20000"/>
              </a:prstClr>
            </a:outerShdw>
            <a:reflection blurRad="6350" stA="50000" endA="300" endPos="90000" dist="50800" dir="5400000" sy="-100000" algn="bl" rotWithShape="0"/>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Efficiency in marketing</a:t>
            </a:r>
            <a:endParaRPr lang="en-US" sz="2800" b="1" dirty="0">
              <a:solidFill>
                <a:schemeClr val="tx1"/>
              </a:solidFill>
            </a:endParaRPr>
          </a:p>
        </p:txBody>
      </p:sp>
      <p:sp>
        <p:nvSpPr>
          <p:cNvPr id="18" name="Content Placeholder 2"/>
          <p:cNvSpPr txBox="1">
            <a:spLocks/>
          </p:cNvSpPr>
          <p:nvPr/>
        </p:nvSpPr>
        <p:spPr>
          <a:xfrm>
            <a:off x="195508" y="730985"/>
            <a:ext cx="3639513" cy="67888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ct val="100000"/>
              </a:lnSpc>
              <a:spcBef>
                <a:spcPts val="0"/>
              </a:spcBef>
              <a:spcAft>
                <a:spcPts val="0"/>
              </a:spcAft>
              <a:buNone/>
            </a:pPr>
            <a:r>
              <a:rPr lang="en-US" sz="2400" b="1" u="sng" dirty="0" smtClean="0">
                <a:solidFill>
                  <a:srgbClr val="FF0000"/>
                </a:solidFill>
              </a:rPr>
              <a:t>Context of Organization</a:t>
            </a:r>
            <a:endParaRPr lang="en-US" sz="2400" b="1" u="sng" dirty="0" smtClean="0">
              <a:solidFill>
                <a:schemeClr val="bg1"/>
              </a:solidFill>
            </a:endParaRPr>
          </a:p>
        </p:txBody>
      </p:sp>
    </p:spTree>
    <p:extLst>
      <p:ext uri="{BB962C8B-B14F-4D97-AF65-F5344CB8AC3E}">
        <p14:creationId xmlns:p14="http://schemas.microsoft.com/office/powerpoint/2010/main" val="24723381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2" grpId="0" animBg="1"/>
      <p:bldP spid="14" grpId="0" animBg="1"/>
      <p:bldP spid="15" grpId="0" animBg="1"/>
      <p:bldP spid="16" grpId="0" animBg="1"/>
      <p:bldP spid="1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uqsr certif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7972" y="2639111"/>
            <a:ext cx="3900180" cy="40125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3600" b="1" u="sng" dirty="0" smtClean="0"/>
              <a:t>Importance/Objectives of branding</a:t>
            </a:r>
            <a:endParaRPr lang="en-US" sz="3600" b="1" u="sng" dirty="0">
              <a:solidFill>
                <a:srgbClr val="FF0000"/>
              </a:solidFill>
            </a:endParaRPr>
          </a:p>
        </p:txBody>
      </p:sp>
      <p:sp>
        <p:nvSpPr>
          <p:cNvPr id="15" name="Oval 14"/>
          <p:cNvSpPr/>
          <p:nvPr/>
        </p:nvSpPr>
        <p:spPr>
          <a:xfrm>
            <a:off x="9051978" y="255206"/>
            <a:ext cx="2962656" cy="1304544"/>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*Quality Certification</a:t>
            </a:r>
            <a:endParaRPr lang="en-US" sz="2800" b="1" dirty="0">
              <a:solidFill>
                <a:schemeClr val="tx1"/>
              </a:solidFill>
            </a:endParaRPr>
          </a:p>
        </p:txBody>
      </p:sp>
      <p:sp>
        <p:nvSpPr>
          <p:cNvPr id="10"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19" name="Rectangle 18"/>
          <p:cNvSpPr/>
          <p:nvPr/>
        </p:nvSpPr>
        <p:spPr>
          <a:xfrm>
            <a:off x="336319" y="773767"/>
            <a:ext cx="8047827" cy="5262979"/>
          </a:xfrm>
          <a:prstGeom prst="rect">
            <a:avLst/>
          </a:prstGeom>
        </p:spPr>
        <p:txBody>
          <a:bodyPr wrap="square">
            <a:spAutoFit/>
          </a:bodyPr>
          <a:lstStyle/>
          <a:p>
            <a:pPr algn="just" fontAlgn="base"/>
            <a:r>
              <a:rPr lang="en-US" sz="2400" b="1" dirty="0">
                <a:solidFill>
                  <a:schemeClr val="accent3">
                    <a:lumMod val="50000"/>
                  </a:schemeClr>
                </a:solidFill>
              </a:rPr>
              <a:t>REQUIREMENTS OF ISO 9001 CERTIFICATION </a:t>
            </a:r>
            <a:r>
              <a:rPr lang="en-US" sz="2400" b="1" dirty="0" smtClean="0">
                <a:solidFill>
                  <a:schemeClr val="accent3">
                    <a:lumMod val="50000"/>
                  </a:schemeClr>
                </a:solidFill>
              </a:rPr>
              <a:t>STANDARD</a:t>
            </a:r>
          </a:p>
          <a:p>
            <a:pPr algn="just" fontAlgn="base"/>
            <a:endParaRPr lang="en-US" sz="2400" b="1" dirty="0">
              <a:solidFill>
                <a:schemeClr val="accent3">
                  <a:lumMod val="50000"/>
                </a:schemeClr>
              </a:solidFill>
            </a:endParaRPr>
          </a:p>
          <a:p>
            <a:pPr algn="just" fontAlgn="base"/>
            <a:r>
              <a:rPr lang="en-US" sz="2400" b="1" dirty="0">
                <a:solidFill>
                  <a:srgbClr val="002060"/>
                </a:solidFill>
              </a:rPr>
              <a:t>ISO 9001:2008 certification standard is based on following basic principles </a:t>
            </a:r>
            <a:r>
              <a:rPr lang="en-US" sz="2400" b="1" dirty="0" smtClean="0">
                <a:solidFill>
                  <a:srgbClr val="002060"/>
                </a:solidFill>
              </a:rPr>
              <a:t>:-</a:t>
            </a:r>
          </a:p>
          <a:p>
            <a:pPr marL="800100" lvl="1" indent="-342900" algn="just" fontAlgn="base">
              <a:buFont typeface="Arial" panose="020B0604020202020204" pitchFamily="34" charset="0"/>
              <a:buChar char="•"/>
            </a:pPr>
            <a:r>
              <a:rPr lang="en-US" sz="2400" b="1" dirty="0" smtClean="0">
                <a:solidFill>
                  <a:srgbClr val="C00000"/>
                </a:solidFill>
              </a:rPr>
              <a:t>Management commitment,</a:t>
            </a:r>
          </a:p>
          <a:p>
            <a:pPr marL="800100" lvl="1" indent="-342900" algn="just" fontAlgn="base">
              <a:buFont typeface="Arial" panose="020B0604020202020204" pitchFamily="34" charset="0"/>
              <a:buChar char="•"/>
            </a:pPr>
            <a:r>
              <a:rPr lang="en-US" sz="2400" b="1" dirty="0" smtClean="0">
                <a:solidFill>
                  <a:srgbClr val="C00000"/>
                </a:solidFill>
              </a:rPr>
              <a:t>Customer focus,</a:t>
            </a:r>
          </a:p>
          <a:p>
            <a:pPr marL="800100" lvl="1" indent="-342900" algn="just" fontAlgn="base">
              <a:buFont typeface="Arial" panose="020B0604020202020204" pitchFamily="34" charset="0"/>
              <a:buChar char="•"/>
            </a:pPr>
            <a:r>
              <a:rPr lang="en-US" sz="2400" b="1" dirty="0" smtClean="0">
                <a:solidFill>
                  <a:srgbClr val="C00000"/>
                </a:solidFill>
              </a:rPr>
              <a:t>Quality </a:t>
            </a:r>
            <a:r>
              <a:rPr lang="en-US" sz="2400" b="1" dirty="0">
                <a:solidFill>
                  <a:srgbClr val="C00000"/>
                </a:solidFill>
              </a:rPr>
              <a:t>policy,</a:t>
            </a:r>
          </a:p>
          <a:p>
            <a:pPr marL="800100" lvl="1" indent="-342900" algn="just" fontAlgn="base">
              <a:buFont typeface="Arial" panose="020B0604020202020204" pitchFamily="34" charset="0"/>
              <a:buChar char="•"/>
            </a:pPr>
            <a:r>
              <a:rPr lang="en-US" sz="2400" b="1" dirty="0">
                <a:solidFill>
                  <a:srgbClr val="C00000"/>
                </a:solidFill>
              </a:rPr>
              <a:t>Quality objectives,</a:t>
            </a:r>
          </a:p>
          <a:p>
            <a:pPr marL="800100" lvl="1" indent="-342900" algn="just" fontAlgn="base">
              <a:buFont typeface="Arial" panose="020B0604020202020204" pitchFamily="34" charset="0"/>
              <a:buChar char="•"/>
            </a:pPr>
            <a:r>
              <a:rPr lang="en-US" sz="2400" b="1" dirty="0">
                <a:solidFill>
                  <a:srgbClr val="C00000"/>
                </a:solidFill>
              </a:rPr>
              <a:t>QMS planning,</a:t>
            </a:r>
          </a:p>
          <a:p>
            <a:pPr marL="800100" lvl="1" indent="-342900" algn="just" fontAlgn="base">
              <a:buFont typeface="Arial" panose="020B0604020202020204" pitchFamily="34" charset="0"/>
              <a:buChar char="•"/>
            </a:pPr>
            <a:r>
              <a:rPr lang="en-US" sz="2400" b="1" dirty="0">
                <a:solidFill>
                  <a:srgbClr val="C00000"/>
                </a:solidFill>
              </a:rPr>
              <a:t>Deciding Responsibility &amp; authority,</a:t>
            </a:r>
          </a:p>
          <a:p>
            <a:pPr marL="800100" lvl="1" indent="-342900" algn="just" fontAlgn="base">
              <a:buFont typeface="Arial" panose="020B0604020202020204" pitchFamily="34" charset="0"/>
              <a:buChar char="•"/>
            </a:pPr>
            <a:r>
              <a:rPr lang="en-US" sz="2400" b="1" dirty="0">
                <a:solidFill>
                  <a:srgbClr val="C00000"/>
                </a:solidFill>
              </a:rPr>
              <a:t>Management review,</a:t>
            </a:r>
          </a:p>
          <a:p>
            <a:pPr marL="800100" lvl="1" indent="-342900" algn="just" fontAlgn="base">
              <a:buFont typeface="Arial" panose="020B0604020202020204" pitchFamily="34" charset="0"/>
              <a:buChar char="•"/>
            </a:pPr>
            <a:r>
              <a:rPr lang="en-US" sz="2400" b="1" dirty="0">
                <a:solidFill>
                  <a:srgbClr val="C00000"/>
                </a:solidFill>
              </a:rPr>
              <a:t>Resource management,</a:t>
            </a:r>
          </a:p>
          <a:p>
            <a:pPr marL="800100" lvl="1" indent="-342900" algn="just" fontAlgn="base">
              <a:buFont typeface="Arial" panose="020B0604020202020204" pitchFamily="34" charset="0"/>
              <a:buChar char="•"/>
            </a:pPr>
            <a:r>
              <a:rPr lang="en-US" sz="2400" b="1" dirty="0">
                <a:solidFill>
                  <a:srgbClr val="C00000"/>
                </a:solidFill>
              </a:rPr>
              <a:t>Product/Services realization,</a:t>
            </a:r>
          </a:p>
          <a:p>
            <a:pPr marL="800100" lvl="1" indent="-342900" algn="just" fontAlgn="base">
              <a:buFont typeface="Arial" panose="020B0604020202020204" pitchFamily="34" charset="0"/>
              <a:buChar char="•"/>
            </a:pPr>
            <a:r>
              <a:rPr lang="en-US" sz="2400" b="1" dirty="0">
                <a:solidFill>
                  <a:srgbClr val="C00000"/>
                </a:solidFill>
              </a:rPr>
              <a:t>Measurement analysis and improvement.</a:t>
            </a:r>
          </a:p>
        </p:txBody>
      </p:sp>
      <p:sp>
        <p:nvSpPr>
          <p:cNvPr id="3" name="Rectangle 2"/>
          <p:cNvSpPr/>
          <p:nvPr/>
        </p:nvSpPr>
        <p:spPr>
          <a:xfrm>
            <a:off x="700174" y="6348144"/>
            <a:ext cx="5258171" cy="369332"/>
          </a:xfrm>
          <a:prstGeom prst="rect">
            <a:avLst/>
          </a:prstGeom>
        </p:spPr>
        <p:txBody>
          <a:bodyPr wrap="none">
            <a:spAutoFit/>
          </a:bodyPr>
          <a:lstStyle/>
          <a:p>
            <a:r>
              <a:rPr lang="en-US" dirty="0">
                <a:solidFill>
                  <a:schemeClr val="bg1"/>
                </a:solidFill>
                <a:hlinkClick r:id="rId4"/>
              </a:rPr>
              <a:t>http://</a:t>
            </a:r>
            <a:r>
              <a:rPr lang="en-US" dirty="0" smtClean="0">
                <a:solidFill>
                  <a:schemeClr val="bg1"/>
                </a:solidFill>
                <a:hlinkClick r:id="rId4"/>
              </a:rPr>
              <a:t>isonepal.com/iso-9001-certification-nepal.html</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9182880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par>
                          <p:cTn id="13" fill="hold">
                            <p:stCondLst>
                              <p:cond delay="500"/>
                            </p:stCondLst>
                            <p:childTnLst>
                              <p:par>
                                <p:cTn id="14" presetID="6" presetClass="entr" presetSubtype="16" fill="hold" grpId="0" nodeType="afterEffect">
                                  <p:stCondLst>
                                    <p:cond delay="300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5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ircle(in)">
                                      <p:cBhvr>
                                        <p:cTn id="19"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36352"/>
            <a:ext cx="7620612" cy="32227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026" y="-4"/>
            <a:ext cx="5943766" cy="36363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3600" b="1" u="sng" dirty="0" smtClean="0"/>
              <a:t>Importance/Objectives of branding</a:t>
            </a:r>
            <a:endParaRPr lang="en-US" sz="3600" b="1" u="sng" dirty="0">
              <a:solidFill>
                <a:srgbClr val="FF0000"/>
              </a:solidFill>
            </a:endParaRPr>
          </a:p>
        </p:txBody>
      </p:sp>
      <p:sp>
        <p:nvSpPr>
          <p:cNvPr id="5" name="Oval 4"/>
          <p:cNvSpPr/>
          <p:nvPr/>
        </p:nvSpPr>
        <p:spPr>
          <a:xfrm>
            <a:off x="228803" y="1191995"/>
            <a:ext cx="4846782" cy="742822"/>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outerShdw blurRad="76200" dir="18900000" sy="23000" kx="-1200000" algn="bl" rotWithShape="0">
              <a:prstClr val="black">
                <a:alpha val="20000"/>
              </a:prstClr>
            </a:outerShdw>
            <a:reflection blurRad="6350" stA="50000" endA="300" endPos="90000" dist="50800" dir="5400000" sy="-100000" algn="bl" rotWithShape="0"/>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Product identification</a:t>
            </a:r>
            <a:endParaRPr lang="en-US" sz="2400" b="1" dirty="0">
              <a:solidFill>
                <a:schemeClr val="tx1"/>
              </a:solidFill>
            </a:endParaRPr>
          </a:p>
        </p:txBody>
      </p:sp>
      <p:sp>
        <p:nvSpPr>
          <p:cNvPr id="10"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18" name="Content Placeholder 2"/>
          <p:cNvSpPr txBox="1">
            <a:spLocks/>
          </p:cNvSpPr>
          <p:nvPr/>
        </p:nvSpPr>
        <p:spPr>
          <a:xfrm>
            <a:off x="195508" y="730985"/>
            <a:ext cx="3639513" cy="67888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ct val="100000"/>
              </a:lnSpc>
              <a:spcBef>
                <a:spcPts val="0"/>
              </a:spcBef>
              <a:spcAft>
                <a:spcPts val="0"/>
              </a:spcAft>
              <a:buNone/>
            </a:pPr>
            <a:r>
              <a:rPr lang="en-US" sz="2400" b="1" u="sng" dirty="0" smtClean="0">
                <a:solidFill>
                  <a:srgbClr val="FF0000"/>
                </a:solidFill>
              </a:rPr>
              <a:t>Context of Customer</a:t>
            </a:r>
            <a:endParaRPr lang="en-US" sz="2400" b="1" u="sng" dirty="0" smtClean="0">
              <a:solidFill>
                <a:schemeClr val="bg1"/>
              </a:solidFill>
            </a:endParaRPr>
          </a:p>
        </p:txBody>
      </p:sp>
      <p:sp>
        <p:nvSpPr>
          <p:cNvPr id="19" name="Oval 18"/>
          <p:cNvSpPr/>
          <p:nvPr/>
        </p:nvSpPr>
        <p:spPr>
          <a:xfrm>
            <a:off x="228802" y="2140857"/>
            <a:ext cx="4846782" cy="742822"/>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outerShdw blurRad="76200" dir="18900000" sy="23000" kx="-1200000" algn="bl" rotWithShape="0">
              <a:prstClr val="black">
                <a:alpha val="20000"/>
              </a:prstClr>
            </a:outerShdw>
            <a:reflection blurRad="6350" stA="50000" endA="300" endPos="90000" dist="50800" dir="5400000" sy="-100000" algn="bl" rotWithShape="0"/>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Quality assurance</a:t>
            </a:r>
            <a:endParaRPr lang="en-US" sz="2400" b="1" dirty="0">
              <a:solidFill>
                <a:schemeClr val="tx1"/>
              </a:solidFill>
            </a:endParaRPr>
          </a:p>
        </p:txBody>
      </p:sp>
      <p:sp>
        <p:nvSpPr>
          <p:cNvPr id="20" name="Oval 19"/>
          <p:cNvSpPr/>
          <p:nvPr/>
        </p:nvSpPr>
        <p:spPr>
          <a:xfrm>
            <a:off x="228802" y="3089719"/>
            <a:ext cx="4846782" cy="742822"/>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outerShdw blurRad="76200" dir="18900000" sy="23000" kx="-1200000" algn="bl" rotWithShape="0">
              <a:prstClr val="black">
                <a:alpha val="20000"/>
              </a:prstClr>
            </a:outerShdw>
            <a:reflection blurRad="6350" stA="50000" endA="300" endPos="90000" dist="50800" dir="5400000" sy="-100000" algn="bl" rotWithShape="0"/>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Prestige and status </a:t>
            </a:r>
            <a:endParaRPr lang="en-US" sz="2400" b="1" dirty="0">
              <a:solidFill>
                <a:schemeClr val="tx1"/>
              </a:solidFill>
            </a:endParaRPr>
          </a:p>
        </p:txBody>
      </p:sp>
      <p:sp>
        <p:nvSpPr>
          <p:cNvPr id="22" name="Content Placeholder 2"/>
          <p:cNvSpPr txBox="1">
            <a:spLocks/>
          </p:cNvSpPr>
          <p:nvPr/>
        </p:nvSpPr>
        <p:spPr>
          <a:xfrm>
            <a:off x="8537659" y="3637290"/>
            <a:ext cx="3639513" cy="67888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r">
              <a:lnSpc>
                <a:spcPct val="100000"/>
              </a:lnSpc>
              <a:spcBef>
                <a:spcPts val="0"/>
              </a:spcBef>
              <a:spcAft>
                <a:spcPts val="0"/>
              </a:spcAft>
              <a:buNone/>
            </a:pPr>
            <a:r>
              <a:rPr lang="en-US" sz="2400" b="1" u="sng" dirty="0" smtClean="0">
                <a:solidFill>
                  <a:srgbClr val="FF0000"/>
                </a:solidFill>
              </a:rPr>
              <a:t>Context of Society</a:t>
            </a:r>
            <a:endParaRPr lang="en-US" sz="2400" b="1" u="sng" dirty="0" smtClean="0">
              <a:solidFill>
                <a:schemeClr val="bg1"/>
              </a:solidFill>
            </a:endParaRPr>
          </a:p>
        </p:txBody>
      </p:sp>
      <p:sp>
        <p:nvSpPr>
          <p:cNvPr id="21" name="Oval 20"/>
          <p:cNvSpPr/>
          <p:nvPr/>
        </p:nvSpPr>
        <p:spPr>
          <a:xfrm>
            <a:off x="8150087" y="4108174"/>
            <a:ext cx="4005787" cy="829242"/>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outerShdw blurRad="76200" dir="18900000" sy="23000" kx="-1200000" algn="bl" rotWithShape="0">
              <a:prstClr val="black">
                <a:alpha val="20000"/>
              </a:prstClr>
            </a:outerShdw>
            <a:reflection blurRad="6350" stA="50000" endA="300" endPos="90000" dist="50800" dir="5400000" sy="-100000" algn="bl" rotWithShape="0"/>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Event promotion</a:t>
            </a:r>
            <a:endParaRPr lang="en-US" sz="2400" b="1" dirty="0">
              <a:solidFill>
                <a:schemeClr val="tx1"/>
              </a:solidFill>
            </a:endParaRPr>
          </a:p>
        </p:txBody>
      </p:sp>
      <p:sp>
        <p:nvSpPr>
          <p:cNvPr id="23" name="Oval 22"/>
          <p:cNvSpPr/>
          <p:nvPr/>
        </p:nvSpPr>
        <p:spPr>
          <a:xfrm>
            <a:off x="8150086" y="5057036"/>
            <a:ext cx="4005787" cy="829242"/>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outerShdw blurRad="76200" dir="18900000" sy="23000" kx="-1200000" algn="bl" rotWithShape="0">
              <a:prstClr val="black">
                <a:alpha val="20000"/>
              </a:prstClr>
            </a:outerShdw>
            <a:reflection blurRad="6350" stA="50000" endA="300" endPos="90000" dist="50800" dir="5400000" sy="-100000" algn="bl" rotWithShape="0"/>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Consumer welfare</a:t>
            </a:r>
            <a:endParaRPr lang="en-US" sz="2400" b="1" dirty="0">
              <a:solidFill>
                <a:schemeClr val="tx1"/>
              </a:solidFill>
            </a:endParaRPr>
          </a:p>
        </p:txBody>
      </p:sp>
      <p:sp>
        <p:nvSpPr>
          <p:cNvPr id="24" name="Oval 23"/>
          <p:cNvSpPr/>
          <p:nvPr/>
        </p:nvSpPr>
        <p:spPr>
          <a:xfrm>
            <a:off x="8150086" y="6005898"/>
            <a:ext cx="4005787" cy="829242"/>
          </a:xfrm>
          <a:prstGeom prst="ellipse">
            <a:avLst/>
          </a:prstGeom>
          <a:solidFill>
            <a:schemeClr val="accent6">
              <a:lumMod val="75000"/>
            </a:schemeClr>
          </a:solidFill>
          <a:ln>
            <a:solidFill>
              <a:schemeClr val="accent3">
                <a:lumMod val="75000"/>
              </a:schemeClr>
            </a:solidFill>
          </a:ln>
          <a:effectLst>
            <a:glow rad="228600">
              <a:schemeClr val="accent1">
                <a:satMod val="175000"/>
                <a:alpha val="40000"/>
              </a:schemeClr>
            </a:glow>
            <a:outerShdw blurRad="76200" dir="18900000" sy="23000" kx="-1200000" algn="bl" rotWithShape="0">
              <a:prstClr val="black">
                <a:alpha val="20000"/>
              </a:prstClr>
            </a:outerShdw>
            <a:reflection blurRad="6350" stA="50000" endA="300" endPos="90000" dist="50800" dir="5400000" sy="-100000" algn="bl" rotWithShape="0"/>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Environmental protection</a:t>
            </a:r>
            <a:endParaRPr lang="en-US" sz="2400" b="1" dirty="0">
              <a:solidFill>
                <a:schemeClr val="tx1"/>
              </a:solidFill>
            </a:endParaRPr>
          </a:p>
        </p:txBody>
      </p:sp>
    </p:spTree>
    <p:extLst>
      <p:ext uri="{BB962C8B-B14F-4D97-AF65-F5344CB8AC3E}">
        <p14:creationId xmlns:p14="http://schemas.microsoft.com/office/powerpoint/2010/main" val="13055916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circle(in)">
                                      <p:cBhvr>
                                        <p:cTn id="25" dur="200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80">
                                          <p:stCondLst>
                                            <p:cond delay="0"/>
                                          </p:stCondLst>
                                        </p:cTn>
                                        <p:tgtEl>
                                          <p:spTgt spid="22"/>
                                        </p:tgtEl>
                                      </p:cBhvr>
                                    </p:animEffect>
                                    <p:anim calcmode="lin" valueType="num">
                                      <p:cBhvr>
                                        <p:cTn id="4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53" dur="26">
                                          <p:stCondLst>
                                            <p:cond delay="650"/>
                                          </p:stCondLst>
                                        </p:cTn>
                                        <p:tgtEl>
                                          <p:spTgt spid="22"/>
                                        </p:tgtEl>
                                      </p:cBhvr>
                                      <p:to x="100000" y="60000"/>
                                    </p:animScale>
                                    <p:animScale>
                                      <p:cBhvr>
                                        <p:cTn id="54" dur="166" decel="50000">
                                          <p:stCondLst>
                                            <p:cond delay="676"/>
                                          </p:stCondLst>
                                        </p:cTn>
                                        <p:tgtEl>
                                          <p:spTgt spid="22"/>
                                        </p:tgtEl>
                                      </p:cBhvr>
                                      <p:to x="100000" y="100000"/>
                                    </p:animScale>
                                    <p:animScale>
                                      <p:cBhvr>
                                        <p:cTn id="55" dur="26">
                                          <p:stCondLst>
                                            <p:cond delay="1312"/>
                                          </p:stCondLst>
                                        </p:cTn>
                                        <p:tgtEl>
                                          <p:spTgt spid="22"/>
                                        </p:tgtEl>
                                      </p:cBhvr>
                                      <p:to x="100000" y="80000"/>
                                    </p:animScale>
                                    <p:animScale>
                                      <p:cBhvr>
                                        <p:cTn id="56" dur="166" decel="50000">
                                          <p:stCondLst>
                                            <p:cond delay="1338"/>
                                          </p:stCondLst>
                                        </p:cTn>
                                        <p:tgtEl>
                                          <p:spTgt spid="22"/>
                                        </p:tgtEl>
                                      </p:cBhvr>
                                      <p:to x="100000" y="100000"/>
                                    </p:animScale>
                                    <p:animScale>
                                      <p:cBhvr>
                                        <p:cTn id="57" dur="26">
                                          <p:stCondLst>
                                            <p:cond delay="1642"/>
                                          </p:stCondLst>
                                        </p:cTn>
                                        <p:tgtEl>
                                          <p:spTgt spid="22"/>
                                        </p:tgtEl>
                                      </p:cBhvr>
                                      <p:to x="100000" y="90000"/>
                                    </p:animScale>
                                    <p:animScale>
                                      <p:cBhvr>
                                        <p:cTn id="58" dur="166" decel="50000">
                                          <p:stCondLst>
                                            <p:cond delay="1668"/>
                                          </p:stCondLst>
                                        </p:cTn>
                                        <p:tgtEl>
                                          <p:spTgt spid="22"/>
                                        </p:tgtEl>
                                      </p:cBhvr>
                                      <p:to x="100000" y="100000"/>
                                    </p:animScale>
                                    <p:animScale>
                                      <p:cBhvr>
                                        <p:cTn id="59" dur="26">
                                          <p:stCondLst>
                                            <p:cond delay="1808"/>
                                          </p:stCondLst>
                                        </p:cTn>
                                        <p:tgtEl>
                                          <p:spTgt spid="22"/>
                                        </p:tgtEl>
                                      </p:cBhvr>
                                      <p:to x="100000" y="95000"/>
                                    </p:animScale>
                                    <p:animScale>
                                      <p:cBhvr>
                                        <p:cTn id="60" dur="166" decel="50000">
                                          <p:stCondLst>
                                            <p:cond delay="1834"/>
                                          </p:stCondLst>
                                        </p:cTn>
                                        <p:tgtEl>
                                          <p:spTgt spid="22"/>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2050"/>
                                        </p:tgtEl>
                                        <p:attrNameLst>
                                          <p:attrName>style.visibility</p:attrName>
                                        </p:attrNameLst>
                                      </p:cBhvr>
                                      <p:to>
                                        <p:strVal val="visible"/>
                                      </p:to>
                                    </p:set>
                                    <p:animEffect transition="in" filter="circle(in)">
                                      <p:cBhvr>
                                        <p:cTn id="65" dur="2000"/>
                                        <p:tgtEl>
                                          <p:spTgt spid="2050"/>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p:cTn id="70" dur="500" fill="hold"/>
                                        <p:tgtEl>
                                          <p:spTgt spid="24"/>
                                        </p:tgtEl>
                                        <p:attrNameLst>
                                          <p:attrName>ppt_w</p:attrName>
                                        </p:attrNameLst>
                                      </p:cBhvr>
                                      <p:tavLst>
                                        <p:tav tm="0">
                                          <p:val>
                                            <p:fltVal val="0"/>
                                          </p:val>
                                        </p:tav>
                                        <p:tav tm="100000">
                                          <p:val>
                                            <p:strVal val="#ppt_w"/>
                                          </p:val>
                                        </p:tav>
                                      </p:tavLst>
                                    </p:anim>
                                    <p:anim calcmode="lin" valueType="num">
                                      <p:cBhvr>
                                        <p:cTn id="71" dur="500" fill="hold"/>
                                        <p:tgtEl>
                                          <p:spTgt spid="24"/>
                                        </p:tgtEl>
                                        <p:attrNameLst>
                                          <p:attrName>ppt_h</p:attrName>
                                        </p:attrNameLst>
                                      </p:cBhvr>
                                      <p:tavLst>
                                        <p:tav tm="0">
                                          <p:val>
                                            <p:fltVal val="0"/>
                                          </p:val>
                                        </p:tav>
                                        <p:tav tm="100000">
                                          <p:val>
                                            <p:strVal val="#ppt_h"/>
                                          </p:val>
                                        </p:tav>
                                      </p:tavLst>
                                    </p:anim>
                                    <p:animEffect transition="in" filter="fade">
                                      <p:cBhvr>
                                        <p:cTn id="72" dur="500"/>
                                        <p:tgtEl>
                                          <p:spTgt spid="24"/>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p:cTn id="75" dur="500" fill="hold"/>
                                        <p:tgtEl>
                                          <p:spTgt spid="23"/>
                                        </p:tgtEl>
                                        <p:attrNameLst>
                                          <p:attrName>ppt_w</p:attrName>
                                        </p:attrNameLst>
                                      </p:cBhvr>
                                      <p:tavLst>
                                        <p:tav tm="0">
                                          <p:val>
                                            <p:fltVal val="0"/>
                                          </p:val>
                                        </p:tav>
                                        <p:tav tm="100000">
                                          <p:val>
                                            <p:strVal val="#ppt_w"/>
                                          </p:val>
                                        </p:tav>
                                      </p:tavLst>
                                    </p:anim>
                                    <p:anim calcmode="lin" valueType="num">
                                      <p:cBhvr>
                                        <p:cTn id="76" dur="500" fill="hold"/>
                                        <p:tgtEl>
                                          <p:spTgt spid="23"/>
                                        </p:tgtEl>
                                        <p:attrNameLst>
                                          <p:attrName>ppt_h</p:attrName>
                                        </p:attrNameLst>
                                      </p:cBhvr>
                                      <p:tavLst>
                                        <p:tav tm="0">
                                          <p:val>
                                            <p:fltVal val="0"/>
                                          </p:val>
                                        </p:tav>
                                        <p:tav tm="100000">
                                          <p:val>
                                            <p:strVal val="#ppt_h"/>
                                          </p:val>
                                        </p:tav>
                                      </p:tavLst>
                                    </p:anim>
                                    <p:animEffect transition="in" filter="fade">
                                      <p:cBhvr>
                                        <p:cTn id="77" dur="500"/>
                                        <p:tgtEl>
                                          <p:spTgt spid="23"/>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500" fill="hold"/>
                                        <p:tgtEl>
                                          <p:spTgt spid="21"/>
                                        </p:tgtEl>
                                        <p:attrNameLst>
                                          <p:attrName>ppt_w</p:attrName>
                                        </p:attrNameLst>
                                      </p:cBhvr>
                                      <p:tavLst>
                                        <p:tav tm="0">
                                          <p:val>
                                            <p:fltVal val="0"/>
                                          </p:val>
                                        </p:tav>
                                        <p:tav tm="100000">
                                          <p:val>
                                            <p:strVal val="#ppt_w"/>
                                          </p:val>
                                        </p:tav>
                                      </p:tavLst>
                                    </p:anim>
                                    <p:anim calcmode="lin" valueType="num">
                                      <p:cBhvr>
                                        <p:cTn id="81" dur="500" fill="hold"/>
                                        <p:tgtEl>
                                          <p:spTgt spid="21"/>
                                        </p:tgtEl>
                                        <p:attrNameLst>
                                          <p:attrName>ppt_h</p:attrName>
                                        </p:attrNameLst>
                                      </p:cBhvr>
                                      <p:tavLst>
                                        <p:tav tm="0">
                                          <p:val>
                                            <p:fltVal val="0"/>
                                          </p:val>
                                        </p:tav>
                                        <p:tav tm="100000">
                                          <p:val>
                                            <p:strVal val="#ppt_h"/>
                                          </p:val>
                                        </p:tav>
                                      </p:tavLst>
                                    </p:anim>
                                    <p:animEffect transition="in" filter="fade">
                                      <p:cBhvr>
                                        <p:cTn id="8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P spid="19" grpId="0" animBg="1"/>
      <p:bldP spid="20" grpId="0" animBg="1"/>
      <p:bldP spid="22" grpId="0"/>
      <p:bldP spid="21" grpId="0" animBg="1"/>
      <p:bldP spid="23" grpId="0" animBg="1"/>
      <p:bldP spid="2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Brand elements</a:t>
            </a:r>
            <a:endParaRPr lang="en-US" sz="3600" b="1" u="sng" dirty="0">
              <a:solidFill>
                <a:srgbClr val="FF0000"/>
              </a:solidFill>
            </a:endParaRPr>
          </a:p>
        </p:txBody>
      </p:sp>
      <p:sp>
        <p:nvSpPr>
          <p:cNvPr id="10"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839" y="1250451"/>
            <a:ext cx="10273104" cy="5092651"/>
          </a:xfrm>
          <a:prstGeom prst="rect">
            <a:avLst/>
          </a:prstGeom>
        </p:spPr>
      </p:pic>
      <p:sp>
        <p:nvSpPr>
          <p:cNvPr id="4" name="Oval 3"/>
          <p:cNvSpPr/>
          <p:nvPr/>
        </p:nvSpPr>
        <p:spPr>
          <a:xfrm>
            <a:off x="1272209" y="4200938"/>
            <a:ext cx="1378226" cy="1285461"/>
          </a:xfrm>
          <a:prstGeom prst="ellipse">
            <a:avLst/>
          </a:prstGeom>
          <a:solidFill>
            <a:schemeClr val="bg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a:t>
            </a:r>
            <a:endParaRPr lang="en-US" sz="4400" dirty="0"/>
          </a:p>
        </p:txBody>
      </p:sp>
      <p:sp>
        <p:nvSpPr>
          <p:cNvPr id="8" name="Oval 7"/>
          <p:cNvSpPr/>
          <p:nvPr/>
        </p:nvSpPr>
        <p:spPr>
          <a:xfrm>
            <a:off x="2259496" y="2372139"/>
            <a:ext cx="1378226" cy="1139687"/>
          </a:xfrm>
          <a:prstGeom prst="ellipse">
            <a:avLst/>
          </a:prstGeom>
          <a:solidFill>
            <a:schemeClr val="bg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a:t>
            </a:r>
          </a:p>
        </p:txBody>
      </p:sp>
      <p:sp>
        <p:nvSpPr>
          <p:cNvPr id="9" name="Oval 8"/>
          <p:cNvSpPr/>
          <p:nvPr/>
        </p:nvSpPr>
        <p:spPr>
          <a:xfrm>
            <a:off x="4141304" y="1431234"/>
            <a:ext cx="1517374" cy="940905"/>
          </a:xfrm>
          <a:prstGeom prst="ellipse">
            <a:avLst/>
          </a:prstGeom>
          <a:solidFill>
            <a:schemeClr val="bg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a:t>
            </a:r>
            <a:endParaRPr lang="en-US" dirty="0"/>
          </a:p>
        </p:txBody>
      </p:sp>
      <p:sp>
        <p:nvSpPr>
          <p:cNvPr id="11" name="Oval 10"/>
          <p:cNvSpPr/>
          <p:nvPr/>
        </p:nvSpPr>
        <p:spPr>
          <a:xfrm>
            <a:off x="6352970" y="1431234"/>
            <a:ext cx="1452559" cy="940906"/>
          </a:xfrm>
          <a:prstGeom prst="ellipse">
            <a:avLst/>
          </a:prstGeom>
          <a:solidFill>
            <a:schemeClr val="bg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a:t>
            </a:r>
            <a:endParaRPr lang="en-US" dirty="0"/>
          </a:p>
        </p:txBody>
      </p:sp>
      <p:sp>
        <p:nvSpPr>
          <p:cNvPr id="12" name="Oval 11"/>
          <p:cNvSpPr/>
          <p:nvPr/>
        </p:nvSpPr>
        <p:spPr>
          <a:xfrm>
            <a:off x="8302487" y="2399245"/>
            <a:ext cx="1378226" cy="1112582"/>
          </a:xfrm>
          <a:prstGeom prst="ellipse">
            <a:avLst/>
          </a:prstGeom>
          <a:solidFill>
            <a:schemeClr val="bg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a:t>
            </a:r>
            <a:endParaRPr lang="en-US" dirty="0"/>
          </a:p>
        </p:txBody>
      </p:sp>
      <p:sp>
        <p:nvSpPr>
          <p:cNvPr id="14" name="Oval 13"/>
          <p:cNvSpPr/>
          <p:nvPr/>
        </p:nvSpPr>
        <p:spPr>
          <a:xfrm>
            <a:off x="9236017" y="4200938"/>
            <a:ext cx="1670521" cy="1285461"/>
          </a:xfrm>
          <a:prstGeom prst="ellipse">
            <a:avLst/>
          </a:prstGeom>
          <a:solidFill>
            <a:schemeClr val="bg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a:t>
            </a:r>
            <a:endParaRPr lang="en-US" dirty="0"/>
          </a:p>
        </p:txBody>
      </p:sp>
    </p:spTree>
    <p:extLst>
      <p:ext uri="{BB962C8B-B14F-4D97-AF65-F5344CB8AC3E}">
        <p14:creationId xmlns:p14="http://schemas.microsoft.com/office/powerpoint/2010/main" val="42151132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9"/>
                                        </p:tgtEl>
                                        <p:attrNameLst>
                                          <p:attrName>ppt_w</p:attrName>
                                        </p:attrNameLst>
                                      </p:cBhvr>
                                      <p:tavLst>
                                        <p:tav tm="0">
                                          <p:val>
                                            <p:strVal val="ppt_w"/>
                                          </p:val>
                                        </p:tav>
                                        <p:tav tm="100000">
                                          <p:val>
                                            <p:fltVal val="0"/>
                                          </p:val>
                                        </p:tav>
                                      </p:tavLst>
                                    </p:anim>
                                    <p:anim calcmode="lin" valueType="num">
                                      <p:cBhvr>
                                        <p:cTn id="21" dur="500"/>
                                        <p:tgtEl>
                                          <p:spTgt spid="9"/>
                                        </p:tgtEl>
                                        <p:attrNameLst>
                                          <p:attrName>ppt_h</p:attrName>
                                        </p:attrNameLst>
                                      </p:cBhvr>
                                      <p:tavLst>
                                        <p:tav tm="0">
                                          <p:val>
                                            <p:strVal val="ppt_h"/>
                                          </p:val>
                                        </p:tav>
                                        <p:tav tm="100000">
                                          <p:val>
                                            <p:fltVal val="0"/>
                                          </p:val>
                                        </p:tav>
                                      </p:tavLst>
                                    </p:anim>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0"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14"/>
                                        </p:tgtEl>
                                        <p:attrNameLst>
                                          <p:attrName>ppt_w</p:attrName>
                                        </p:attrNameLst>
                                      </p:cBhvr>
                                      <p:tavLst>
                                        <p:tav tm="0">
                                          <p:val>
                                            <p:strVal val="ppt_w"/>
                                          </p:val>
                                        </p:tav>
                                        <p:tav tm="100000">
                                          <p:val>
                                            <p:fltVal val="0"/>
                                          </p:val>
                                        </p:tav>
                                      </p:tavLst>
                                    </p:anim>
                                    <p:anim calcmode="lin" valueType="num">
                                      <p:cBhvr>
                                        <p:cTn id="42" dur="500"/>
                                        <p:tgtEl>
                                          <p:spTgt spid="14"/>
                                        </p:tgtEl>
                                        <p:attrNameLst>
                                          <p:attrName>ppt_h</p:attrName>
                                        </p:attrNameLst>
                                      </p:cBhvr>
                                      <p:tavLst>
                                        <p:tav tm="0">
                                          <p:val>
                                            <p:strVal val="ppt_h"/>
                                          </p:val>
                                        </p:tav>
                                        <p:tav tm="100000">
                                          <p:val>
                                            <p:fltVal val="0"/>
                                          </p:val>
                                        </p:tav>
                                      </p:tavLst>
                                    </p:anim>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Types of branding</a:t>
            </a:r>
            <a:endParaRPr lang="en-US" sz="3600" b="1" u="sng" dirty="0">
              <a:solidFill>
                <a:srgbClr val="FF0000"/>
              </a:solidFill>
            </a:endParaRPr>
          </a:p>
        </p:txBody>
      </p:sp>
      <p:graphicFrame>
        <p:nvGraphicFramePr>
          <p:cNvPr id="3" name="Diagram 2"/>
          <p:cNvGraphicFramePr/>
          <p:nvPr>
            <p:extLst>
              <p:ext uri="{D42A27DB-BD31-4B8C-83A1-F6EECF244321}">
                <p14:modId xmlns:p14="http://schemas.microsoft.com/office/powerpoint/2010/main" val="3296859124"/>
              </p:ext>
            </p:extLst>
          </p:nvPr>
        </p:nvGraphicFramePr>
        <p:xfrm>
          <a:off x="6487886" y="609601"/>
          <a:ext cx="4934872"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val="1905386153"/>
              </p:ext>
            </p:extLst>
          </p:nvPr>
        </p:nvGraphicFramePr>
        <p:xfrm>
          <a:off x="587821" y="638629"/>
          <a:ext cx="4826007" cy="62193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5276936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7" grpId="0">
        <p:bldAsOne/>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Types of branding</a:t>
            </a:r>
            <a:endParaRPr lang="en-US" sz="3600" b="1" u="sng" dirty="0">
              <a:solidFill>
                <a:srgbClr val="FF0000"/>
              </a:solidFill>
            </a:endParaRPr>
          </a:p>
        </p:txBody>
      </p:sp>
      <p:sp>
        <p:nvSpPr>
          <p:cNvPr id="10" name="Content Placeholder 2"/>
          <p:cNvSpPr txBox="1">
            <a:spLocks/>
          </p:cNvSpPr>
          <p:nvPr/>
        </p:nvSpPr>
        <p:spPr>
          <a:xfrm>
            <a:off x="195508" y="730985"/>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ct val="100000"/>
              </a:lnSpc>
              <a:spcBef>
                <a:spcPts val="0"/>
              </a:spcBef>
              <a:spcAft>
                <a:spcPts val="0"/>
              </a:spcAft>
              <a:buNone/>
            </a:pPr>
            <a:r>
              <a:rPr lang="en-US" sz="2400" b="1" dirty="0" smtClean="0">
                <a:solidFill>
                  <a:srgbClr val="FF0000"/>
                </a:solidFill>
              </a:rPr>
              <a:t>Product Line Based</a:t>
            </a:r>
            <a:endParaRPr lang="en-US" sz="2400" b="1" dirty="0">
              <a:solidFill>
                <a:srgbClr val="FF0000"/>
              </a:solidFill>
            </a:endParaRPr>
          </a:p>
          <a:p>
            <a:pPr marL="0" indent="0">
              <a:lnSpc>
                <a:spcPct val="100000"/>
              </a:lnSpc>
              <a:spcBef>
                <a:spcPts val="0"/>
              </a:spcBef>
              <a:spcAft>
                <a:spcPts val="0"/>
              </a:spcAft>
              <a:buNone/>
            </a:pPr>
            <a:r>
              <a:rPr lang="en-US" sz="2400" b="1" u="sng" dirty="0" smtClean="0">
                <a:solidFill>
                  <a:schemeClr val="accent2">
                    <a:lumMod val="50000"/>
                  </a:schemeClr>
                </a:solidFill>
              </a:rPr>
              <a:t>Individual Brands</a:t>
            </a:r>
          </a:p>
          <a:p>
            <a:pPr marL="0" indent="0">
              <a:lnSpc>
                <a:spcPct val="100000"/>
              </a:lnSpc>
              <a:spcBef>
                <a:spcPts val="0"/>
              </a:spcBef>
              <a:spcAft>
                <a:spcPts val="0"/>
              </a:spcAft>
              <a:buNone/>
            </a:pPr>
            <a:r>
              <a:rPr lang="en-US" sz="2400" b="1" dirty="0" smtClean="0">
                <a:solidFill>
                  <a:schemeClr val="bg1"/>
                </a:solidFill>
              </a:rPr>
              <a:t>- Each product is branded as a separate name.</a:t>
            </a:r>
          </a:p>
          <a:p>
            <a:pPr marL="0" indent="0" algn="just">
              <a:lnSpc>
                <a:spcPct val="100000"/>
              </a:lnSpc>
              <a:spcBef>
                <a:spcPts val="0"/>
              </a:spcBef>
              <a:spcAft>
                <a:spcPts val="0"/>
              </a:spcAft>
              <a:buNone/>
            </a:pPr>
            <a:r>
              <a:rPr lang="en-US" sz="2400" b="1" dirty="0" smtClean="0">
                <a:solidFill>
                  <a:schemeClr val="bg1"/>
                </a:solidFill>
              </a:rPr>
              <a:t>- Surya Tobacco Company has individual brand policy and has used cigarettes; Surya, </a:t>
            </a:r>
            <a:r>
              <a:rPr lang="en-US" sz="2400" b="1" dirty="0" err="1" smtClean="0">
                <a:solidFill>
                  <a:schemeClr val="bg1"/>
                </a:solidFill>
              </a:rPr>
              <a:t>Shikhar</a:t>
            </a:r>
            <a:r>
              <a:rPr lang="en-US" sz="2400" b="1" dirty="0" smtClean="0">
                <a:solidFill>
                  <a:schemeClr val="bg1"/>
                </a:solidFill>
              </a:rPr>
              <a:t>, </a:t>
            </a:r>
            <a:r>
              <a:rPr lang="en-US" sz="2400" b="1" dirty="0" err="1" smtClean="0">
                <a:solidFill>
                  <a:schemeClr val="bg1"/>
                </a:solidFill>
              </a:rPr>
              <a:t>Naulo</a:t>
            </a:r>
            <a:r>
              <a:rPr lang="en-US" sz="2400" b="1" dirty="0" smtClean="0">
                <a:solidFill>
                  <a:schemeClr val="bg1"/>
                </a:solidFill>
              </a:rPr>
              <a:t>, </a:t>
            </a:r>
            <a:r>
              <a:rPr lang="en-US" sz="2400" b="1" dirty="0" err="1" smtClean="0">
                <a:solidFill>
                  <a:schemeClr val="bg1"/>
                </a:solidFill>
              </a:rPr>
              <a:t>Khukuri</a:t>
            </a:r>
            <a:r>
              <a:rPr lang="en-US" sz="2400" b="1" dirty="0" smtClean="0">
                <a:solidFill>
                  <a:schemeClr val="bg1"/>
                </a:solidFill>
              </a:rPr>
              <a:t>, </a:t>
            </a:r>
            <a:r>
              <a:rPr lang="en-US" sz="2400" b="1" dirty="0" err="1" smtClean="0">
                <a:solidFill>
                  <a:schemeClr val="bg1"/>
                </a:solidFill>
              </a:rPr>
              <a:t>Chautari</a:t>
            </a:r>
            <a:r>
              <a:rPr lang="en-US" sz="2400" b="1" dirty="0" smtClean="0">
                <a:solidFill>
                  <a:schemeClr val="bg1"/>
                </a:solidFill>
              </a:rPr>
              <a:t> and </a:t>
            </a:r>
            <a:r>
              <a:rPr lang="en-US" sz="2400" b="1" dirty="0" err="1" smtClean="0">
                <a:solidFill>
                  <a:schemeClr val="bg1"/>
                </a:solidFill>
              </a:rPr>
              <a:t>Bijuli</a:t>
            </a:r>
            <a:r>
              <a:rPr lang="en-US" sz="2400" b="1" dirty="0" smtClean="0">
                <a:solidFill>
                  <a:schemeClr val="bg1"/>
                </a:solidFill>
              </a:rPr>
              <a:t>.</a:t>
            </a:r>
          </a:p>
        </p:txBody>
      </p:sp>
      <p:sp>
        <p:nvSpPr>
          <p:cNvPr id="16" name="Content Placeholder 2"/>
          <p:cNvSpPr txBox="1">
            <a:spLocks/>
          </p:cNvSpPr>
          <p:nvPr/>
        </p:nvSpPr>
        <p:spPr>
          <a:xfrm>
            <a:off x="347909" y="2718881"/>
            <a:ext cx="5571308"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ct val="100000"/>
              </a:lnSpc>
              <a:spcBef>
                <a:spcPts val="0"/>
              </a:spcBef>
              <a:spcAft>
                <a:spcPts val="0"/>
              </a:spcAft>
              <a:buNone/>
            </a:pPr>
            <a:r>
              <a:rPr lang="en-US" sz="2400" b="1" u="sng" dirty="0" smtClean="0">
                <a:solidFill>
                  <a:srgbClr val="FF0000"/>
                </a:solidFill>
              </a:rPr>
              <a:t>Merits of Individual Brands</a:t>
            </a:r>
          </a:p>
          <a:p>
            <a:pPr marL="0" indent="0" algn="just">
              <a:lnSpc>
                <a:spcPct val="100000"/>
              </a:lnSpc>
              <a:spcBef>
                <a:spcPts val="0"/>
              </a:spcBef>
              <a:spcAft>
                <a:spcPts val="0"/>
              </a:spcAft>
              <a:buNone/>
            </a:pPr>
            <a:r>
              <a:rPr lang="en-US" sz="2400" b="1" dirty="0" smtClean="0">
                <a:solidFill>
                  <a:schemeClr val="bg1"/>
                </a:solidFill>
              </a:rPr>
              <a:t>It can be targeted at a different market segment and separately positioned in the market.</a:t>
            </a:r>
          </a:p>
          <a:p>
            <a:pPr marL="0" indent="0" algn="just">
              <a:lnSpc>
                <a:spcPct val="100000"/>
              </a:lnSpc>
              <a:spcBef>
                <a:spcPts val="0"/>
              </a:spcBef>
              <a:spcAft>
                <a:spcPts val="0"/>
              </a:spcAft>
              <a:buNone/>
            </a:pPr>
            <a:r>
              <a:rPr lang="en-US" sz="2400" b="1" dirty="0" smtClean="0">
                <a:solidFill>
                  <a:schemeClr val="bg1"/>
                </a:solidFill>
              </a:rPr>
              <a:t>The technical fault or some other problems associated with one brand does not affect the image of other brand.</a:t>
            </a:r>
          </a:p>
          <a:p>
            <a:pPr marL="0" indent="0" algn="just">
              <a:lnSpc>
                <a:spcPct val="100000"/>
              </a:lnSpc>
              <a:spcBef>
                <a:spcPts val="0"/>
              </a:spcBef>
              <a:spcAft>
                <a:spcPts val="0"/>
              </a:spcAft>
              <a:buNone/>
            </a:pPr>
            <a:r>
              <a:rPr lang="en-US" sz="2400" b="1" dirty="0" smtClean="0">
                <a:solidFill>
                  <a:schemeClr val="bg1"/>
                </a:solidFill>
              </a:rPr>
              <a:t>Marketers can adopt separate marketing mixes for individual brands.</a:t>
            </a:r>
          </a:p>
          <a:p>
            <a:pPr marL="0" indent="0" algn="just">
              <a:lnSpc>
                <a:spcPct val="100000"/>
              </a:lnSpc>
              <a:spcBef>
                <a:spcPts val="0"/>
              </a:spcBef>
              <a:spcAft>
                <a:spcPts val="0"/>
              </a:spcAft>
              <a:buNone/>
            </a:pPr>
            <a:r>
              <a:rPr lang="en-US" sz="2400" b="1" dirty="0" smtClean="0">
                <a:solidFill>
                  <a:schemeClr val="bg1"/>
                </a:solidFill>
              </a:rPr>
              <a:t>Brands can be effectively controlled.</a:t>
            </a:r>
          </a:p>
        </p:txBody>
      </p:sp>
      <p:sp>
        <p:nvSpPr>
          <p:cNvPr id="6" name="Content Placeholder 2"/>
          <p:cNvSpPr txBox="1">
            <a:spLocks/>
          </p:cNvSpPr>
          <p:nvPr/>
        </p:nvSpPr>
        <p:spPr>
          <a:xfrm>
            <a:off x="6102713" y="2711627"/>
            <a:ext cx="5571308"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ct val="100000"/>
              </a:lnSpc>
              <a:spcBef>
                <a:spcPts val="0"/>
              </a:spcBef>
              <a:spcAft>
                <a:spcPts val="0"/>
              </a:spcAft>
              <a:buNone/>
            </a:pPr>
            <a:r>
              <a:rPr lang="en-US" sz="2400" b="1" u="sng" dirty="0" smtClean="0">
                <a:solidFill>
                  <a:srgbClr val="FF0000"/>
                </a:solidFill>
              </a:rPr>
              <a:t>Demerits of Individual Brands</a:t>
            </a:r>
          </a:p>
          <a:p>
            <a:pPr marL="0" indent="0" algn="just">
              <a:lnSpc>
                <a:spcPct val="100000"/>
              </a:lnSpc>
              <a:spcBef>
                <a:spcPts val="0"/>
              </a:spcBef>
              <a:spcAft>
                <a:spcPts val="0"/>
              </a:spcAft>
              <a:buNone/>
            </a:pPr>
            <a:r>
              <a:rPr lang="en-US" sz="2400" b="1" dirty="0" smtClean="0">
                <a:solidFill>
                  <a:schemeClr val="bg1"/>
                </a:solidFill>
              </a:rPr>
              <a:t>Heavy promotion and budget.</a:t>
            </a:r>
          </a:p>
          <a:p>
            <a:pPr marL="0" indent="0" algn="just">
              <a:lnSpc>
                <a:spcPct val="100000"/>
              </a:lnSpc>
              <a:spcBef>
                <a:spcPts val="0"/>
              </a:spcBef>
              <a:spcAft>
                <a:spcPts val="0"/>
              </a:spcAft>
              <a:buNone/>
            </a:pPr>
            <a:r>
              <a:rPr lang="en-US" sz="2400" b="1" dirty="0" smtClean="0">
                <a:solidFill>
                  <a:schemeClr val="bg1"/>
                </a:solidFill>
              </a:rPr>
              <a:t>Need separate brand managers to handle the brands.</a:t>
            </a:r>
          </a:p>
          <a:p>
            <a:pPr marL="0" indent="0" algn="just">
              <a:lnSpc>
                <a:spcPct val="100000"/>
              </a:lnSpc>
              <a:spcBef>
                <a:spcPts val="0"/>
              </a:spcBef>
              <a:spcAft>
                <a:spcPts val="0"/>
              </a:spcAft>
              <a:buNone/>
            </a:pPr>
            <a:r>
              <a:rPr lang="en-US" sz="2400" b="1" dirty="0" smtClean="0">
                <a:solidFill>
                  <a:schemeClr val="bg1"/>
                </a:solidFill>
              </a:rPr>
              <a:t>Does not help the marketer to build the corporate image based on a successful brand name.</a:t>
            </a:r>
          </a:p>
          <a:p>
            <a:pPr marL="0" indent="0" algn="just">
              <a:lnSpc>
                <a:spcPct val="100000"/>
              </a:lnSpc>
              <a:spcBef>
                <a:spcPts val="0"/>
              </a:spcBef>
              <a:spcAft>
                <a:spcPts val="0"/>
              </a:spcAft>
              <a:buNone/>
            </a:pPr>
            <a:r>
              <a:rPr lang="en-US" sz="2400" b="1" dirty="0" smtClean="0">
                <a:solidFill>
                  <a:schemeClr val="bg1"/>
                </a:solidFill>
              </a:rPr>
              <a:t>Individual brand policy is difficult to maintain and manage.</a:t>
            </a:r>
          </a:p>
          <a:p>
            <a:pPr marL="0" indent="0" algn="just">
              <a:lnSpc>
                <a:spcPct val="100000"/>
              </a:lnSpc>
              <a:spcBef>
                <a:spcPts val="0"/>
              </a:spcBef>
              <a:spcAft>
                <a:spcPts val="0"/>
              </a:spcAft>
              <a:buNone/>
            </a:pPr>
            <a:endParaRPr lang="en-US" sz="2400" b="1" dirty="0" smtClean="0">
              <a:solidFill>
                <a:schemeClr val="bg1"/>
              </a:solidFill>
            </a:endParaRPr>
          </a:p>
        </p:txBody>
      </p:sp>
      <p:sp>
        <p:nvSpPr>
          <p:cNvPr id="7"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29165424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Types of branding</a:t>
            </a:r>
            <a:endParaRPr lang="en-US" sz="3600" b="1" u="sng" dirty="0">
              <a:solidFill>
                <a:srgbClr val="FF0000"/>
              </a:solidFill>
            </a:endParaRPr>
          </a:p>
        </p:txBody>
      </p:sp>
      <p:sp>
        <p:nvSpPr>
          <p:cNvPr id="10" name="Content Placeholder 2"/>
          <p:cNvSpPr txBox="1">
            <a:spLocks/>
          </p:cNvSpPr>
          <p:nvPr/>
        </p:nvSpPr>
        <p:spPr>
          <a:xfrm>
            <a:off x="195508" y="730985"/>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ct val="100000"/>
              </a:lnSpc>
              <a:spcBef>
                <a:spcPts val="0"/>
              </a:spcBef>
              <a:spcAft>
                <a:spcPts val="0"/>
              </a:spcAft>
              <a:buNone/>
            </a:pPr>
            <a:r>
              <a:rPr lang="en-US" sz="2400" b="1" dirty="0" smtClean="0">
                <a:solidFill>
                  <a:srgbClr val="FF0000"/>
                </a:solidFill>
              </a:rPr>
              <a:t>Product Line Based</a:t>
            </a:r>
            <a:endParaRPr lang="en-US" sz="2400" b="1" dirty="0">
              <a:solidFill>
                <a:srgbClr val="FF0000"/>
              </a:solidFill>
            </a:endParaRPr>
          </a:p>
          <a:p>
            <a:pPr marL="0" indent="0">
              <a:lnSpc>
                <a:spcPct val="100000"/>
              </a:lnSpc>
              <a:spcBef>
                <a:spcPts val="0"/>
              </a:spcBef>
              <a:spcAft>
                <a:spcPts val="0"/>
              </a:spcAft>
              <a:buNone/>
            </a:pPr>
            <a:r>
              <a:rPr lang="en-US" sz="2400" b="1" u="sng" dirty="0" smtClean="0">
                <a:solidFill>
                  <a:schemeClr val="accent2">
                    <a:lumMod val="50000"/>
                  </a:schemeClr>
                </a:solidFill>
              </a:rPr>
              <a:t>Family Brands</a:t>
            </a:r>
          </a:p>
          <a:p>
            <a:pPr marL="0" indent="0">
              <a:lnSpc>
                <a:spcPct val="100000"/>
              </a:lnSpc>
              <a:spcBef>
                <a:spcPts val="0"/>
              </a:spcBef>
              <a:spcAft>
                <a:spcPts val="0"/>
              </a:spcAft>
              <a:buNone/>
            </a:pPr>
            <a:r>
              <a:rPr lang="en-US" sz="2400" b="1" dirty="0" smtClean="0">
                <a:solidFill>
                  <a:schemeClr val="bg1"/>
                </a:solidFill>
              </a:rPr>
              <a:t>- It involves branding using a single name for all product items under a product line or mix.</a:t>
            </a:r>
          </a:p>
          <a:p>
            <a:pPr marL="0" indent="0" algn="just">
              <a:lnSpc>
                <a:spcPct val="100000"/>
              </a:lnSpc>
              <a:spcBef>
                <a:spcPts val="0"/>
              </a:spcBef>
              <a:spcAft>
                <a:spcPts val="0"/>
              </a:spcAft>
              <a:buNone/>
            </a:pPr>
            <a:r>
              <a:rPr lang="en-US" sz="2400" b="1" dirty="0" smtClean="0">
                <a:solidFill>
                  <a:schemeClr val="bg1"/>
                </a:solidFill>
              </a:rPr>
              <a:t>- Sony Electronics and Honda use the family branding policy.</a:t>
            </a:r>
          </a:p>
        </p:txBody>
      </p:sp>
      <p:sp>
        <p:nvSpPr>
          <p:cNvPr id="16" name="Content Placeholder 2"/>
          <p:cNvSpPr txBox="1">
            <a:spLocks/>
          </p:cNvSpPr>
          <p:nvPr/>
        </p:nvSpPr>
        <p:spPr>
          <a:xfrm>
            <a:off x="347909" y="2718881"/>
            <a:ext cx="5571308"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ct val="100000"/>
              </a:lnSpc>
              <a:spcBef>
                <a:spcPts val="0"/>
              </a:spcBef>
              <a:spcAft>
                <a:spcPts val="0"/>
              </a:spcAft>
              <a:buNone/>
            </a:pPr>
            <a:r>
              <a:rPr lang="en-US" b="1" u="sng" dirty="0" smtClean="0">
                <a:solidFill>
                  <a:srgbClr val="FF0000"/>
                </a:solidFill>
              </a:rPr>
              <a:t>Merits of Family Brands</a:t>
            </a:r>
          </a:p>
          <a:p>
            <a:pPr marL="0" indent="0">
              <a:lnSpc>
                <a:spcPct val="100000"/>
              </a:lnSpc>
              <a:spcBef>
                <a:spcPts val="0"/>
              </a:spcBef>
              <a:spcAft>
                <a:spcPts val="0"/>
              </a:spcAft>
              <a:buNone/>
            </a:pPr>
            <a:r>
              <a:rPr lang="en-US" b="1" dirty="0" smtClean="0">
                <a:solidFill>
                  <a:schemeClr val="bg1"/>
                </a:solidFill>
              </a:rPr>
              <a:t>- Less promotion cost.</a:t>
            </a:r>
          </a:p>
          <a:p>
            <a:pPr marL="0" indent="0">
              <a:lnSpc>
                <a:spcPct val="100000"/>
              </a:lnSpc>
              <a:spcBef>
                <a:spcPts val="0"/>
              </a:spcBef>
              <a:spcAft>
                <a:spcPts val="0"/>
              </a:spcAft>
              <a:buNone/>
            </a:pPr>
            <a:r>
              <a:rPr lang="en-US" b="1" dirty="0" smtClean="0">
                <a:solidFill>
                  <a:schemeClr val="bg1"/>
                </a:solidFill>
              </a:rPr>
              <a:t>- All product under the same brand name can be promoted easily under a blanket advertising campaign.</a:t>
            </a:r>
          </a:p>
          <a:p>
            <a:pPr marL="0" indent="0">
              <a:lnSpc>
                <a:spcPct val="100000"/>
              </a:lnSpc>
              <a:spcBef>
                <a:spcPts val="0"/>
              </a:spcBef>
              <a:spcAft>
                <a:spcPts val="0"/>
              </a:spcAft>
              <a:buNone/>
            </a:pPr>
            <a:r>
              <a:rPr lang="en-US" b="1" dirty="0" smtClean="0">
                <a:solidFill>
                  <a:schemeClr val="bg1"/>
                </a:solidFill>
              </a:rPr>
              <a:t>- It makes the introduction of a new product very convenient.</a:t>
            </a:r>
          </a:p>
          <a:p>
            <a:pPr marL="0" indent="0">
              <a:lnSpc>
                <a:spcPct val="100000"/>
              </a:lnSpc>
              <a:spcBef>
                <a:spcPts val="0"/>
              </a:spcBef>
              <a:spcAft>
                <a:spcPts val="0"/>
              </a:spcAft>
              <a:buNone/>
            </a:pPr>
            <a:r>
              <a:rPr lang="en-US" b="1" dirty="0" smtClean="0">
                <a:solidFill>
                  <a:schemeClr val="bg1"/>
                </a:solidFill>
              </a:rPr>
              <a:t>- Marketers can adopt common marketing program for a variety of product under the family branding.</a:t>
            </a:r>
          </a:p>
          <a:p>
            <a:pPr marL="0" indent="0">
              <a:lnSpc>
                <a:spcPct val="100000"/>
              </a:lnSpc>
              <a:spcBef>
                <a:spcPts val="0"/>
              </a:spcBef>
              <a:spcAft>
                <a:spcPts val="0"/>
              </a:spcAft>
              <a:buNone/>
            </a:pPr>
            <a:r>
              <a:rPr lang="en-US" b="1" dirty="0" smtClean="0">
                <a:solidFill>
                  <a:schemeClr val="bg1"/>
                </a:solidFill>
              </a:rPr>
              <a:t>- Marketers can build their corporate image based on the brand name.</a:t>
            </a:r>
          </a:p>
          <a:p>
            <a:pPr>
              <a:lnSpc>
                <a:spcPct val="100000"/>
              </a:lnSpc>
              <a:spcBef>
                <a:spcPts val="0"/>
              </a:spcBef>
              <a:spcAft>
                <a:spcPts val="0"/>
              </a:spcAft>
              <a:buFontTx/>
              <a:buChar char="-"/>
            </a:pPr>
            <a:endParaRPr lang="en-US" b="1" dirty="0" smtClean="0">
              <a:solidFill>
                <a:schemeClr val="bg1"/>
              </a:solidFill>
            </a:endParaRPr>
          </a:p>
        </p:txBody>
      </p:sp>
      <p:sp>
        <p:nvSpPr>
          <p:cNvPr id="6" name="Content Placeholder 2"/>
          <p:cNvSpPr txBox="1">
            <a:spLocks/>
          </p:cNvSpPr>
          <p:nvPr/>
        </p:nvSpPr>
        <p:spPr>
          <a:xfrm>
            <a:off x="6102713" y="2711627"/>
            <a:ext cx="5571308"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ct val="100000"/>
              </a:lnSpc>
              <a:spcBef>
                <a:spcPts val="0"/>
              </a:spcBef>
              <a:spcAft>
                <a:spcPts val="0"/>
              </a:spcAft>
              <a:buNone/>
            </a:pPr>
            <a:r>
              <a:rPr lang="en-US" sz="2400" b="1" u="sng" dirty="0" smtClean="0">
                <a:solidFill>
                  <a:srgbClr val="FF0000"/>
                </a:solidFill>
              </a:rPr>
              <a:t>Demerits of Family Brands</a:t>
            </a:r>
          </a:p>
          <a:p>
            <a:pPr>
              <a:lnSpc>
                <a:spcPct val="100000"/>
              </a:lnSpc>
              <a:spcBef>
                <a:spcPts val="0"/>
              </a:spcBef>
              <a:spcAft>
                <a:spcPts val="0"/>
              </a:spcAft>
              <a:buFontTx/>
              <a:buChar char="-"/>
            </a:pPr>
            <a:r>
              <a:rPr lang="en-US" sz="2400" b="1" dirty="0" smtClean="0">
                <a:solidFill>
                  <a:schemeClr val="bg1"/>
                </a:solidFill>
              </a:rPr>
              <a:t>- If products have different quality levels, family branding confuses consumers.</a:t>
            </a:r>
          </a:p>
          <a:p>
            <a:pPr>
              <a:lnSpc>
                <a:spcPct val="100000"/>
              </a:lnSpc>
              <a:spcBef>
                <a:spcPts val="0"/>
              </a:spcBef>
              <a:spcAft>
                <a:spcPts val="0"/>
              </a:spcAft>
              <a:buFontTx/>
              <a:buChar char="-"/>
            </a:pPr>
            <a:r>
              <a:rPr lang="en-US" sz="2400" b="1" dirty="0" smtClean="0">
                <a:solidFill>
                  <a:schemeClr val="bg1"/>
                </a:solidFill>
              </a:rPr>
              <a:t>- Technical and market related problem in one product may adversely affect the image of other products under the same name.</a:t>
            </a:r>
          </a:p>
        </p:txBody>
      </p:sp>
      <p:sp>
        <p:nvSpPr>
          <p:cNvPr id="7"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26824840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Baltra-live your home_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161"/>
          </a:xfrm>
        </p:spPr>
      </p:pic>
    </p:spTree>
    <p:extLst>
      <p:ext uri="{BB962C8B-B14F-4D97-AF65-F5344CB8AC3E}">
        <p14:creationId xmlns:p14="http://schemas.microsoft.com/office/powerpoint/2010/main" val="2664121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Content Placeholder 2"/>
          <p:cNvSpPr txBox="1">
            <a:spLocks/>
          </p:cNvSpPr>
          <p:nvPr/>
        </p:nvSpPr>
        <p:spPr>
          <a:xfrm>
            <a:off x="195508" y="838561"/>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ct val="250000"/>
              </a:lnSpc>
              <a:spcBef>
                <a:spcPts val="0"/>
              </a:spcBef>
              <a:spcAft>
                <a:spcPts val="0"/>
              </a:spcAft>
              <a:buNone/>
            </a:pPr>
            <a:r>
              <a:rPr lang="en-US" sz="11500" b="1" dirty="0" smtClean="0">
                <a:solidFill>
                  <a:srgbClr val="7030A0"/>
                </a:solidFill>
              </a:rPr>
              <a:t>Family Brand</a:t>
            </a:r>
            <a:endParaRPr lang="en-US" sz="11500" b="1" dirty="0" smtClean="0">
              <a:solidFill>
                <a:schemeClr val="bg1"/>
              </a:solidFill>
            </a:endParaRP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17819159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1) Khukuri Nepali Vintage TV Advert - 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68308"/>
          </a:xfrm>
        </p:spPr>
      </p:pic>
    </p:spTree>
    <p:extLst>
      <p:ext uri="{BB962C8B-B14F-4D97-AF65-F5344CB8AC3E}">
        <p14:creationId xmlns:p14="http://schemas.microsoft.com/office/powerpoint/2010/main" val="2521736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784080" cy="900332"/>
          </a:xfrm>
        </p:spPr>
        <p:txBody>
          <a:bodyPr/>
          <a:lstStyle/>
          <a:p>
            <a:r>
              <a:rPr lang="en-US" b="1" u="sng" dirty="0"/>
              <a:t>Concept of Product</a:t>
            </a:r>
          </a:p>
        </p:txBody>
      </p:sp>
      <p:sp>
        <p:nvSpPr>
          <p:cNvPr id="5" name="Content Placeholder 2"/>
          <p:cNvSpPr txBox="1">
            <a:spLocks/>
          </p:cNvSpPr>
          <p:nvPr/>
        </p:nvSpPr>
        <p:spPr>
          <a:xfrm>
            <a:off x="4572000" y="1177092"/>
            <a:ext cx="7491637" cy="459775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3000"/>
              </a:lnSpc>
              <a:spcBef>
                <a:spcPts val="0"/>
              </a:spcBef>
              <a:spcAft>
                <a:spcPts val="0"/>
              </a:spcAft>
              <a:buFont typeface="Wingdings" pitchFamily="2" charset="2"/>
              <a:buNone/>
            </a:pPr>
            <a:r>
              <a:rPr lang="en-US" sz="2400" b="1" dirty="0">
                <a:solidFill>
                  <a:srgbClr val="FF0000"/>
                </a:solidFill>
              </a:rPr>
              <a:t>This concept views a product as the total offer to the buyers.</a:t>
            </a:r>
          </a:p>
          <a:p>
            <a:pPr marL="0" indent="0" algn="just">
              <a:lnSpc>
                <a:spcPts val="3000"/>
              </a:lnSpc>
              <a:spcBef>
                <a:spcPts val="0"/>
              </a:spcBef>
              <a:spcAft>
                <a:spcPts val="0"/>
              </a:spcAft>
              <a:buFont typeface="Wingdings" pitchFamily="2" charset="2"/>
              <a:buNone/>
            </a:pPr>
            <a:r>
              <a:rPr lang="en-US" sz="2400" b="1" dirty="0" smtClean="0">
                <a:solidFill>
                  <a:srgbClr val="FF0000"/>
                </a:solidFill>
              </a:rPr>
              <a:t>It combines tangible, intangible and augmented product concepts where it focuses on </a:t>
            </a:r>
            <a:r>
              <a:rPr lang="en-US" sz="2400" b="1" i="1" u="sng" dirty="0" smtClean="0">
                <a:solidFill>
                  <a:srgbClr val="FF0000"/>
                </a:solidFill>
              </a:rPr>
              <a:t>features, advantages and benefits </a:t>
            </a:r>
            <a:r>
              <a:rPr lang="en-US" sz="2400" b="1" dirty="0" smtClean="0">
                <a:solidFill>
                  <a:srgbClr val="FF0000"/>
                </a:solidFill>
              </a:rPr>
              <a:t>of a product.</a:t>
            </a:r>
          </a:p>
          <a:p>
            <a:pPr marL="0" indent="0" algn="just">
              <a:lnSpc>
                <a:spcPts val="3000"/>
              </a:lnSpc>
              <a:spcBef>
                <a:spcPts val="0"/>
              </a:spcBef>
              <a:spcAft>
                <a:spcPts val="0"/>
              </a:spcAft>
              <a:buFont typeface="Wingdings" pitchFamily="2" charset="2"/>
              <a:buNone/>
            </a:pPr>
            <a:r>
              <a:rPr lang="en-US" sz="2400" b="1" u="sng" dirty="0" smtClean="0">
                <a:solidFill>
                  <a:srgbClr val="FF0000"/>
                </a:solidFill>
              </a:rPr>
              <a:t>Features</a:t>
            </a:r>
            <a:r>
              <a:rPr lang="en-US" sz="2400" b="1" dirty="0" smtClean="0">
                <a:solidFill>
                  <a:srgbClr val="FF0000"/>
                </a:solidFill>
              </a:rPr>
              <a:t>: Physical characteristics</a:t>
            </a:r>
          </a:p>
          <a:p>
            <a:pPr marL="0" indent="0" algn="just">
              <a:lnSpc>
                <a:spcPts val="3000"/>
              </a:lnSpc>
              <a:spcBef>
                <a:spcPts val="0"/>
              </a:spcBef>
              <a:spcAft>
                <a:spcPts val="0"/>
              </a:spcAft>
              <a:buFont typeface="Wingdings" pitchFamily="2" charset="2"/>
              <a:buNone/>
            </a:pPr>
            <a:r>
              <a:rPr lang="en-US" sz="2400" b="1" u="sng" dirty="0" smtClean="0">
                <a:solidFill>
                  <a:srgbClr val="FF0000"/>
                </a:solidFill>
              </a:rPr>
              <a:t>Advantages</a:t>
            </a:r>
            <a:r>
              <a:rPr lang="en-US" sz="2400" b="1" dirty="0" smtClean="0">
                <a:solidFill>
                  <a:srgbClr val="FF0000"/>
                </a:solidFill>
              </a:rPr>
              <a:t>: Product performance</a:t>
            </a:r>
          </a:p>
          <a:p>
            <a:pPr marL="0" indent="0" algn="just">
              <a:lnSpc>
                <a:spcPts val="3000"/>
              </a:lnSpc>
              <a:spcBef>
                <a:spcPts val="0"/>
              </a:spcBef>
              <a:spcAft>
                <a:spcPts val="0"/>
              </a:spcAft>
              <a:buFont typeface="Wingdings" pitchFamily="2" charset="2"/>
              <a:buNone/>
            </a:pPr>
            <a:r>
              <a:rPr lang="en-US" sz="2400" b="1" u="sng" dirty="0" smtClean="0">
                <a:solidFill>
                  <a:srgbClr val="FF0000"/>
                </a:solidFill>
              </a:rPr>
              <a:t>Benefits</a:t>
            </a:r>
            <a:r>
              <a:rPr lang="en-US" sz="2400" b="1" dirty="0" smtClean="0">
                <a:solidFill>
                  <a:srgbClr val="FF0000"/>
                </a:solidFill>
              </a:rPr>
              <a:t>: Results of buying</a:t>
            </a:r>
            <a:endParaRPr lang="en-US" sz="2400" b="1" dirty="0">
              <a:solidFill>
                <a:srgbClr val="FF0000"/>
              </a:solidFill>
            </a:endParaRPr>
          </a:p>
          <a:p>
            <a:pPr marL="0" indent="0" algn="just">
              <a:lnSpc>
                <a:spcPts val="3000"/>
              </a:lnSpc>
              <a:spcBef>
                <a:spcPts val="0"/>
              </a:spcBef>
              <a:spcAft>
                <a:spcPts val="0"/>
              </a:spcAft>
              <a:buFont typeface="Wingdings" pitchFamily="2" charset="2"/>
              <a:buNone/>
            </a:pPr>
            <a:r>
              <a:rPr lang="en-US" sz="2400" b="1" dirty="0">
                <a:solidFill>
                  <a:srgbClr val="FF0000"/>
                </a:solidFill>
              </a:rPr>
              <a:t>Physical goods are accompanied by service packages.</a:t>
            </a:r>
          </a:p>
          <a:p>
            <a:pPr marL="0" indent="0" algn="just">
              <a:lnSpc>
                <a:spcPts val="3000"/>
              </a:lnSpc>
              <a:spcBef>
                <a:spcPts val="0"/>
              </a:spcBef>
              <a:spcAft>
                <a:spcPts val="0"/>
              </a:spcAft>
              <a:buFont typeface="Wingdings" pitchFamily="2" charset="2"/>
              <a:buNone/>
            </a:pPr>
            <a:r>
              <a:rPr lang="en-US" sz="2400" b="1" dirty="0">
                <a:solidFill>
                  <a:schemeClr val="bg1"/>
                </a:solidFill>
              </a:rPr>
              <a:t>Offering a car, the marketing firm can include the brand, design, price, performance, comfort, mileage, servicing, warranty, credit and many other aspects</a:t>
            </a:r>
            <a:r>
              <a:rPr lang="en-US" sz="2400" b="1" dirty="0" smtClean="0">
                <a:solidFill>
                  <a:schemeClr val="bg1"/>
                </a:solidFill>
              </a:rPr>
              <a:t>.</a:t>
            </a:r>
          </a:p>
        </p:txBody>
      </p:sp>
      <p:sp>
        <p:nvSpPr>
          <p:cNvPr id="18" name="Rectangle 17"/>
          <p:cNvSpPr/>
          <p:nvPr/>
        </p:nvSpPr>
        <p:spPr>
          <a:xfrm>
            <a:off x="236152" y="90033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Tangible Concept</a:t>
            </a:r>
          </a:p>
        </p:txBody>
      </p:sp>
      <p:sp>
        <p:nvSpPr>
          <p:cNvPr id="19" name="Rectangle 18"/>
          <p:cNvSpPr/>
          <p:nvPr/>
        </p:nvSpPr>
        <p:spPr>
          <a:xfrm>
            <a:off x="236152" y="232127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Intangible Concept</a:t>
            </a:r>
          </a:p>
        </p:txBody>
      </p:sp>
      <p:sp>
        <p:nvSpPr>
          <p:cNvPr id="20" name="Rectangle 19"/>
          <p:cNvSpPr/>
          <p:nvPr/>
        </p:nvSpPr>
        <p:spPr>
          <a:xfrm>
            <a:off x="236152" y="374221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Augmented Concept</a:t>
            </a:r>
          </a:p>
        </p:txBody>
      </p:sp>
      <p:sp>
        <p:nvSpPr>
          <p:cNvPr id="21" name="Rectangle 20"/>
          <p:cNvSpPr/>
          <p:nvPr/>
        </p:nvSpPr>
        <p:spPr>
          <a:xfrm>
            <a:off x="236152" y="5163152"/>
            <a:ext cx="3610634" cy="1268866"/>
          </a:xfrm>
          <a:prstGeom prst="rect">
            <a:avLst/>
          </a:prstGeom>
          <a:solidFill>
            <a:schemeClr val="bg2">
              <a:lumMod val="60000"/>
              <a:lumOff val="40000"/>
            </a:schemeClr>
          </a:solidFill>
          <a:effectLst>
            <a:glow rad="228600">
              <a:schemeClr val="accent2">
                <a:satMod val="175000"/>
                <a:alpha val="40000"/>
              </a:schemeClr>
            </a:glow>
            <a:outerShdw blurRad="152400" dist="317500" dir="5400000" sx="90000" sy="-19000" rotWithShape="0">
              <a:prstClr val="black">
                <a:alpha val="15000"/>
              </a:prstClr>
            </a:outerShdw>
            <a:reflection blurRad="6350" stA="50000" endA="300" endPos="55500" dist="50800" dir="5400000" sy="-100000" algn="bl" rotWithShape="0"/>
            <a:softEdge rad="965200"/>
          </a:effectLst>
          <a:scene3d>
            <a:camera prst="perspectiveRelaxedModerately"/>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Total Product Concept</a:t>
            </a:r>
          </a:p>
        </p:txBody>
      </p:sp>
      <p:sp>
        <p:nvSpPr>
          <p:cNvPr id="8"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236951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3" dur="500"/>
                                        <p:tgtEl>
                                          <p:spTgt spid="5">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6" dur="500"/>
                                        <p:tgtEl>
                                          <p:spTgt spid="5">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9" dur="500"/>
                                        <p:tgtEl>
                                          <p:spTgt spid="5">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2" dur="500"/>
                                        <p:tgtEl>
                                          <p:spTgt spid="5">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Content Placeholder 2"/>
          <p:cNvSpPr txBox="1">
            <a:spLocks/>
          </p:cNvSpPr>
          <p:nvPr/>
        </p:nvSpPr>
        <p:spPr>
          <a:xfrm>
            <a:off x="195508" y="838561"/>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ct val="250000"/>
              </a:lnSpc>
              <a:spcBef>
                <a:spcPts val="0"/>
              </a:spcBef>
              <a:spcAft>
                <a:spcPts val="0"/>
              </a:spcAft>
              <a:buNone/>
            </a:pPr>
            <a:r>
              <a:rPr lang="en-US" sz="11500" b="1" dirty="0" smtClean="0">
                <a:solidFill>
                  <a:srgbClr val="7030A0"/>
                </a:solidFill>
              </a:rPr>
              <a:t>Individual Brand</a:t>
            </a:r>
            <a:endParaRPr lang="en-US" sz="11500" b="1" dirty="0" smtClean="0">
              <a:solidFill>
                <a:schemeClr val="bg1"/>
              </a:solidFill>
            </a:endParaRP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20491937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brandको लागि तस्बिर परिणा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834" y="1702335"/>
            <a:ext cx="4899845" cy="51318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3600" b="1" u="sng" dirty="0" smtClean="0"/>
              <a:t>Features of a good brand</a:t>
            </a:r>
            <a:endParaRPr lang="en-US" sz="3600" b="1" u="sng" dirty="0">
              <a:solidFill>
                <a:srgbClr val="FF0000"/>
              </a:solidFill>
            </a:endParaRPr>
          </a:p>
        </p:txBody>
      </p:sp>
      <p:sp>
        <p:nvSpPr>
          <p:cNvPr id="10" name="Content Placeholder 2"/>
          <p:cNvSpPr txBox="1">
            <a:spLocks/>
          </p:cNvSpPr>
          <p:nvPr/>
        </p:nvSpPr>
        <p:spPr>
          <a:xfrm>
            <a:off x="195508" y="838561"/>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ct val="250000"/>
              </a:lnSpc>
              <a:spcBef>
                <a:spcPts val="0"/>
              </a:spcBef>
              <a:spcAft>
                <a:spcPts val="0"/>
              </a:spcAft>
              <a:buNone/>
            </a:pPr>
            <a:r>
              <a:rPr lang="en-US" sz="2400" b="1" dirty="0" smtClean="0">
                <a:solidFill>
                  <a:srgbClr val="7030A0"/>
                </a:solidFill>
              </a:rPr>
              <a:t>- It should suggest something about the product’s characteristics.</a:t>
            </a:r>
          </a:p>
          <a:p>
            <a:pPr marL="0" indent="0">
              <a:lnSpc>
                <a:spcPct val="250000"/>
              </a:lnSpc>
              <a:spcBef>
                <a:spcPts val="0"/>
              </a:spcBef>
              <a:spcAft>
                <a:spcPts val="0"/>
              </a:spcAft>
              <a:buNone/>
            </a:pPr>
            <a:r>
              <a:rPr lang="en-US" sz="2400" b="1" dirty="0" smtClean="0">
                <a:solidFill>
                  <a:srgbClr val="7030A0"/>
                </a:solidFill>
              </a:rPr>
              <a:t>- It should be easy to pronounce, recognize and remember. </a:t>
            </a:r>
          </a:p>
          <a:p>
            <a:pPr marL="0" indent="0">
              <a:lnSpc>
                <a:spcPct val="250000"/>
              </a:lnSpc>
              <a:spcBef>
                <a:spcPts val="0"/>
              </a:spcBef>
              <a:spcAft>
                <a:spcPts val="0"/>
              </a:spcAft>
              <a:buNone/>
            </a:pPr>
            <a:r>
              <a:rPr lang="en-US" sz="2400" b="1" dirty="0" smtClean="0">
                <a:solidFill>
                  <a:srgbClr val="7030A0"/>
                </a:solidFill>
              </a:rPr>
              <a:t>- It should be distinctive.</a:t>
            </a:r>
          </a:p>
          <a:p>
            <a:pPr marL="0" indent="0">
              <a:lnSpc>
                <a:spcPct val="250000"/>
              </a:lnSpc>
              <a:spcBef>
                <a:spcPts val="0"/>
              </a:spcBef>
              <a:spcAft>
                <a:spcPts val="0"/>
              </a:spcAft>
              <a:buNone/>
            </a:pPr>
            <a:r>
              <a:rPr lang="en-US" sz="2400" b="1" dirty="0" smtClean="0">
                <a:solidFill>
                  <a:srgbClr val="7030A0"/>
                </a:solidFill>
              </a:rPr>
              <a:t>- It should be adaptable to new products</a:t>
            </a:r>
          </a:p>
          <a:p>
            <a:pPr marL="0" indent="0">
              <a:lnSpc>
                <a:spcPct val="250000"/>
              </a:lnSpc>
              <a:spcBef>
                <a:spcPts val="0"/>
              </a:spcBef>
              <a:spcAft>
                <a:spcPts val="0"/>
              </a:spcAft>
              <a:buNone/>
            </a:pPr>
            <a:r>
              <a:rPr lang="en-US" sz="2400" b="1" dirty="0" smtClean="0">
                <a:solidFill>
                  <a:srgbClr val="7030A0"/>
                </a:solidFill>
              </a:rPr>
              <a:t>- It should be capable of being registered under the law.</a:t>
            </a:r>
          </a:p>
          <a:p>
            <a:pPr marL="0" indent="0">
              <a:lnSpc>
                <a:spcPct val="250000"/>
              </a:lnSpc>
              <a:spcBef>
                <a:spcPts val="0"/>
              </a:spcBef>
              <a:spcAft>
                <a:spcPts val="0"/>
              </a:spcAft>
              <a:buNone/>
            </a:pPr>
            <a:r>
              <a:rPr lang="en-US" sz="2400" b="1" dirty="0" smtClean="0">
                <a:solidFill>
                  <a:srgbClr val="7030A0"/>
                </a:solidFill>
              </a:rPr>
              <a:t>- It should be suitable in international market also.</a:t>
            </a: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6671026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 calcmode="lin" valueType="num">
                                      <p:cBhvr additive="base">
                                        <p:cTn id="2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descr="brand equityको लागि तस्बिर परिणा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7431"/>
            <a:ext cx="5334000" cy="32956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3600" b="1" u="sng" dirty="0" smtClean="0"/>
              <a:t>Brand equity</a:t>
            </a:r>
            <a:endParaRPr lang="en-US" sz="3600" b="1" u="sng" dirty="0">
              <a:solidFill>
                <a:srgbClr val="FF0000"/>
              </a:solidFill>
            </a:endParaRPr>
          </a:p>
        </p:txBody>
      </p:sp>
      <p:sp>
        <p:nvSpPr>
          <p:cNvPr id="10" name="Content Placeholder 2"/>
          <p:cNvSpPr txBox="1">
            <a:spLocks/>
          </p:cNvSpPr>
          <p:nvPr/>
        </p:nvSpPr>
        <p:spPr>
          <a:xfrm>
            <a:off x="195508" y="838561"/>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just">
              <a:lnSpc>
                <a:spcPct val="200000"/>
              </a:lnSpc>
              <a:spcBef>
                <a:spcPts val="0"/>
              </a:spcBef>
              <a:spcAft>
                <a:spcPts val="0"/>
              </a:spcAft>
            </a:pPr>
            <a:r>
              <a:rPr lang="en-US" sz="2400" b="1" dirty="0">
                <a:solidFill>
                  <a:srgbClr val="7030A0"/>
                </a:solidFill>
              </a:rPr>
              <a:t>Brand equity is the added value endowed to products and services with </a:t>
            </a:r>
            <a:r>
              <a:rPr lang="en-US" sz="2400" b="1" dirty="0" smtClean="0">
                <a:solidFill>
                  <a:srgbClr val="7030A0"/>
                </a:solidFill>
              </a:rPr>
              <a:t>consumers.</a:t>
            </a:r>
          </a:p>
          <a:p>
            <a:pPr algn="just">
              <a:lnSpc>
                <a:spcPct val="200000"/>
              </a:lnSpc>
              <a:spcBef>
                <a:spcPts val="0"/>
              </a:spcBef>
              <a:spcAft>
                <a:spcPts val="0"/>
              </a:spcAft>
            </a:pPr>
            <a:r>
              <a:rPr lang="en-US" sz="2400" b="1" dirty="0" smtClean="0">
                <a:solidFill>
                  <a:srgbClr val="7030A0"/>
                </a:solidFill>
              </a:rPr>
              <a:t>It </a:t>
            </a:r>
            <a:r>
              <a:rPr lang="en-US" sz="2400" b="1" dirty="0">
                <a:solidFill>
                  <a:srgbClr val="7030A0"/>
                </a:solidFill>
              </a:rPr>
              <a:t>may be reflected in the </a:t>
            </a:r>
            <a:r>
              <a:rPr lang="en-US" sz="2400" b="1" dirty="0" smtClean="0">
                <a:solidFill>
                  <a:srgbClr val="7030A0"/>
                </a:solidFill>
              </a:rPr>
              <a:t>way consumers </a:t>
            </a:r>
            <a:r>
              <a:rPr lang="en-US" sz="2400" b="1" dirty="0">
                <a:solidFill>
                  <a:srgbClr val="7030A0"/>
                </a:solidFill>
              </a:rPr>
              <a:t>think, feel, and act with respect to the brand, as well as in the prices, market share, and profitability </a:t>
            </a:r>
            <a:r>
              <a:rPr lang="en-US" sz="2400" b="1" dirty="0" smtClean="0">
                <a:solidFill>
                  <a:srgbClr val="7030A0"/>
                </a:solidFill>
              </a:rPr>
              <a:t>it commands.</a:t>
            </a:r>
          </a:p>
          <a:p>
            <a:pPr marL="0" indent="0" algn="r">
              <a:lnSpc>
                <a:spcPct val="200000"/>
              </a:lnSpc>
              <a:spcBef>
                <a:spcPts val="0"/>
              </a:spcBef>
              <a:spcAft>
                <a:spcPts val="0"/>
              </a:spcAft>
              <a:buNone/>
            </a:pPr>
            <a:r>
              <a:rPr lang="en-US" sz="2400" b="1" dirty="0" smtClean="0">
                <a:solidFill>
                  <a:srgbClr val="7030A0"/>
                </a:solidFill>
              </a:rPr>
              <a:t>					</a:t>
            </a:r>
            <a:r>
              <a:rPr lang="en-US" sz="2400" b="1" dirty="0" smtClean="0">
                <a:solidFill>
                  <a:schemeClr val="bg1"/>
                </a:solidFill>
              </a:rPr>
              <a:t>The study of brand equity is concerned with how 						and what makes brands more valuable, stronger and receptive to the consumers in the </a:t>
            </a:r>
          </a:p>
          <a:p>
            <a:pPr marL="0" indent="0" algn="r">
              <a:lnSpc>
                <a:spcPct val="200000"/>
              </a:lnSpc>
              <a:spcBef>
                <a:spcPts val="0"/>
              </a:spcBef>
              <a:spcAft>
                <a:spcPts val="0"/>
              </a:spcAft>
              <a:buNone/>
            </a:pPr>
            <a:r>
              <a:rPr lang="en-US" sz="2400" b="1" dirty="0" smtClean="0">
                <a:solidFill>
                  <a:schemeClr val="bg1"/>
                </a:solidFill>
              </a:rPr>
              <a:t>market place.</a:t>
            </a: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37960156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Brand equity</a:t>
            </a:r>
            <a:endParaRPr lang="en-US" sz="3600" b="1" u="sng" dirty="0">
              <a:solidFill>
                <a:srgbClr val="FF0000"/>
              </a:solidFill>
            </a:endParaRPr>
          </a:p>
        </p:txBody>
      </p:sp>
      <p:sp>
        <p:nvSpPr>
          <p:cNvPr id="10" name="Content Placeholder 2"/>
          <p:cNvSpPr txBox="1">
            <a:spLocks/>
          </p:cNvSpPr>
          <p:nvPr/>
        </p:nvSpPr>
        <p:spPr>
          <a:xfrm>
            <a:off x="195508" y="838561"/>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ct val="135000"/>
              </a:lnSpc>
              <a:spcBef>
                <a:spcPts val="0"/>
              </a:spcBef>
              <a:spcAft>
                <a:spcPts val="0"/>
              </a:spcAft>
              <a:buNone/>
            </a:pPr>
            <a:r>
              <a:rPr lang="en-US" sz="2400" b="1" u="sng" dirty="0" err="1" smtClean="0">
                <a:solidFill>
                  <a:srgbClr val="7030A0"/>
                </a:solidFill>
              </a:rPr>
              <a:t>Chernatony</a:t>
            </a:r>
            <a:r>
              <a:rPr lang="en-US" sz="2400" b="1" u="sng" dirty="0" smtClean="0">
                <a:solidFill>
                  <a:srgbClr val="7030A0"/>
                </a:solidFill>
              </a:rPr>
              <a:t> and McDonald</a:t>
            </a:r>
          </a:p>
          <a:p>
            <a:pPr marL="0" indent="0" algn="ctr">
              <a:lnSpc>
                <a:spcPct val="135000"/>
              </a:lnSpc>
              <a:spcBef>
                <a:spcPts val="0"/>
              </a:spcBef>
              <a:spcAft>
                <a:spcPts val="0"/>
              </a:spcAft>
              <a:buNone/>
            </a:pPr>
            <a:r>
              <a:rPr lang="en-US" sz="2400" dirty="0" smtClean="0">
                <a:solidFill>
                  <a:srgbClr val="7030A0"/>
                </a:solidFill>
              </a:rPr>
              <a:t>Brand equity consists of differential attributes underpinning a brand which gives increased value to the firm’s product or service.</a:t>
            </a:r>
            <a:endParaRPr lang="en-US" sz="2000" dirty="0" smtClean="0">
              <a:solidFill>
                <a:srgbClr val="7030A0"/>
              </a:solidFill>
            </a:endParaRPr>
          </a:p>
          <a:p>
            <a:pPr marL="0" indent="0">
              <a:lnSpc>
                <a:spcPct val="135000"/>
              </a:lnSpc>
              <a:spcBef>
                <a:spcPts val="0"/>
              </a:spcBef>
              <a:spcAft>
                <a:spcPts val="0"/>
              </a:spcAft>
              <a:buNone/>
            </a:pPr>
            <a:r>
              <a:rPr lang="en-US" sz="2400" b="1" u="sng" dirty="0" smtClean="0">
                <a:solidFill>
                  <a:srgbClr val="7030A0"/>
                </a:solidFill>
              </a:rPr>
              <a:t>David </a:t>
            </a:r>
            <a:r>
              <a:rPr lang="en-US" sz="2400" b="1" u="sng" dirty="0" err="1" smtClean="0">
                <a:solidFill>
                  <a:srgbClr val="7030A0"/>
                </a:solidFill>
              </a:rPr>
              <a:t>Aakar</a:t>
            </a:r>
            <a:endParaRPr lang="en-US" sz="2400" b="1" u="sng" dirty="0" smtClean="0">
              <a:solidFill>
                <a:srgbClr val="7030A0"/>
              </a:solidFill>
            </a:endParaRPr>
          </a:p>
          <a:p>
            <a:pPr marL="0" indent="0" algn="ctr">
              <a:lnSpc>
                <a:spcPct val="135000"/>
              </a:lnSpc>
              <a:spcBef>
                <a:spcPts val="0"/>
              </a:spcBef>
              <a:spcAft>
                <a:spcPts val="0"/>
              </a:spcAft>
              <a:buNone/>
            </a:pPr>
            <a:r>
              <a:rPr lang="en-US" sz="2400" dirty="0" smtClean="0">
                <a:solidFill>
                  <a:srgbClr val="7030A0"/>
                </a:solidFill>
              </a:rPr>
              <a:t>Brand equity is a set of brand assets and liabilities linked to a brand, its name and symbol add to or subtract from the value provided by a product or services to a firm and/or to that firm’s customers.</a:t>
            </a:r>
          </a:p>
          <a:p>
            <a:pPr marL="0" indent="0">
              <a:lnSpc>
                <a:spcPct val="135000"/>
              </a:lnSpc>
              <a:spcBef>
                <a:spcPts val="0"/>
              </a:spcBef>
              <a:spcAft>
                <a:spcPts val="0"/>
              </a:spcAft>
              <a:buNone/>
            </a:pPr>
            <a:r>
              <a:rPr lang="en-US" sz="2400" b="1" u="sng" dirty="0" smtClean="0">
                <a:solidFill>
                  <a:srgbClr val="7030A0"/>
                </a:solidFill>
              </a:rPr>
              <a:t>Kevin Keller</a:t>
            </a:r>
            <a:endParaRPr lang="en-US" sz="2400" b="1" u="sng" dirty="0">
              <a:solidFill>
                <a:srgbClr val="7030A0"/>
              </a:solidFill>
            </a:endParaRPr>
          </a:p>
          <a:p>
            <a:pPr marL="0" indent="0" algn="ctr">
              <a:lnSpc>
                <a:spcPct val="135000"/>
              </a:lnSpc>
              <a:spcBef>
                <a:spcPts val="0"/>
              </a:spcBef>
              <a:spcAft>
                <a:spcPts val="0"/>
              </a:spcAft>
              <a:buNone/>
            </a:pPr>
            <a:r>
              <a:rPr lang="en-US" sz="2400" dirty="0" smtClean="0">
                <a:solidFill>
                  <a:srgbClr val="7030A0"/>
                </a:solidFill>
              </a:rPr>
              <a:t>Brand equity is defined in terms of marketing effects uniquely attributable to the brands-for example, when certain outcomes result from the marketing of a product or service because of its brand name that would not occur if the same product or service did not have the name.</a:t>
            </a:r>
            <a:endParaRPr lang="en-US" sz="2400" dirty="0" smtClean="0">
              <a:solidFill>
                <a:schemeClr val="bg1"/>
              </a:solidFill>
            </a:endParaRP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41418178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 calcmode="lin" valueType="num">
                                      <p:cBhvr additive="base">
                                        <p:cTn id="2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Brand value to the customer</a:t>
            </a:r>
            <a:endParaRPr lang="en-US" sz="3600" b="1" u="sng" dirty="0">
              <a:solidFill>
                <a:srgbClr val="FF0000"/>
              </a:solidFill>
            </a:endParaRPr>
          </a:p>
        </p:txBody>
      </p:sp>
      <p:sp>
        <p:nvSpPr>
          <p:cNvPr id="10" name="Content Placeholder 2"/>
          <p:cNvSpPr txBox="1">
            <a:spLocks/>
          </p:cNvSpPr>
          <p:nvPr/>
        </p:nvSpPr>
        <p:spPr>
          <a:xfrm>
            <a:off x="195508" y="838561"/>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ct val="140000"/>
              </a:lnSpc>
              <a:spcBef>
                <a:spcPts val="0"/>
              </a:spcBef>
              <a:spcAft>
                <a:spcPts val="0"/>
              </a:spcAft>
              <a:buNone/>
            </a:pPr>
            <a:r>
              <a:rPr lang="en-US" sz="2400" dirty="0" smtClean="0">
                <a:solidFill>
                  <a:srgbClr val="7030A0"/>
                </a:solidFill>
              </a:rPr>
              <a:t>It is the brand equity that makes brand strong and provides a plenty of advantages to them. A good or strong brand provides following value or advantages to the customers:</a:t>
            </a:r>
          </a:p>
          <a:p>
            <a:pPr marL="0" indent="0" algn="just">
              <a:lnSpc>
                <a:spcPct val="140000"/>
              </a:lnSpc>
              <a:spcBef>
                <a:spcPts val="0"/>
              </a:spcBef>
              <a:spcAft>
                <a:spcPts val="0"/>
              </a:spcAft>
              <a:buNone/>
            </a:pPr>
            <a:r>
              <a:rPr lang="en-US" sz="2400" dirty="0" smtClean="0">
                <a:solidFill>
                  <a:schemeClr val="bg1"/>
                </a:solidFill>
              </a:rPr>
              <a:t>	-Good or strong brands are the package of information and </a:t>
            </a:r>
            <a:r>
              <a:rPr lang="en-US" sz="2400" b="1" dirty="0" smtClean="0">
                <a:solidFill>
                  <a:schemeClr val="bg1"/>
                </a:solidFill>
              </a:rPr>
              <a:t>helps customers in information processing </a:t>
            </a:r>
            <a:r>
              <a:rPr lang="en-US" sz="2400" dirty="0" smtClean="0">
                <a:solidFill>
                  <a:schemeClr val="bg1"/>
                </a:solidFill>
              </a:rPr>
              <a:t>i.e. interpreting, processing and storing information about products and brands.</a:t>
            </a:r>
            <a:endParaRPr lang="en-US" sz="2400" dirty="0">
              <a:solidFill>
                <a:schemeClr val="bg1"/>
              </a:solidFill>
            </a:endParaRPr>
          </a:p>
          <a:p>
            <a:pPr marL="0" indent="0" algn="just">
              <a:lnSpc>
                <a:spcPct val="140000"/>
              </a:lnSpc>
              <a:spcBef>
                <a:spcPts val="0"/>
              </a:spcBef>
              <a:spcAft>
                <a:spcPts val="0"/>
              </a:spcAft>
              <a:buNone/>
            </a:pPr>
            <a:r>
              <a:rPr lang="en-US" sz="2400" dirty="0" smtClean="0">
                <a:solidFill>
                  <a:schemeClr val="bg1"/>
                </a:solidFill>
              </a:rPr>
              <a:t>	-Good or strong brands </a:t>
            </a:r>
            <a:r>
              <a:rPr lang="en-US" sz="2400" b="1" dirty="0" smtClean="0">
                <a:solidFill>
                  <a:schemeClr val="bg1"/>
                </a:solidFill>
              </a:rPr>
              <a:t>enhance customer’s confidence in the purchase decision </a:t>
            </a:r>
            <a:r>
              <a:rPr lang="en-US" sz="2400" dirty="0" smtClean="0">
                <a:solidFill>
                  <a:schemeClr val="bg1"/>
                </a:solidFill>
              </a:rPr>
              <a:t>by removing confusion regarding product selection; because they perceive a strong or good brand as the symbol of quality. </a:t>
            </a:r>
          </a:p>
          <a:p>
            <a:pPr marL="0" indent="0" algn="just">
              <a:lnSpc>
                <a:spcPct val="140000"/>
              </a:lnSpc>
              <a:spcBef>
                <a:spcPts val="0"/>
              </a:spcBef>
              <a:spcAft>
                <a:spcPts val="0"/>
              </a:spcAft>
              <a:buNone/>
            </a:pPr>
            <a:r>
              <a:rPr lang="en-US" sz="2400" dirty="0" smtClean="0">
                <a:solidFill>
                  <a:schemeClr val="bg1"/>
                </a:solidFill>
              </a:rPr>
              <a:t>	-Good or strong brands </a:t>
            </a:r>
            <a:r>
              <a:rPr lang="en-US" sz="2400" b="1" dirty="0" smtClean="0">
                <a:solidFill>
                  <a:schemeClr val="bg1"/>
                </a:solidFill>
              </a:rPr>
              <a:t>provide customers usage satisfaction, </a:t>
            </a:r>
            <a:r>
              <a:rPr lang="en-US" sz="2400" dirty="0" smtClean="0">
                <a:solidFill>
                  <a:schemeClr val="bg1"/>
                </a:solidFill>
              </a:rPr>
              <a:t>which the unbranded or unpopular brands cannot provide it to customers; because strong brands or a good brand assures customers for product performance.</a:t>
            </a:r>
            <a:endParaRPr lang="en-US" sz="2400" dirty="0" smtClean="0">
              <a:solidFill>
                <a:srgbClr val="7030A0"/>
              </a:solidFill>
            </a:endParaRP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21450469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Brand value to the marketers</a:t>
            </a:r>
            <a:endParaRPr lang="en-US" sz="3600" b="1" u="sng" dirty="0">
              <a:solidFill>
                <a:srgbClr val="FF0000"/>
              </a:solidFill>
            </a:endParaRPr>
          </a:p>
        </p:txBody>
      </p:sp>
      <p:sp>
        <p:nvSpPr>
          <p:cNvPr id="10" name="Content Placeholder 2"/>
          <p:cNvSpPr txBox="1">
            <a:spLocks/>
          </p:cNvSpPr>
          <p:nvPr/>
        </p:nvSpPr>
        <p:spPr>
          <a:xfrm>
            <a:off x="195508" y="838561"/>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US" sz="2400" dirty="0" smtClean="0">
                <a:solidFill>
                  <a:srgbClr val="7030A0"/>
                </a:solidFill>
              </a:rPr>
              <a:t>A good or strong brand provides the following values or advantages to the marketers:</a:t>
            </a:r>
          </a:p>
          <a:p>
            <a:pPr marL="0" indent="0" algn="just">
              <a:lnSpc>
                <a:spcPct val="125000"/>
              </a:lnSpc>
              <a:spcBef>
                <a:spcPts val="0"/>
              </a:spcBef>
              <a:spcAft>
                <a:spcPts val="0"/>
              </a:spcAft>
              <a:buNone/>
            </a:pPr>
            <a:r>
              <a:rPr lang="en-US" sz="2400" dirty="0" smtClean="0">
                <a:solidFill>
                  <a:schemeClr val="bg1"/>
                </a:solidFill>
              </a:rPr>
              <a:t>- It is an asset that yields adequate revenue to the company for a longer period. </a:t>
            </a:r>
          </a:p>
          <a:p>
            <a:pPr marL="0" indent="0" algn="just">
              <a:lnSpc>
                <a:spcPct val="125000"/>
              </a:lnSpc>
              <a:spcBef>
                <a:spcPts val="0"/>
              </a:spcBef>
              <a:spcAft>
                <a:spcPts val="0"/>
              </a:spcAft>
              <a:buNone/>
            </a:pPr>
            <a:r>
              <a:rPr lang="en-US" sz="2400" dirty="0" smtClean="0">
                <a:solidFill>
                  <a:schemeClr val="bg1"/>
                </a:solidFill>
              </a:rPr>
              <a:t>- It makes a firm’s marketing programs more effective and efficient.  </a:t>
            </a:r>
          </a:p>
          <a:p>
            <a:pPr marL="0" indent="0" algn="just">
              <a:lnSpc>
                <a:spcPct val="125000"/>
              </a:lnSpc>
              <a:spcBef>
                <a:spcPts val="0"/>
              </a:spcBef>
              <a:spcAft>
                <a:spcPts val="0"/>
              </a:spcAft>
              <a:buNone/>
            </a:pPr>
            <a:r>
              <a:rPr lang="en-US" sz="2400" dirty="0" smtClean="0">
                <a:solidFill>
                  <a:schemeClr val="bg1"/>
                </a:solidFill>
              </a:rPr>
              <a:t>- It allows  a firm to have greater customer loyalty.</a:t>
            </a:r>
          </a:p>
          <a:p>
            <a:pPr marL="0" indent="0" algn="just">
              <a:lnSpc>
                <a:spcPct val="125000"/>
              </a:lnSpc>
              <a:spcBef>
                <a:spcPts val="0"/>
              </a:spcBef>
              <a:spcAft>
                <a:spcPts val="0"/>
              </a:spcAft>
              <a:buNone/>
            </a:pPr>
            <a:r>
              <a:rPr lang="en-US" sz="2400" dirty="0" smtClean="0">
                <a:solidFill>
                  <a:schemeClr val="bg1"/>
                </a:solidFill>
              </a:rPr>
              <a:t>- It allows a firm to charge premium price to its products because customers become ready to pay high price for good brand or strong brand.</a:t>
            </a:r>
          </a:p>
          <a:p>
            <a:pPr marL="0" indent="0" algn="just">
              <a:lnSpc>
                <a:spcPct val="125000"/>
              </a:lnSpc>
              <a:spcBef>
                <a:spcPts val="0"/>
              </a:spcBef>
              <a:spcAft>
                <a:spcPts val="0"/>
              </a:spcAft>
              <a:buNone/>
            </a:pPr>
            <a:r>
              <a:rPr lang="en-US" sz="2400" dirty="0" smtClean="0">
                <a:solidFill>
                  <a:schemeClr val="bg1"/>
                </a:solidFill>
              </a:rPr>
              <a:t>- It provides greater opportunities for growth to the firm within a limited time period.</a:t>
            </a:r>
          </a:p>
          <a:p>
            <a:pPr marL="0" indent="0" algn="just">
              <a:lnSpc>
                <a:spcPct val="125000"/>
              </a:lnSpc>
              <a:spcBef>
                <a:spcPts val="0"/>
              </a:spcBef>
              <a:spcAft>
                <a:spcPts val="0"/>
              </a:spcAft>
              <a:buNone/>
            </a:pPr>
            <a:r>
              <a:rPr lang="en-US" sz="2400" dirty="0" smtClean="0">
                <a:solidFill>
                  <a:schemeClr val="bg1"/>
                </a:solidFill>
              </a:rPr>
              <a:t>- It provides competitive advantage to the firm.</a:t>
            </a:r>
          </a:p>
          <a:p>
            <a:pPr marL="0" indent="0" algn="just">
              <a:lnSpc>
                <a:spcPct val="125000"/>
              </a:lnSpc>
              <a:spcBef>
                <a:spcPts val="0"/>
              </a:spcBef>
              <a:spcAft>
                <a:spcPts val="0"/>
              </a:spcAft>
              <a:buNone/>
            </a:pPr>
            <a:r>
              <a:rPr lang="en-US" sz="2400" dirty="0" smtClean="0">
                <a:solidFill>
                  <a:schemeClr val="bg1"/>
                </a:solidFill>
              </a:rPr>
              <a:t>- It adds promotional value to the firm and makes marketing communication more effective. </a:t>
            </a:r>
          </a:p>
          <a:p>
            <a:pPr marL="0" indent="0" algn="just">
              <a:lnSpc>
                <a:spcPct val="125000"/>
              </a:lnSpc>
              <a:spcBef>
                <a:spcPts val="0"/>
              </a:spcBef>
              <a:spcAft>
                <a:spcPts val="0"/>
              </a:spcAft>
              <a:buNone/>
            </a:pPr>
            <a:r>
              <a:rPr lang="en-US" sz="2400" dirty="0" smtClean="0">
                <a:solidFill>
                  <a:schemeClr val="bg1"/>
                </a:solidFill>
              </a:rPr>
              <a:t>- It is a good source of achieving leverage (ability to influence) in distribution channels, because trade partners give priority in distributing strong brands that others.</a:t>
            </a:r>
          </a:p>
          <a:p>
            <a:pPr marL="0" indent="0" algn="just">
              <a:lnSpc>
                <a:spcPct val="125000"/>
              </a:lnSpc>
              <a:spcBef>
                <a:spcPts val="0"/>
              </a:spcBef>
              <a:spcAft>
                <a:spcPts val="0"/>
              </a:spcAft>
              <a:buNone/>
            </a:pPr>
            <a:r>
              <a:rPr lang="en-US" sz="2400" dirty="0" smtClean="0">
                <a:solidFill>
                  <a:schemeClr val="bg1"/>
                </a:solidFill>
              </a:rPr>
              <a:t>- It allows additional brand extension opportunities.</a:t>
            </a: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31883554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 calcmode="lin" valueType="num">
                                      <p:cBhvr additive="base">
                                        <p:cTn id="29"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 calcmode="lin" valueType="num">
                                      <p:cBhvr additive="base">
                                        <p:cTn id="3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 calcmode="lin" valueType="num">
                                      <p:cBhvr additive="base">
                                        <p:cTn id="37"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xEl>
                                              <p:pRg st="8" end="8"/>
                                            </p:txEl>
                                          </p:spTgt>
                                        </p:tgtEl>
                                        <p:attrNameLst>
                                          <p:attrName>style.visibility</p:attrName>
                                        </p:attrNameLst>
                                      </p:cBhvr>
                                      <p:to>
                                        <p:strVal val="visible"/>
                                      </p:to>
                                    </p:set>
                                    <p:anim calcmode="lin" valueType="num">
                                      <p:cBhvr additive="base">
                                        <p:cTn id="41"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xEl>
                                              <p:pRg st="9" end="9"/>
                                            </p:txEl>
                                          </p:spTgt>
                                        </p:tgtEl>
                                        <p:attrNameLst>
                                          <p:attrName>style.visibility</p:attrName>
                                        </p:attrNameLst>
                                      </p:cBhvr>
                                      <p:to>
                                        <p:strVal val="visible"/>
                                      </p:to>
                                    </p:set>
                                    <p:anim calcmode="lin" valueType="num">
                                      <p:cBhvr additive="base">
                                        <p:cTn id="45"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सम्बन्धित छवि"/>
          <p:cNvPicPr>
            <a:picLocks noChangeAspect="1" noChangeArrowheads="1"/>
          </p:cNvPicPr>
          <p:nvPr/>
        </p:nvPicPr>
        <p:blipFill rotWithShape="1">
          <a:blip r:embed="rId2">
            <a:extLst>
              <a:ext uri="{28A0092B-C50C-407E-A947-70E740481C1C}">
                <a14:useLocalDpi xmlns:a14="http://schemas.microsoft.com/office/drawing/2010/main" val="0"/>
              </a:ext>
            </a:extLst>
          </a:blip>
          <a:srcRect l="22650" t="19755" r="22115" b="16156"/>
          <a:stretch/>
        </p:blipFill>
        <p:spPr bwMode="auto">
          <a:xfrm>
            <a:off x="6632881" y="2332934"/>
            <a:ext cx="1553818" cy="212967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ai waiको लागि तस्बिर परिणा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2957" y="522042"/>
            <a:ext cx="3222152" cy="32221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olay creamको लागि तस्बिर परिणा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695" y="66470"/>
            <a:ext cx="2085189" cy="2441197"/>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packking productsको लागि तस्बिर परिणाम"/>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346" y="2940648"/>
            <a:ext cx="2365139" cy="177927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ackagingको लागि तस्बिर परिणाम"/>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76" y="497671"/>
            <a:ext cx="3312080" cy="26860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सम्बन्धित छवि"/>
          <p:cNvPicPr>
            <a:picLocks noChangeAspect="1" noChangeArrowheads="1"/>
          </p:cNvPicPr>
          <p:nvPr/>
        </p:nvPicPr>
        <p:blipFill rotWithShape="1">
          <a:blip r:embed="rId7">
            <a:extLst>
              <a:ext uri="{28A0092B-C50C-407E-A947-70E740481C1C}">
                <a14:useLocalDpi xmlns:a14="http://schemas.microsoft.com/office/drawing/2010/main" val="0"/>
              </a:ext>
            </a:extLst>
          </a:blip>
          <a:srcRect l="4303" t="5648" r="6284" b="10117"/>
          <a:stretch/>
        </p:blipFill>
        <p:spPr bwMode="auto">
          <a:xfrm>
            <a:off x="8381000" y="4464424"/>
            <a:ext cx="3811000" cy="23935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3600" b="1" u="sng" dirty="0" smtClean="0"/>
              <a:t>packaging</a:t>
            </a:r>
            <a:endParaRPr lang="en-US" sz="3600" b="1" u="sng" dirty="0">
              <a:solidFill>
                <a:srgbClr val="FF0000"/>
              </a:solidFill>
            </a:endParaRP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2050" name="Picture 2" descr="packagingको लागि तस्बिर परिणाम"/>
          <p:cNvPicPr>
            <a:picLocks noChangeAspect="1" noChangeArrowheads="1"/>
          </p:cNvPicPr>
          <p:nvPr/>
        </p:nvPicPr>
        <p:blipFill rotWithShape="1">
          <a:blip r:embed="rId9">
            <a:extLst>
              <a:ext uri="{28A0092B-C50C-407E-A947-70E740481C1C}">
                <a14:useLocalDpi xmlns:a14="http://schemas.microsoft.com/office/drawing/2010/main" val="0"/>
              </a:ext>
            </a:extLst>
          </a:blip>
          <a:srcRect l="23235" t="4714" r="20588" b="5337"/>
          <a:stretch/>
        </p:blipFill>
        <p:spPr bwMode="auto">
          <a:xfrm>
            <a:off x="0" y="4615440"/>
            <a:ext cx="1900377" cy="221876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okla chiyaको लागि तस्बिर परिणाम"/>
          <p:cNvPicPr>
            <a:picLocks noChangeAspect="1" noChangeArrowheads="1"/>
          </p:cNvPicPr>
          <p:nvPr/>
        </p:nvPicPr>
        <p:blipFill rotWithShape="1">
          <a:blip r:embed="rId10">
            <a:extLst>
              <a:ext uri="{28A0092B-C50C-407E-A947-70E740481C1C}">
                <a14:useLocalDpi xmlns:a14="http://schemas.microsoft.com/office/drawing/2010/main" val="0"/>
              </a:ext>
            </a:extLst>
          </a:blip>
          <a:srcRect l="13657" t="5370" r="6200" b="5856"/>
          <a:stretch/>
        </p:blipFill>
        <p:spPr bwMode="auto">
          <a:xfrm>
            <a:off x="6776647" y="4612881"/>
            <a:ext cx="1598833" cy="177101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सम्बन्धित छवि"/>
          <p:cNvPicPr>
            <a:picLocks noChangeAspect="1" noChangeArrowheads="1"/>
          </p:cNvPicPr>
          <p:nvPr/>
        </p:nvPicPr>
        <p:blipFill rotWithShape="1">
          <a:blip r:embed="rId11">
            <a:extLst>
              <a:ext uri="{28A0092B-C50C-407E-A947-70E740481C1C}">
                <a14:useLocalDpi xmlns:a14="http://schemas.microsoft.com/office/drawing/2010/main" val="0"/>
              </a:ext>
            </a:extLst>
          </a:blip>
          <a:srcRect l="5197" t="7646" r="53037" b="7405"/>
          <a:stretch/>
        </p:blipFill>
        <p:spPr bwMode="auto">
          <a:xfrm>
            <a:off x="5137205" y="4541481"/>
            <a:ext cx="1694331" cy="236668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सम्बन्धित छवि"/>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18447" y="4130273"/>
            <a:ext cx="2764970" cy="22790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gg packingको लागि तस्बिर परिणाम"/>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49410" y="6050"/>
            <a:ext cx="2842590" cy="18950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सम्बन्धित छवि"/>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59367" y="1823385"/>
            <a:ext cx="3241208" cy="254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2564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 fill="hold"/>
                                        <p:tgtEl>
                                          <p:spTgt spid="2056"/>
                                        </p:tgtEl>
                                        <p:attrNameLst>
                                          <p:attrName>ppt_w</p:attrName>
                                        </p:attrNameLst>
                                      </p:cBhvr>
                                      <p:tavLst>
                                        <p:tav tm="0">
                                          <p:val>
                                            <p:fltVal val="0"/>
                                          </p:val>
                                        </p:tav>
                                        <p:tav tm="100000">
                                          <p:val>
                                            <p:strVal val="#ppt_w"/>
                                          </p:val>
                                        </p:tav>
                                      </p:tavLst>
                                    </p:anim>
                                    <p:anim calcmode="lin" valueType="num">
                                      <p:cBhvr>
                                        <p:cTn id="8" dur="500" fill="hold"/>
                                        <p:tgtEl>
                                          <p:spTgt spid="2056"/>
                                        </p:tgtEl>
                                        <p:attrNameLst>
                                          <p:attrName>ppt_h</p:attrName>
                                        </p:attrNameLst>
                                      </p:cBhvr>
                                      <p:tavLst>
                                        <p:tav tm="0">
                                          <p:val>
                                            <p:fltVal val="0"/>
                                          </p:val>
                                        </p:tav>
                                        <p:tav tm="100000">
                                          <p:val>
                                            <p:strVal val="#ppt_h"/>
                                          </p:val>
                                        </p:tav>
                                      </p:tavLst>
                                    </p:anim>
                                    <p:animEffect transition="in" filter="fade">
                                      <p:cBhvr>
                                        <p:cTn id="9" dur="500"/>
                                        <p:tgtEl>
                                          <p:spTgt spid="2056"/>
                                        </p:tgtEl>
                                      </p:cBhvr>
                                    </p:animEffect>
                                  </p:childTnLst>
                                </p:cTn>
                              </p:par>
                              <p:par>
                                <p:cTn id="10" presetID="53" presetClass="entr" presetSubtype="16" fill="hold" nodeType="withEffect">
                                  <p:stCondLst>
                                    <p:cond delay="0"/>
                                  </p:stCondLst>
                                  <p:childTnLst>
                                    <p:set>
                                      <p:cBhvr>
                                        <p:cTn id="11" dur="1" fill="hold">
                                          <p:stCondLst>
                                            <p:cond delay="0"/>
                                          </p:stCondLst>
                                        </p:cTn>
                                        <p:tgtEl>
                                          <p:spTgt spid="2068"/>
                                        </p:tgtEl>
                                        <p:attrNameLst>
                                          <p:attrName>style.visibility</p:attrName>
                                        </p:attrNameLst>
                                      </p:cBhvr>
                                      <p:to>
                                        <p:strVal val="visible"/>
                                      </p:to>
                                    </p:set>
                                    <p:anim calcmode="lin" valueType="num">
                                      <p:cBhvr>
                                        <p:cTn id="12" dur="500" fill="hold"/>
                                        <p:tgtEl>
                                          <p:spTgt spid="2068"/>
                                        </p:tgtEl>
                                        <p:attrNameLst>
                                          <p:attrName>ppt_w</p:attrName>
                                        </p:attrNameLst>
                                      </p:cBhvr>
                                      <p:tavLst>
                                        <p:tav tm="0">
                                          <p:val>
                                            <p:fltVal val="0"/>
                                          </p:val>
                                        </p:tav>
                                        <p:tav tm="100000">
                                          <p:val>
                                            <p:strVal val="#ppt_w"/>
                                          </p:val>
                                        </p:tav>
                                      </p:tavLst>
                                    </p:anim>
                                    <p:anim calcmode="lin" valueType="num">
                                      <p:cBhvr>
                                        <p:cTn id="13" dur="500" fill="hold"/>
                                        <p:tgtEl>
                                          <p:spTgt spid="2068"/>
                                        </p:tgtEl>
                                        <p:attrNameLst>
                                          <p:attrName>ppt_h</p:attrName>
                                        </p:attrNameLst>
                                      </p:cBhvr>
                                      <p:tavLst>
                                        <p:tav tm="0">
                                          <p:val>
                                            <p:fltVal val="0"/>
                                          </p:val>
                                        </p:tav>
                                        <p:tav tm="100000">
                                          <p:val>
                                            <p:strVal val="#ppt_h"/>
                                          </p:val>
                                        </p:tav>
                                      </p:tavLst>
                                    </p:anim>
                                    <p:animEffect transition="in" filter="fade">
                                      <p:cBhvr>
                                        <p:cTn id="14" dur="500"/>
                                        <p:tgtEl>
                                          <p:spTgt spid="2068"/>
                                        </p:tgtEl>
                                      </p:cBhvr>
                                    </p:animEffec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par>
                                <p:cTn id="20" presetID="53" presetClass="entr" presetSubtype="16" fill="hold" nodeType="withEffect">
                                  <p:stCondLst>
                                    <p:cond delay="0"/>
                                  </p:stCondLst>
                                  <p:childTnLst>
                                    <p:set>
                                      <p:cBhvr>
                                        <p:cTn id="21" dur="1" fill="hold">
                                          <p:stCondLst>
                                            <p:cond delay="0"/>
                                          </p:stCondLst>
                                        </p:cTn>
                                        <p:tgtEl>
                                          <p:spTgt spid="2064"/>
                                        </p:tgtEl>
                                        <p:attrNameLst>
                                          <p:attrName>style.visibility</p:attrName>
                                        </p:attrNameLst>
                                      </p:cBhvr>
                                      <p:to>
                                        <p:strVal val="visible"/>
                                      </p:to>
                                    </p:set>
                                    <p:anim calcmode="lin" valueType="num">
                                      <p:cBhvr>
                                        <p:cTn id="22" dur="500" fill="hold"/>
                                        <p:tgtEl>
                                          <p:spTgt spid="2064"/>
                                        </p:tgtEl>
                                        <p:attrNameLst>
                                          <p:attrName>ppt_w</p:attrName>
                                        </p:attrNameLst>
                                      </p:cBhvr>
                                      <p:tavLst>
                                        <p:tav tm="0">
                                          <p:val>
                                            <p:fltVal val="0"/>
                                          </p:val>
                                        </p:tav>
                                        <p:tav tm="100000">
                                          <p:val>
                                            <p:strVal val="#ppt_w"/>
                                          </p:val>
                                        </p:tav>
                                      </p:tavLst>
                                    </p:anim>
                                    <p:anim calcmode="lin" valueType="num">
                                      <p:cBhvr>
                                        <p:cTn id="23" dur="500" fill="hold"/>
                                        <p:tgtEl>
                                          <p:spTgt spid="2064"/>
                                        </p:tgtEl>
                                        <p:attrNameLst>
                                          <p:attrName>ppt_h</p:attrName>
                                        </p:attrNameLst>
                                      </p:cBhvr>
                                      <p:tavLst>
                                        <p:tav tm="0">
                                          <p:val>
                                            <p:fltVal val="0"/>
                                          </p:val>
                                        </p:tav>
                                        <p:tav tm="100000">
                                          <p:val>
                                            <p:strVal val="#ppt_h"/>
                                          </p:val>
                                        </p:tav>
                                      </p:tavLst>
                                    </p:anim>
                                    <p:animEffect transition="in" filter="fade">
                                      <p:cBhvr>
                                        <p:cTn id="24" dur="500"/>
                                        <p:tgtEl>
                                          <p:spTgt spid="2064"/>
                                        </p:tgtEl>
                                      </p:cBhvr>
                                    </p:animEffect>
                                  </p:childTnLst>
                                </p:cTn>
                              </p:par>
                              <p:par>
                                <p:cTn id="25" presetID="53" presetClass="entr" presetSubtype="16" fill="hold" nodeType="withEffect">
                                  <p:stCondLst>
                                    <p:cond delay="0"/>
                                  </p:stCondLst>
                                  <p:childTnLst>
                                    <p:set>
                                      <p:cBhvr>
                                        <p:cTn id="26" dur="1" fill="hold">
                                          <p:stCondLst>
                                            <p:cond delay="0"/>
                                          </p:stCondLst>
                                        </p:cTn>
                                        <p:tgtEl>
                                          <p:spTgt spid="2066"/>
                                        </p:tgtEl>
                                        <p:attrNameLst>
                                          <p:attrName>style.visibility</p:attrName>
                                        </p:attrNameLst>
                                      </p:cBhvr>
                                      <p:to>
                                        <p:strVal val="visible"/>
                                      </p:to>
                                    </p:set>
                                    <p:anim calcmode="lin" valueType="num">
                                      <p:cBhvr>
                                        <p:cTn id="27" dur="500" fill="hold"/>
                                        <p:tgtEl>
                                          <p:spTgt spid="2066"/>
                                        </p:tgtEl>
                                        <p:attrNameLst>
                                          <p:attrName>ppt_w</p:attrName>
                                        </p:attrNameLst>
                                      </p:cBhvr>
                                      <p:tavLst>
                                        <p:tav tm="0">
                                          <p:val>
                                            <p:fltVal val="0"/>
                                          </p:val>
                                        </p:tav>
                                        <p:tav tm="100000">
                                          <p:val>
                                            <p:strVal val="#ppt_w"/>
                                          </p:val>
                                        </p:tav>
                                      </p:tavLst>
                                    </p:anim>
                                    <p:anim calcmode="lin" valueType="num">
                                      <p:cBhvr>
                                        <p:cTn id="28" dur="500" fill="hold"/>
                                        <p:tgtEl>
                                          <p:spTgt spid="2066"/>
                                        </p:tgtEl>
                                        <p:attrNameLst>
                                          <p:attrName>ppt_h</p:attrName>
                                        </p:attrNameLst>
                                      </p:cBhvr>
                                      <p:tavLst>
                                        <p:tav tm="0">
                                          <p:val>
                                            <p:fltVal val="0"/>
                                          </p:val>
                                        </p:tav>
                                        <p:tav tm="100000">
                                          <p:val>
                                            <p:strVal val="#ppt_h"/>
                                          </p:val>
                                        </p:tav>
                                      </p:tavLst>
                                    </p:anim>
                                    <p:animEffect transition="in" filter="fade">
                                      <p:cBhvr>
                                        <p:cTn id="29" dur="500"/>
                                        <p:tgtEl>
                                          <p:spTgt spid="2066"/>
                                        </p:tgtEl>
                                      </p:cBhvr>
                                    </p:animEffect>
                                  </p:childTnLst>
                                </p:cTn>
                              </p:par>
                              <p:par>
                                <p:cTn id="30" presetID="53" presetClass="entr" presetSubtype="16" fill="hold" nodeType="withEffect">
                                  <p:stCondLst>
                                    <p:cond delay="0"/>
                                  </p:stCondLst>
                                  <p:childTnLst>
                                    <p:set>
                                      <p:cBhvr>
                                        <p:cTn id="31" dur="1" fill="hold">
                                          <p:stCondLst>
                                            <p:cond delay="0"/>
                                          </p:stCondLst>
                                        </p:cTn>
                                        <p:tgtEl>
                                          <p:spTgt spid="2058"/>
                                        </p:tgtEl>
                                        <p:attrNameLst>
                                          <p:attrName>style.visibility</p:attrName>
                                        </p:attrNameLst>
                                      </p:cBhvr>
                                      <p:to>
                                        <p:strVal val="visible"/>
                                      </p:to>
                                    </p:set>
                                    <p:anim calcmode="lin" valueType="num">
                                      <p:cBhvr>
                                        <p:cTn id="32" dur="500" fill="hold"/>
                                        <p:tgtEl>
                                          <p:spTgt spid="2058"/>
                                        </p:tgtEl>
                                        <p:attrNameLst>
                                          <p:attrName>ppt_w</p:attrName>
                                        </p:attrNameLst>
                                      </p:cBhvr>
                                      <p:tavLst>
                                        <p:tav tm="0">
                                          <p:val>
                                            <p:fltVal val="0"/>
                                          </p:val>
                                        </p:tav>
                                        <p:tav tm="100000">
                                          <p:val>
                                            <p:strVal val="#ppt_w"/>
                                          </p:val>
                                        </p:tav>
                                      </p:tavLst>
                                    </p:anim>
                                    <p:anim calcmode="lin" valueType="num">
                                      <p:cBhvr>
                                        <p:cTn id="33" dur="500" fill="hold"/>
                                        <p:tgtEl>
                                          <p:spTgt spid="2058"/>
                                        </p:tgtEl>
                                        <p:attrNameLst>
                                          <p:attrName>ppt_h</p:attrName>
                                        </p:attrNameLst>
                                      </p:cBhvr>
                                      <p:tavLst>
                                        <p:tav tm="0">
                                          <p:val>
                                            <p:fltVal val="0"/>
                                          </p:val>
                                        </p:tav>
                                        <p:tav tm="100000">
                                          <p:val>
                                            <p:strVal val="#ppt_h"/>
                                          </p:val>
                                        </p:tav>
                                      </p:tavLst>
                                    </p:anim>
                                    <p:animEffect transition="in" filter="fade">
                                      <p:cBhvr>
                                        <p:cTn id="34" dur="500"/>
                                        <p:tgtEl>
                                          <p:spTgt spid="2058"/>
                                        </p:tgtEl>
                                      </p:cBhvr>
                                    </p:animEffect>
                                  </p:childTnLst>
                                </p:cTn>
                              </p:par>
                              <p:par>
                                <p:cTn id="35" presetID="53" presetClass="entr" presetSubtype="16"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anim calcmode="lin" valueType="num">
                                      <p:cBhvr>
                                        <p:cTn id="37" dur="500" fill="hold"/>
                                        <p:tgtEl>
                                          <p:spTgt spid="2052"/>
                                        </p:tgtEl>
                                        <p:attrNameLst>
                                          <p:attrName>ppt_w</p:attrName>
                                        </p:attrNameLst>
                                      </p:cBhvr>
                                      <p:tavLst>
                                        <p:tav tm="0">
                                          <p:val>
                                            <p:fltVal val="0"/>
                                          </p:val>
                                        </p:tav>
                                        <p:tav tm="100000">
                                          <p:val>
                                            <p:strVal val="#ppt_w"/>
                                          </p:val>
                                        </p:tav>
                                      </p:tavLst>
                                    </p:anim>
                                    <p:anim calcmode="lin" valueType="num">
                                      <p:cBhvr>
                                        <p:cTn id="38" dur="500" fill="hold"/>
                                        <p:tgtEl>
                                          <p:spTgt spid="2052"/>
                                        </p:tgtEl>
                                        <p:attrNameLst>
                                          <p:attrName>ppt_h</p:attrName>
                                        </p:attrNameLst>
                                      </p:cBhvr>
                                      <p:tavLst>
                                        <p:tav tm="0">
                                          <p:val>
                                            <p:fltVal val="0"/>
                                          </p:val>
                                        </p:tav>
                                        <p:tav tm="100000">
                                          <p:val>
                                            <p:strVal val="#ppt_h"/>
                                          </p:val>
                                        </p:tav>
                                      </p:tavLst>
                                    </p:anim>
                                    <p:animEffect transition="in" filter="fade">
                                      <p:cBhvr>
                                        <p:cTn id="39" dur="500"/>
                                        <p:tgtEl>
                                          <p:spTgt spid="2052"/>
                                        </p:tgtEl>
                                      </p:cBhvr>
                                    </p:animEffect>
                                  </p:childTnLst>
                                </p:cTn>
                              </p:par>
                              <p:par>
                                <p:cTn id="40" presetID="53" presetClass="entr" presetSubtype="16" fill="hold" nodeType="withEffect">
                                  <p:stCondLst>
                                    <p:cond delay="0"/>
                                  </p:stCondLst>
                                  <p:childTnLst>
                                    <p:set>
                                      <p:cBhvr>
                                        <p:cTn id="41" dur="1" fill="hold">
                                          <p:stCondLst>
                                            <p:cond delay="0"/>
                                          </p:stCondLst>
                                        </p:cTn>
                                        <p:tgtEl>
                                          <p:spTgt spid="2060"/>
                                        </p:tgtEl>
                                        <p:attrNameLst>
                                          <p:attrName>style.visibility</p:attrName>
                                        </p:attrNameLst>
                                      </p:cBhvr>
                                      <p:to>
                                        <p:strVal val="visible"/>
                                      </p:to>
                                    </p:set>
                                    <p:anim calcmode="lin" valueType="num">
                                      <p:cBhvr>
                                        <p:cTn id="42" dur="500" fill="hold"/>
                                        <p:tgtEl>
                                          <p:spTgt spid="2060"/>
                                        </p:tgtEl>
                                        <p:attrNameLst>
                                          <p:attrName>ppt_w</p:attrName>
                                        </p:attrNameLst>
                                      </p:cBhvr>
                                      <p:tavLst>
                                        <p:tav tm="0">
                                          <p:val>
                                            <p:fltVal val="0"/>
                                          </p:val>
                                        </p:tav>
                                        <p:tav tm="100000">
                                          <p:val>
                                            <p:strVal val="#ppt_w"/>
                                          </p:val>
                                        </p:tav>
                                      </p:tavLst>
                                    </p:anim>
                                    <p:anim calcmode="lin" valueType="num">
                                      <p:cBhvr>
                                        <p:cTn id="43" dur="500" fill="hold"/>
                                        <p:tgtEl>
                                          <p:spTgt spid="2060"/>
                                        </p:tgtEl>
                                        <p:attrNameLst>
                                          <p:attrName>ppt_h</p:attrName>
                                        </p:attrNameLst>
                                      </p:cBhvr>
                                      <p:tavLst>
                                        <p:tav tm="0">
                                          <p:val>
                                            <p:fltVal val="0"/>
                                          </p:val>
                                        </p:tav>
                                        <p:tav tm="100000">
                                          <p:val>
                                            <p:strVal val="#ppt_h"/>
                                          </p:val>
                                        </p:tav>
                                      </p:tavLst>
                                    </p:anim>
                                    <p:animEffect transition="in" filter="fade">
                                      <p:cBhvr>
                                        <p:cTn id="44" dur="500"/>
                                        <p:tgtEl>
                                          <p:spTgt spid="2060"/>
                                        </p:tgtEl>
                                      </p:cBhvr>
                                    </p:animEffect>
                                  </p:childTnLst>
                                </p:cTn>
                              </p:par>
                              <p:par>
                                <p:cTn id="45" presetID="53" presetClass="entr" presetSubtype="16" fill="hold" nodeType="withEffect">
                                  <p:stCondLst>
                                    <p:cond delay="0"/>
                                  </p:stCondLst>
                                  <p:childTnLst>
                                    <p:set>
                                      <p:cBhvr>
                                        <p:cTn id="46" dur="1" fill="hold">
                                          <p:stCondLst>
                                            <p:cond delay="0"/>
                                          </p:stCondLst>
                                        </p:cTn>
                                        <p:tgtEl>
                                          <p:spTgt spid="2062"/>
                                        </p:tgtEl>
                                        <p:attrNameLst>
                                          <p:attrName>style.visibility</p:attrName>
                                        </p:attrNameLst>
                                      </p:cBhvr>
                                      <p:to>
                                        <p:strVal val="visible"/>
                                      </p:to>
                                    </p:set>
                                    <p:anim calcmode="lin" valueType="num">
                                      <p:cBhvr>
                                        <p:cTn id="47" dur="500" fill="hold"/>
                                        <p:tgtEl>
                                          <p:spTgt spid="2062"/>
                                        </p:tgtEl>
                                        <p:attrNameLst>
                                          <p:attrName>ppt_w</p:attrName>
                                        </p:attrNameLst>
                                      </p:cBhvr>
                                      <p:tavLst>
                                        <p:tav tm="0">
                                          <p:val>
                                            <p:fltVal val="0"/>
                                          </p:val>
                                        </p:tav>
                                        <p:tav tm="100000">
                                          <p:val>
                                            <p:strVal val="#ppt_w"/>
                                          </p:val>
                                        </p:tav>
                                      </p:tavLst>
                                    </p:anim>
                                    <p:anim calcmode="lin" valueType="num">
                                      <p:cBhvr>
                                        <p:cTn id="48" dur="500" fill="hold"/>
                                        <p:tgtEl>
                                          <p:spTgt spid="2062"/>
                                        </p:tgtEl>
                                        <p:attrNameLst>
                                          <p:attrName>ppt_h</p:attrName>
                                        </p:attrNameLst>
                                      </p:cBhvr>
                                      <p:tavLst>
                                        <p:tav tm="0">
                                          <p:val>
                                            <p:fltVal val="0"/>
                                          </p:val>
                                        </p:tav>
                                        <p:tav tm="100000">
                                          <p:val>
                                            <p:strVal val="#ppt_h"/>
                                          </p:val>
                                        </p:tav>
                                      </p:tavLst>
                                    </p:anim>
                                    <p:animEffect transition="in" filter="fade">
                                      <p:cBhvr>
                                        <p:cTn id="49" dur="500"/>
                                        <p:tgtEl>
                                          <p:spTgt spid="2062"/>
                                        </p:tgtEl>
                                      </p:cBhvr>
                                    </p:animEffect>
                                  </p:childTnLst>
                                </p:cTn>
                              </p:par>
                              <p:par>
                                <p:cTn id="50" presetID="53" presetClass="entr" presetSubtype="16" fill="hold" nodeType="withEffect">
                                  <p:stCondLst>
                                    <p:cond delay="0"/>
                                  </p:stCondLst>
                                  <p:childTnLst>
                                    <p:set>
                                      <p:cBhvr>
                                        <p:cTn id="51" dur="1" fill="hold">
                                          <p:stCondLst>
                                            <p:cond delay="0"/>
                                          </p:stCondLst>
                                        </p:cTn>
                                        <p:tgtEl>
                                          <p:spTgt spid="2054"/>
                                        </p:tgtEl>
                                        <p:attrNameLst>
                                          <p:attrName>style.visibility</p:attrName>
                                        </p:attrNameLst>
                                      </p:cBhvr>
                                      <p:to>
                                        <p:strVal val="visible"/>
                                      </p:to>
                                    </p:set>
                                    <p:anim calcmode="lin" valueType="num">
                                      <p:cBhvr>
                                        <p:cTn id="52" dur="500" fill="hold"/>
                                        <p:tgtEl>
                                          <p:spTgt spid="2054"/>
                                        </p:tgtEl>
                                        <p:attrNameLst>
                                          <p:attrName>ppt_w</p:attrName>
                                        </p:attrNameLst>
                                      </p:cBhvr>
                                      <p:tavLst>
                                        <p:tav tm="0">
                                          <p:val>
                                            <p:fltVal val="0"/>
                                          </p:val>
                                        </p:tav>
                                        <p:tav tm="100000">
                                          <p:val>
                                            <p:strVal val="#ppt_w"/>
                                          </p:val>
                                        </p:tav>
                                      </p:tavLst>
                                    </p:anim>
                                    <p:anim calcmode="lin" valueType="num">
                                      <p:cBhvr>
                                        <p:cTn id="53" dur="500" fill="hold"/>
                                        <p:tgtEl>
                                          <p:spTgt spid="2054"/>
                                        </p:tgtEl>
                                        <p:attrNameLst>
                                          <p:attrName>ppt_h</p:attrName>
                                        </p:attrNameLst>
                                      </p:cBhvr>
                                      <p:tavLst>
                                        <p:tav tm="0">
                                          <p:val>
                                            <p:fltVal val="0"/>
                                          </p:val>
                                        </p:tav>
                                        <p:tav tm="100000">
                                          <p:val>
                                            <p:strVal val="#ppt_h"/>
                                          </p:val>
                                        </p:tav>
                                      </p:tavLst>
                                    </p:anim>
                                    <p:animEffect transition="in" filter="fade">
                                      <p:cBhvr>
                                        <p:cTn id="54" dur="500"/>
                                        <p:tgtEl>
                                          <p:spTgt spid="2054"/>
                                        </p:tgtEl>
                                      </p:cBhvr>
                                    </p:animEffect>
                                  </p:childTnLst>
                                </p:cTn>
                              </p:par>
                              <p:par>
                                <p:cTn id="55" presetID="53" presetClass="entr" presetSubtype="16" fill="hold" nodeType="withEffect">
                                  <p:stCondLst>
                                    <p:cond delay="0"/>
                                  </p:stCondLst>
                                  <p:childTnLst>
                                    <p:set>
                                      <p:cBhvr>
                                        <p:cTn id="56" dur="1" fill="hold">
                                          <p:stCondLst>
                                            <p:cond delay="0"/>
                                          </p:stCondLst>
                                        </p:cTn>
                                        <p:tgtEl>
                                          <p:spTgt spid="1028"/>
                                        </p:tgtEl>
                                        <p:attrNameLst>
                                          <p:attrName>style.visibility</p:attrName>
                                        </p:attrNameLst>
                                      </p:cBhvr>
                                      <p:to>
                                        <p:strVal val="visible"/>
                                      </p:to>
                                    </p:set>
                                    <p:anim calcmode="lin" valueType="num">
                                      <p:cBhvr>
                                        <p:cTn id="57" dur="500" fill="hold"/>
                                        <p:tgtEl>
                                          <p:spTgt spid="1028"/>
                                        </p:tgtEl>
                                        <p:attrNameLst>
                                          <p:attrName>ppt_w</p:attrName>
                                        </p:attrNameLst>
                                      </p:cBhvr>
                                      <p:tavLst>
                                        <p:tav tm="0">
                                          <p:val>
                                            <p:fltVal val="0"/>
                                          </p:val>
                                        </p:tav>
                                        <p:tav tm="100000">
                                          <p:val>
                                            <p:strVal val="#ppt_w"/>
                                          </p:val>
                                        </p:tav>
                                      </p:tavLst>
                                    </p:anim>
                                    <p:anim calcmode="lin" valueType="num">
                                      <p:cBhvr>
                                        <p:cTn id="58" dur="500" fill="hold"/>
                                        <p:tgtEl>
                                          <p:spTgt spid="1028"/>
                                        </p:tgtEl>
                                        <p:attrNameLst>
                                          <p:attrName>ppt_h</p:attrName>
                                        </p:attrNameLst>
                                      </p:cBhvr>
                                      <p:tavLst>
                                        <p:tav tm="0">
                                          <p:val>
                                            <p:fltVal val="0"/>
                                          </p:val>
                                        </p:tav>
                                        <p:tav tm="100000">
                                          <p:val>
                                            <p:strVal val="#ppt_h"/>
                                          </p:val>
                                        </p:tav>
                                      </p:tavLst>
                                    </p:anim>
                                    <p:animEffect transition="in" filter="fade">
                                      <p:cBhvr>
                                        <p:cTn id="59" dur="500"/>
                                        <p:tgtEl>
                                          <p:spTgt spid="1028"/>
                                        </p:tgtEl>
                                      </p:cBhvr>
                                    </p:animEffect>
                                  </p:childTnLst>
                                </p:cTn>
                              </p:par>
                              <p:par>
                                <p:cTn id="60" presetID="53" presetClass="entr" presetSubtype="16" fill="hold" nodeType="withEffect">
                                  <p:stCondLst>
                                    <p:cond delay="0"/>
                                  </p:stCondLst>
                                  <p:childTnLst>
                                    <p:set>
                                      <p:cBhvr>
                                        <p:cTn id="61" dur="1" fill="hold">
                                          <p:stCondLst>
                                            <p:cond delay="0"/>
                                          </p:stCondLst>
                                        </p:cTn>
                                        <p:tgtEl>
                                          <p:spTgt spid="1026"/>
                                        </p:tgtEl>
                                        <p:attrNameLst>
                                          <p:attrName>style.visibility</p:attrName>
                                        </p:attrNameLst>
                                      </p:cBhvr>
                                      <p:to>
                                        <p:strVal val="visible"/>
                                      </p:to>
                                    </p:set>
                                    <p:anim calcmode="lin" valueType="num">
                                      <p:cBhvr>
                                        <p:cTn id="62" dur="500" fill="hold"/>
                                        <p:tgtEl>
                                          <p:spTgt spid="1026"/>
                                        </p:tgtEl>
                                        <p:attrNameLst>
                                          <p:attrName>ppt_w</p:attrName>
                                        </p:attrNameLst>
                                      </p:cBhvr>
                                      <p:tavLst>
                                        <p:tav tm="0">
                                          <p:val>
                                            <p:fltVal val="0"/>
                                          </p:val>
                                        </p:tav>
                                        <p:tav tm="100000">
                                          <p:val>
                                            <p:strVal val="#ppt_w"/>
                                          </p:val>
                                        </p:tav>
                                      </p:tavLst>
                                    </p:anim>
                                    <p:anim calcmode="lin" valueType="num">
                                      <p:cBhvr>
                                        <p:cTn id="63" dur="500" fill="hold"/>
                                        <p:tgtEl>
                                          <p:spTgt spid="1026"/>
                                        </p:tgtEl>
                                        <p:attrNameLst>
                                          <p:attrName>ppt_h</p:attrName>
                                        </p:attrNameLst>
                                      </p:cBhvr>
                                      <p:tavLst>
                                        <p:tav tm="0">
                                          <p:val>
                                            <p:fltVal val="0"/>
                                          </p:val>
                                        </p:tav>
                                        <p:tav tm="100000">
                                          <p:val>
                                            <p:strVal val="#ppt_h"/>
                                          </p:val>
                                        </p:tav>
                                      </p:tavLst>
                                    </p:anim>
                                    <p:animEffect transition="in" filter="fade">
                                      <p:cBhvr>
                                        <p:cTn id="6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सम्बन्धित छवि"/>
          <p:cNvPicPr>
            <a:picLocks noChangeAspect="1" noChangeArrowheads="1"/>
          </p:cNvPicPr>
          <p:nvPr/>
        </p:nvPicPr>
        <p:blipFill rotWithShape="1">
          <a:blip r:embed="rId2">
            <a:extLst>
              <a:ext uri="{28A0092B-C50C-407E-A947-70E740481C1C}">
                <a14:useLocalDpi xmlns:a14="http://schemas.microsoft.com/office/drawing/2010/main" val="0"/>
              </a:ext>
            </a:extLst>
          </a:blip>
          <a:srcRect t="17509" b="17079"/>
          <a:stretch/>
        </p:blipFill>
        <p:spPr bwMode="auto">
          <a:xfrm>
            <a:off x="1785954" y="4060168"/>
            <a:ext cx="8481769" cy="27740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3600" b="1" u="sng" dirty="0" smtClean="0"/>
              <a:t>packaging</a:t>
            </a:r>
            <a:endParaRPr lang="en-US" sz="3600" b="1" u="sng" dirty="0">
              <a:solidFill>
                <a:srgbClr val="FF0000"/>
              </a:solidFill>
            </a:endParaRPr>
          </a:p>
        </p:txBody>
      </p:sp>
      <p:sp>
        <p:nvSpPr>
          <p:cNvPr id="10" name="Content Placeholder 2"/>
          <p:cNvSpPr txBox="1">
            <a:spLocks/>
          </p:cNvSpPr>
          <p:nvPr/>
        </p:nvSpPr>
        <p:spPr>
          <a:xfrm>
            <a:off x="195508" y="636856"/>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ct val="125000"/>
              </a:lnSpc>
              <a:spcBef>
                <a:spcPts val="0"/>
              </a:spcBef>
              <a:spcAft>
                <a:spcPts val="0"/>
              </a:spcAft>
              <a:buNone/>
            </a:pPr>
            <a:r>
              <a:rPr lang="en-US" sz="2400" b="1" dirty="0" smtClean="0">
                <a:solidFill>
                  <a:srgbClr val="FF0000"/>
                </a:solidFill>
              </a:rPr>
              <a:t>A package means wrapper or cover or container in which a product is enclosed. It is an act of designing or producing the package for a product.</a:t>
            </a:r>
          </a:p>
          <a:p>
            <a:pPr marL="0" indent="0" algn="just">
              <a:lnSpc>
                <a:spcPct val="125000"/>
              </a:lnSpc>
              <a:spcBef>
                <a:spcPts val="0"/>
              </a:spcBef>
              <a:spcAft>
                <a:spcPts val="0"/>
              </a:spcAft>
              <a:buNone/>
            </a:pPr>
            <a:r>
              <a:rPr lang="en-US" sz="2400" b="1" dirty="0" smtClean="0">
                <a:solidFill>
                  <a:srgbClr val="FF0000"/>
                </a:solidFill>
              </a:rPr>
              <a:t>Marketers of goods often refer packaging as the fifth “P” of marketing.</a:t>
            </a:r>
          </a:p>
          <a:p>
            <a:pPr marL="0" indent="0" algn="just">
              <a:lnSpc>
                <a:spcPct val="125000"/>
              </a:lnSpc>
              <a:spcBef>
                <a:spcPts val="0"/>
              </a:spcBef>
              <a:spcAft>
                <a:spcPts val="0"/>
              </a:spcAft>
              <a:buNone/>
            </a:pPr>
            <a:r>
              <a:rPr lang="en-US" sz="2400" b="1" dirty="0" smtClean="0">
                <a:solidFill>
                  <a:srgbClr val="FF0000"/>
                </a:solidFill>
              </a:rPr>
              <a:t>It provides information to buyers about the product, its attributes and methods of use.</a:t>
            </a:r>
          </a:p>
          <a:p>
            <a:pPr marL="0" indent="0" algn="just">
              <a:lnSpc>
                <a:spcPct val="125000"/>
              </a:lnSpc>
              <a:spcBef>
                <a:spcPts val="0"/>
              </a:spcBef>
              <a:spcAft>
                <a:spcPts val="0"/>
              </a:spcAft>
              <a:buNone/>
            </a:pPr>
            <a:r>
              <a:rPr lang="en-US" sz="2400" b="1" dirty="0" smtClean="0">
                <a:solidFill>
                  <a:srgbClr val="FF0000"/>
                </a:solidFill>
              </a:rPr>
              <a:t>It can make the product more versatile, safe and easier to use.</a:t>
            </a:r>
          </a:p>
          <a:p>
            <a:pPr marL="0" indent="0" algn="ctr">
              <a:lnSpc>
                <a:spcPct val="125000"/>
              </a:lnSpc>
              <a:spcBef>
                <a:spcPts val="0"/>
              </a:spcBef>
              <a:spcAft>
                <a:spcPts val="0"/>
              </a:spcAft>
              <a:buNone/>
            </a:pPr>
            <a:r>
              <a:rPr lang="en-US" sz="2400" b="1" u="sng" dirty="0">
                <a:solidFill>
                  <a:schemeClr val="bg1"/>
                </a:solidFill>
              </a:rPr>
              <a:t>Philip </a:t>
            </a:r>
            <a:r>
              <a:rPr lang="en-US" sz="2400" b="1" u="sng" dirty="0" err="1">
                <a:solidFill>
                  <a:schemeClr val="bg1"/>
                </a:solidFill>
              </a:rPr>
              <a:t>Kotler</a:t>
            </a:r>
            <a:endParaRPr lang="en-US" sz="2400" b="1" u="sng" dirty="0">
              <a:solidFill>
                <a:schemeClr val="bg1"/>
              </a:solidFill>
            </a:endParaRPr>
          </a:p>
          <a:p>
            <a:pPr marL="0" indent="0" algn="ctr">
              <a:lnSpc>
                <a:spcPct val="125000"/>
              </a:lnSpc>
              <a:spcBef>
                <a:spcPts val="0"/>
              </a:spcBef>
              <a:spcAft>
                <a:spcPts val="0"/>
              </a:spcAft>
              <a:buNone/>
            </a:pPr>
            <a:r>
              <a:rPr lang="en-US" sz="2400" b="1" dirty="0">
                <a:solidFill>
                  <a:schemeClr val="accent3">
                    <a:lumMod val="50000"/>
                  </a:schemeClr>
                </a:solidFill>
              </a:rPr>
              <a:t>“Packaging includes the activities of designing and producing the container or wrapper for the product</a:t>
            </a:r>
            <a:r>
              <a:rPr lang="en-US" sz="2400" b="1" dirty="0" smtClean="0">
                <a:solidFill>
                  <a:schemeClr val="accent3">
                    <a:lumMod val="50000"/>
                  </a:schemeClr>
                </a:solidFill>
              </a:rPr>
              <a:t>.”</a:t>
            </a:r>
            <a:endParaRPr lang="en-US" sz="2400" b="1" dirty="0">
              <a:solidFill>
                <a:srgbClr val="FF0000"/>
              </a:solidFill>
            </a:endParaRPr>
          </a:p>
        </p:txBody>
      </p:sp>
      <p:sp>
        <p:nvSpPr>
          <p:cNvPr id="5" name="Content Placeholder 2"/>
          <p:cNvSpPr txBox="1">
            <a:spLocks/>
          </p:cNvSpPr>
          <p:nvPr/>
        </p:nvSpPr>
        <p:spPr>
          <a:xfrm>
            <a:off x="347908" y="3641045"/>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ct val="100000"/>
              </a:lnSpc>
              <a:spcBef>
                <a:spcPts val="0"/>
              </a:spcBef>
              <a:spcAft>
                <a:spcPts val="0"/>
              </a:spcAft>
              <a:buNone/>
            </a:pPr>
            <a:endParaRPr lang="en-US" sz="2400" b="1" dirty="0" smtClean="0">
              <a:solidFill>
                <a:schemeClr val="accent3">
                  <a:lumMod val="50000"/>
                </a:schemeClr>
              </a:solidFill>
            </a:endParaRPr>
          </a:p>
        </p:txBody>
      </p:sp>
      <p:sp>
        <p:nvSpPr>
          <p:cNvPr id="6"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42761003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 calcmode="lin" valueType="num">
                                      <p:cBhvr additive="base">
                                        <p:cTn id="29"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Functions/Objectives of packaging</a:t>
            </a:r>
            <a:endParaRPr lang="en-US" sz="3600" b="1" u="sng" dirty="0">
              <a:solidFill>
                <a:srgbClr val="FF0000"/>
              </a:solidFill>
            </a:endParaRPr>
          </a:p>
        </p:txBody>
      </p:sp>
      <p:sp>
        <p:nvSpPr>
          <p:cNvPr id="5" name="Oval 4"/>
          <p:cNvSpPr/>
          <p:nvPr/>
        </p:nvSpPr>
        <p:spPr>
          <a:xfrm>
            <a:off x="999743" y="969264"/>
            <a:ext cx="3316225" cy="1304544"/>
          </a:xfrm>
          <a:prstGeom prst="ellipse">
            <a:avLst/>
          </a:prstGeom>
          <a:effectLst>
            <a:glow rad="139700">
              <a:schemeClr val="accent3">
                <a:satMod val="175000"/>
                <a:alpha val="40000"/>
              </a:schemeClr>
            </a:glow>
            <a:outerShdw blurRad="152400" dist="317500" dir="5400000" sx="90000" sy="-19000" rotWithShape="0">
              <a:prstClr val="black">
                <a:alpha val="15000"/>
              </a:prstClr>
            </a:outerShdw>
            <a:softEdge rad="635000"/>
          </a:effectLst>
          <a:scene3d>
            <a:camera prst="perspectiveHeroicExtremeLeftFacing"/>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Containment\</a:t>
            </a:r>
          </a:p>
          <a:p>
            <a:pPr algn="ctr"/>
            <a:r>
              <a:rPr lang="en-US" sz="2800" b="1" dirty="0" smtClean="0">
                <a:solidFill>
                  <a:schemeClr val="bg1"/>
                </a:solidFill>
              </a:rPr>
              <a:t>Storage </a:t>
            </a:r>
            <a:endParaRPr lang="en-US" sz="2800" b="1" dirty="0">
              <a:solidFill>
                <a:schemeClr val="bg1"/>
              </a:solidFill>
            </a:endParaRPr>
          </a:p>
        </p:txBody>
      </p:sp>
      <p:sp>
        <p:nvSpPr>
          <p:cNvPr id="7" name="Oval 6"/>
          <p:cNvSpPr/>
          <p:nvPr/>
        </p:nvSpPr>
        <p:spPr>
          <a:xfrm>
            <a:off x="3237273" y="2788009"/>
            <a:ext cx="2962656" cy="1304544"/>
          </a:xfrm>
          <a:prstGeom prst="ellipse">
            <a:avLst/>
          </a:prstGeom>
          <a:effectLst>
            <a:glow rad="139700">
              <a:schemeClr val="accent3">
                <a:satMod val="175000"/>
                <a:alpha val="40000"/>
              </a:schemeClr>
            </a:glow>
            <a:outerShdw blurRad="152400" dist="317500" dir="5400000" sx="90000" sy="-19000" rotWithShape="0">
              <a:prstClr val="black">
                <a:alpha val="15000"/>
              </a:prstClr>
            </a:outerShdw>
            <a:softEdge rad="635000"/>
          </a:effectLst>
          <a:scene3d>
            <a:camera prst="perspectiveHeroicExtremeLeftFacing"/>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Protection</a:t>
            </a:r>
            <a:endParaRPr lang="en-US" sz="2800" b="1" dirty="0">
              <a:solidFill>
                <a:schemeClr val="bg1"/>
              </a:solidFill>
            </a:endParaRPr>
          </a:p>
        </p:txBody>
      </p:sp>
      <p:sp>
        <p:nvSpPr>
          <p:cNvPr id="9" name="Oval 8"/>
          <p:cNvSpPr/>
          <p:nvPr/>
        </p:nvSpPr>
        <p:spPr>
          <a:xfrm>
            <a:off x="1079112" y="4912581"/>
            <a:ext cx="3629152" cy="1304544"/>
          </a:xfrm>
          <a:prstGeom prst="ellipse">
            <a:avLst/>
          </a:prstGeom>
          <a:effectLst>
            <a:glow rad="139700">
              <a:schemeClr val="accent3">
                <a:satMod val="175000"/>
                <a:alpha val="40000"/>
              </a:schemeClr>
            </a:glow>
            <a:outerShdw blurRad="152400" dist="317500" dir="5400000" sx="90000" sy="-19000" rotWithShape="0">
              <a:prstClr val="black">
                <a:alpha val="15000"/>
              </a:prstClr>
            </a:outerShdw>
            <a:softEdge rad="635000"/>
          </a:effectLst>
          <a:scene3d>
            <a:camera prst="perspectiveHeroicExtremeLeftFacing"/>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Product Differentiation</a:t>
            </a:r>
            <a:endParaRPr lang="en-US" sz="2800" b="1" dirty="0">
              <a:solidFill>
                <a:schemeClr val="bg1"/>
              </a:solidFill>
            </a:endParaRPr>
          </a:p>
        </p:txBody>
      </p:sp>
      <p:sp>
        <p:nvSpPr>
          <p:cNvPr id="12" name="Oval 11"/>
          <p:cNvSpPr/>
          <p:nvPr/>
        </p:nvSpPr>
        <p:spPr>
          <a:xfrm>
            <a:off x="6199929" y="3052173"/>
            <a:ext cx="3974303" cy="1265065"/>
          </a:xfrm>
          <a:prstGeom prst="ellipse">
            <a:avLst/>
          </a:prstGeom>
          <a:effectLst>
            <a:glow rad="139700">
              <a:schemeClr val="accent3">
                <a:satMod val="175000"/>
                <a:alpha val="40000"/>
              </a:schemeClr>
            </a:glow>
            <a:outerShdw blurRad="152400" dist="317500" dir="5400000" sx="90000" sy="-19000" rotWithShape="0">
              <a:prstClr val="black">
                <a:alpha val="15000"/>
              </a:prstClr>
            </a:outerShdw>
            <a:softEdge rad="635000"/>
          </a:effectLst>
          <a:scene3d>
            <a:camera prst="perspectiveHeroicExtremeLeftFacing"/>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Communication</a:t>
            </a:r>
            <a:endParaRPr lang="en-US" sz="2800" b="1" dirty="0">
              <a:solidFill>
                <a:schemeClr val="bg1"/>
              </a:solidFill>
            </a:endParaRPr>
          </a:p>
        </p:txBody>
      </p:sp>
      <p:sp>
        <p:nvSpPr>
          <p:cNvPr id="14" name="Oval 13"/>
          <p:cNvSpPr/>
          <p:nvPr/>
        </p:nvSpPr>
        <p:spPr>
          <a:xfrm>
            <a:off x="5647217" y="841327"/>
            <a:ext cx="3375733" cy="1304544"/>
          </a:xfrm>
          <a:prstGeom prst="ellipse">
            <a:avLst/>
          </a:prstGeom>
          <a:effectLst>
            <a:glow rad="139700">
              <a:schemeClr val="accent3">
                <a:satMod val="175000"/>
                <a:alpha val="40000"/>
              </a:schemeClr>
            </a:glow>
            <a:outerShdw blurRad="152400" dist="317500" dir="5400000" sx="90000" sy="-19000" rotWithShape="0">
              <a:prstClr val="black">
                <a:alpha val="15000"/>
              </a:prstClr>
            </a:outerShdw>
            <a:softEdge rad="635000"/>
          </a:effectLst>
          <a:scene3d>
            <a:camera prst="perspectiveHeroicExtremeLeftFacing"/>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Identification</a:t>
            </a:r>
            <a:endParaRPr lang="en-US" sz="2800" b="1" dirty="0">
              <a:solidFill>
                <a:schemeClr val="bg1"/>
              </a:solidFill>
            </a:endParaRPr>
          </a:p>
        </p:txBody>
      </p:sp>
      <p:sp>
        <p:nvSpPr>
          <p:cNvPr id="15" name="Oval 14"/>
          <p:cNvSpPr/>
          <p:nvPr/>
        </p:nvSpPr>
        <p:spPr>
          <a:xfrm>
            <a:off x="8187081" y="4851269"/>
            <a:ext cx="2962656" cy="1304544"/>
          </a:xfrm>
          <a:prstGeom prst="ellipse">
            <a:avLst/>
          </a:prstGeom>
          <a:effectLst>
            <a:glow rad="139700">
              <a:schemeClr val="accent3">
                <a:satMod val="175000"/>
                <a:alpha val="40000"/>
              </a:schemeClr>
            </a:glow>
            <a:outerShdw blurRad="152400" dist="317500" dir="5400000" sx="90000" sy="-19000" rotWithShape="0">
              <a:prstClr val="black">
                <a:alpha val="15000"/>
              </a:prstClr>
            </a:outerShdw>
            <a:softEdge rad="635000"/>
          </a:effectLst>
          <a:scene3d>
            <a:camera prst="perspectiveHeroicExtremeLeftFacing"/>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Promotion</a:t>
            </a:r>
            <a:endParaRPr lang="en-US" sz="2800" b="1" dirty="0">
              <a:solidFill>
                <a:schemeClr val="bg1"/>
              </a:solidFill>
            </a:endParaRPr>
          </a:p>
        </p:txBody>
      </p:sp>
      <p:sp>
        <p:nvSpPr>
          <p:cNvPr id="10"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3730141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14" grpId="0" animBg="1"/>
      <p:bldP spid="1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0" name="Picture 6" descr="Image result for cartoon 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5536" y="2358984"/>
            <a:ext cx="4556194" cy="30864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nsodyne Toothpaste - Fresh Gel (for Sensitive Teeth), 40 gm"/>
          <p:cNvPicPr>
            <a:picLocks noChangeAspect="1" noChangeArrowheads="1"/>
          </p:cNvPicPr>
          <p:nvPr/>
        </p:nvPicPr>
        <p:blipFill rotWithShape="1">
          <a:blip r:embed="rId3">
            <a:extLst>
              <a:ext uri="{28A0092B-C50C-407E-A947-70E740481C1C}">
                <a14:useLocalDpi xmlns:a14="http://schemas.microsoft.com/office/drawing/2010/main" val="0"/>
              </a:ext>
            </a:extLst>
          </a:blip>
          <a:srcRect l="24586" t="22253" r="19166" b="47291"/>
          <a:stretch/>
        </p:blipFill>
        <p:spPr bwMode="auto">
          <a:xfrm>
            <a:off x="2453423" y="1401267"/>
            <a:ext cx="4378136" cy="19154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3600" b="1" u="sng" dirty="0" smtClean="0"/>
              <a:t>Levels of packaging</a:t>
            </a:r>
            <a:endParaRPr lang="en-US" sz="3600" b="1" u="sng" dirty="0">
              <a:solidFill>
                <a:srgbClr val="FF0000"/>
              </a:solidFill>
            </a:endParaRPr>
          </a:p>
        </p:txBody>
      </p:sp>
      <p:graphicFrame>
        <p:nvGraphicFramePr>
          <p:cNvPr id="3" name="Diagram 2"/>
          <p:cNvGraphicFramePr/>
          <p:nvPr>
            <p:extLst>
              <p:ext uri="{D42A27DB-BD31-4B8C-83A1-F6EECF244321}">
                <p14:modId xmlns:p14="http://schemas.microsoft.com/office/powerpoint/2010/main" val="378045466"/>
              </p:ext>
            </p:extLst>
          </p:nvPr>
        </p:nvGraphicFramePr>
        <p:xfrm>
          <a:off x="-254103" y="1824350"/>
          <a:ext cx="3280638" cy="36926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ontent Placeholder 2"/>
          <p:cNvSpPr txBox="1">
            <a:spLocks/>
          </p:cNvSpPr>
          <p:nvPr/>
        </p:nvSpPr>
        <p:spPr>
          <a:xfrm>
            <a:off x="195508" y="767085"/>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3300"/>
              </a:lnSpc>
              <a:spcBef>
                <a:spcPts val="0"/>
              </a:spcBef>
              <a:spcAft>
                <a:spcPts val="0"/>
              </a:spcAft>
              <a:buNone/>
            </a:pPr>
            <a:r>
              <a:rPr lang="en-US" sz="2400" b="1" dirty="0" smtClean="0">
                <a:solidFill>
                  <a:srgbClr val="FF0000"/>
                </a:solidFill>
              </a:rPr>
              <a:t>Materials used for packaging: Glass, Wood, Tin, </a:t>
            </a:r>
            <a:r>
              <a:rPr lang="en-US" sz="2400" b="1" dirty="0" err="1" smtClean="0">
                <a:solidFill>
                  <a:srgbClr val="FF0000"/>
                </a:solidFill>
              </a:rPr>
              <a:t>Aluminium</a:t>
            </a:r>
            <a:r>
              <a:rPr lang="en-US" sz="2400" b="1" dirty="0" smtClean="0">
                <a:solidFill>
                  <a:srgbClr val="FF0000"/>
                </a:solidFill>
              </a:rPr>
              <a:t> Foil, Plastics, Paper, Cloths etc.</a:t>
            </a:r>
            <a:endParaRPr lang="en-US" sz="2400" b="1" dirty="0">
              <a:solidFill>
                <a:schemeClr val="bg1"/>
              </a:solidFill>
            </a:endParaRPr>
          </a:p>
        </p:txBody>
      </p:sp>
      <p:sp>
        <p:nvSpPr>
          <p:cNvPr id="5"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pic>
        <p:nvPicPr>
          <p:cNvPr id="1026" name="Picture 2" descr="Image result for sensodyne"/>
          <p:cNvPicPr>
            <a:picLocks noChangeAspect="1" noChangeArrowheads="1"/>
          </p:cNvPicPr>
          <p:nvPr/>
        </p:nvPicPr>
        <p:blipFill rotWithShape="1">
          <a:blip r:embed="rId10">
            <a:extLst>
              <a:ext uri="{28A0092B-C50C-407E-A947-70E740481C1C}">
                <a14:useLocalDpi xmlns:a14="http://schemas.microsoft.com/office/drawing/2010/main" val="0"/>
              </a:ext>
            </a:extLst>
          </a:blip>
          <a:srcRect l="1816" t="32147" r="1509" b="32529"/>
          <a:stretch/>
        </p:blipFill>
        <p:spPr bwMode="auto">
          <a:xfrm>
            <a:off x="2453423" y="4531361"/>
            <a:ext cx="5003366" cy="1828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951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wipe(down)">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784080" cy="900332"/>
          </a:xfrm>
        </p:spPr>
        <p:txBody>
          <a:bodyPr/>
          <a:lstStyle/>
          <a:p>
            <a:r>
              <a:rPr lang="en-US" b="1" u="sng" dirty="0"/>
              <a:t>Level of Product</a:t>
            </a:r>
          </a:p>
        </p:txBody>
      </p:sp>
      <p:sp>
        <p:nvSpPr>
          <p:cNvPr id="3" name="Oval 2"/>
          <p:cNvSpPr/>
          <p:nvPr/>
        </p:nvSpPr>
        <p:spPr>
          <a:xfrm>
            <a:off x="566670" y="1815921"/>
            <a:ext cx="4005334" cy="400533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Core</a:t>
            </a:r>
          </a:p>
          <a:p>
            <a:pPr algn="ctr"/>
            <a:r>
              <a:rPr lang="en-US" sz="2400" b="1" dirty="0">
                <a:solidFill>
                  <a:srgbClr val="FF0000"/>
                </a:solidFill>
              </a:rPr>
              <a:t>Product</a:t>
            </a:r>
          </a:p>
        </p:txBody>
      </p:sp>
      <p:grpSp>
        <p:nvGrpSpPr>
          <p:cNvPr id="4" name="Group 3"/>
          <p:cNvGrpSpPr/>
          <p:nvPr/>
        </p:nvGrpSpPr>
        <p:grpSpPr>
          <a:xfrm>
            <a:off x="566669" y="1815920"/>
            <a:ext cx="5783782" cy="4005334"/>
            <a:chOff x="566669" y="1815920"/>
            <a:chExt cx="5783782" cy="4005334"/>
          </a:xfrm>
        </p:grpSpPr>
        <p:sp>
          <p:nvSpPr>
            <p:cNvPr id="9" name="Oval 8"/>
            <p:cNvSpPr/>
            <p:nvPr/>
          </p:nvSpPr>
          <p:spPr>
            <a:xfrm>
              <a:off x="566669" y="1815920"/>
              <a:ext cx="5701289" cy="400533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0000"/>
                </a:solidFill>
              </a:endParaRPr>
            </a:p>
          </p:txBody>
        </p:sp>
        <p:sp>
          <p:nvSpPr>
            <p:cNvPr id="14" name="Content Placeholder 2"/>
            <p:cNvSpPr txBox="1">
              <a:spLocks/>
            </p:cNvSpPr>
            <p:nvPr/>
          </p:nvSpPr>
          <p:spPr>
            <a:xfrm>
              <a:off x="4428085" y="3250587"/>
              <a:ext cx="1922366" cy="57443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3500"/>
                </a:lnSpc>
                <a:spcBef>
                  <a:spcPts val="0"/>
                </a:spcBef>
                <a:spcAft>
                  <a:spcPts val="0"/>
                </a:spcAft>
                <a:buFont typeface="Wingdings" pitchFamily="2" charset="2"/>
                <a:buNone/>
              </a:pPr>
              <a:r>
                <a:rPr lang="en-US" sz="2400" b="1" dirty="0">
                  <a:solidFill>
                    <a:srgbClr val="FF0000"/>
                  </a:solidFill>
                </a:rPr>
                <a:t>Basic/Actual Product</a:t>
              </a:r>
              <a:endParaRPr lang="en-US" sz="2400" dirty="0">
                <a:solidFill>
                  <a:schemeClr val="bg1"/>
                </a:solidFill>
              </a:endParaRPr>
            </a:p>
          </p:txBody>
        </p:sp>
      </p:grpSp>
      <p:grpSp>
        <p:nvGrpSpPr>
          <p:cNvPr id="6" name="Group 5"/>
          <p:cNvGrpSpPr/>
          <p:nvPr/>
        </p:nvGrpSpPr>
        <p:grpSpPr>
          <a:xfrm>
            <a:off x="566668" y="1815919"/>
            <a:ext cx="7613747" cy="4005334"/>
            <a:chOff x="566668" y="1815919"/>
            <a:chExt cx="7613747" cy="4005334"/>
          </a:xfrm>
        </p:grpSpPr>
        <p:sp>
          <p:nvSpPr>
            <p:cNvPr id="11" name="Oval 10"/>
            <p:cNvSpPr/>
            <p:nvPr/>
          </p:nvSpPr>
          <p:spPr>
            <a:xfrm>
              <a:off x="566668" y="1815919"/>
              <a:ext cx="7613747" cy="400533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6122841" y="3244149"/>
              <a:ext cx="1922366" cy="57443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3500"/>
                </a:lnSpc>
                <a:spcBef>
                  <a:spcPts val="0"/>
                </a:spcBef>
                <a:spcAft>
                  <a:spcPts val="0"/>
                </a:spcAft>
                <a:buFont typeface="Wingdings" pitchFamily="2" charset="2"/>
                <a:buNone/>
              </a:pPr>
              <a:r>
                <a:rPr lang="en-US" sz="2400" b="1" dirty="0">
                  <a:solidFill>
                    <a:srgbClr val="FF0000"/>
                  </a:solidFill>
                </a:rPr>
                <a:t>Expected Product</a:t>
              </a:r>
              <a:endParaRPr lang="en-US" sz="2400" dirty="0">
                <a:solidFill>
                  <a:schemeClr val="bg1"/>
                </a:solidFill>
              </a:endParaRPr>
            </a:p>
          </p:txBody>
        </p:sp>
      </p:grpSp>
      <p:grpSp>
        <p:nvGrpSpPr>
          <p:cNvPr id="7" name="Group 6"/>
          <p:cNvGrpSpPr/>
          <p:nvPr/>
        </p:nvGrpSpPr>
        <p:grpSpPr>
          <a:xfrm>
            <a:off x="566668" y="1815918"/>
            <a:ext cx="9414951" cy="4005334"/>
            <a:chOff x="566668" y="1815918"/>
            <a:chExt cx="9414951" cy="4005334"/>
          </a:xfrm>
        </p:grpSpPr>
        <p:sp>
          <p:nvSpPr>
            <p:cNvPr id="12" name="Oval 11"/>
            <p:cNvSpPr/>
            <p:nvPr/>
          </p:nvSpPr>
          <p:spPr>
            <a:xfrm>
              <a:off x="566668" y="1815918"/>
              <a:ext cx="9381868" cy="400533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a:off x="8059253" y="3237711"/>
              <a:ext cx="1922366" cy="57443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3500"/>
                </a:lnSpc>
                <a:spcBef>
                  <a:spcPts val="0"/>
                </a:spcBef>
                <a:spcAft>
                  <a:spcPts val="0"/>
                </a:spcAft>
                <a:buFont typeface="Wingdings" pitchFamily="2" charset="2"/>
                <a:buNone/>
              </a:pPr>
              <a:r>
                <a:rPr lang="en-US" sz="2400" b="1" dirty="0">
                  <a:solidFill>
                    <a:srgbClr val="FF0000"/>
                  </a:solidFill>
                </a:rPr>
                <a:t>Augmented Product </a:t>
              </a:r>
              <a:endParaRPr lang="en-US" sz="2400" dirty="0">
                <a:solidFill>
                  <a:schemeClr val="bg1"/>
                </a:solidFill>
              </a:endParaRPr>
            </a:p>
          </p:txBody>
        </p:sp>
      </p:grpSp>
      <p:grpSp>
        <p:nvGrpSpPr>
          <p:cNvPr id="8" name="Group 7"/>
          <p:cNvGrpSpPr/>
          <p:nvPr/>
        </p:nvGrpSpPr>
        <p:grpSpPr>
          <a:xfrm>
            <a:off x="566666" y="1815917"/>
            <a:ext cx="11036784" cy="4005334"/>
            <a:chOff x="566666" y="1815917"/>
            <a:chExt cx="11036784" cy="4005334"/>
          </a:xfrm>
        </p:grpSpPr>
        <p:sp>
          <p:nvSpPr>
            <p:cNvPr id="13" name="Oval 12"/>
            <p:cNvSpPr/>
            <p:nvPr/>
          </p:nvSpPr>
          <p:spPr>
            <a:xfrm>
              <a:off x="566666" y="1815917"/>
              <a:ext cx="10933487" cy="400533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9681084" y="3237707"/>
              <a:ext cx="1922366" cy="574435"/>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3500"/>
                </a:lnSpc>
                <a:spcBef>
                  <a:spcPts val="0"/>
                </a:spcBef>
                <a:spcAft>
                  <a:spcPts val="0"/>
                </a:spcAft>
                <a:buFont typeface="Wingdings" pitchFamily="2" charset="2"/>
                <a:buNone/>
              </a:pPr>
              <a:r>
                <a:rPr lang="en-US" sz="2400" b="1" dirty="0">
                  <a:solidFill>
                    <a:srgbClr val="FF0000"/>
                  </a:solidFill>
                </a:rPr>
                <a:t>Potential Product</a:t>
              </a:r>
              <a:endParaRPr lang="en-US" sz="2400" dirty="0">
                <a:solidFill>
                  <a:schemeClr val="bg1"/>
                </a:solidFill>
              </a:endParaRPr>
            </a:p>
          </p:txBody>
        </p:sp>
      </p:grpSp>
      <p:sp>
        <p:nvSpPr>
          <p:cNvPr id="18"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2141776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3000" fill="hold"/>
                                        <p:tgtEl>
                                          <p:spTgt spid="4"/>
                                        </p:tgtEl>
                                        <p:attrNameLst>
                                          <p:attrName>ppt_x</p:attrName>
                                        </p:attrNameLst>
                                      </p:cBhvr>
                                      <p:tavLst>
                                        <p:tav tm="0">
                                          <p:val>
                                            <p:strVal val="0-#ppt_w/2"/>
                                          </p:val>
                                        </p:tav>
                                        <p:tav tm="100000">
                                          <p:val>
                                            <p:strVal val="#ppt_x"/>
                                          </p:val>
                                        </p:tav>
                                      </p:tavLst>
                                    </p:anim>
                                    <p:anim calcmode="lin" valueType="num">
                                      <p:cBhvr additive="base">
                                        <p:cTn id="13" dur="30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3500"/>
                            </p:stCondLst>
                            <p:childTnLst>
                              <p:par>
                                <p:cTn id="15" presetID="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3000" fill="hold"/>
                                        <p:tgtEl>
                                          <p:spTgt spid="6"/>
                                        </p:tgtEl>
                                        <p:attrNameLst>
                                          <p:attrName>ppt_x</p:attrName>
                                        </p:attrNameLst>
                                      </p:cBhvr>
                                      <p:tavLst>
                                        <p:tav tm="0">
                                          <p:val>
                                            <p:strVal val="0-#ppt_w/2"/>
                                          </p:val>
                                        </p:tav>
                                        <p:tav tm="100000">
                                          <p:val>
                                            <p:strVal val="#ppt_x"/>
                                          </p:val>
                                        </p:tav>
                                      </p:tavLst>
                                    </p:anim>
                                    <p:anim calcmode="lin" valueType="num">
                                      <p:cBhvr additive="base">
                                        <p:cTn id="18" dur="30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6500"/>
                            </p:stCondLst>
                            <p:childTnLst>
                              <p:par>
                                <p:cTn id="20" presetID="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3000" fill="hold"/>
                                        <p:tgtEl>
                                          <p:spTgt spid="7"/>
                                        </p:tgtEl>
                                        <p:attrNameLst>
                                          <p:attrName>ppt_x</p:attrName>
                                        </p:attrNameLst>
                                      </p:cBhvr>
                                      <p:tavLst>
                                        <p:tav tm="0">
                                          <p:val>
                                            <p:strVal val="0-#ppt_w/2"/>
                                          </p:val>
                                        </p:tav>
                                        <p:tav tm="100000">
                                          <p:val>
                                            <p:strVal val="#ppt_x"/>
                                          </p:val>
                                        </p:tav>
                                      </p:tavLst>
                                    </p:anim>
                                    <p:anim calcmode="lin" valueType="num">
                                      <p:cBhvr additive="base">
                                        <p:cTn id="23" dur="30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9500"/>
                            </p:stCondLst>
                            <p:childTnLst>
                              <p:par>
                                <p:cTn id="25" presetID="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3000" fill="hold"/>
                                        <p:tgtEl>
                                          <p:spTgt spid="8"/>
                                        </p:tgtEl>
                                        <p:attrNameLst>
                                          <p:attrName>ppt_x</p:attrName>
                                        </p:attrNameLst>
                                      </p:cBhvr>
                                      <p:tavLst>
                                        <p:tav tm="0">
                                          <p:val>
                                            <p:strVal val="0-#ppt_w/2"/>
                                          </p:val>
                                        </p:tav>
                                        <p:tav tm="100000">
                                          <p:val>
                                            <p:strVal val="#ppt_x"/>
                                          </p:val>
                                        </p:tav>
                                      </p:tavLst>
                                    </p:anim>
                                    <p:anim calcmode="lin" valueType="num">
                                      <p:cBhvr additive="base">
                                        <p:cTn id="28" dur="3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Packaging types</a:t>
            </a:r>
            <a:endParaRPr lang="en-US" sz="3600" b="1" u="sng" dirty="0">
              <a:solidFill>
                <a:srgbClr val="FF0000"/>
              </a:solidFill>
            </a:endParaRPr>
          </a:p>
        </p:txBody>
      </p:sp>
      <p:sp>
        <p:nvSpPr>
          <p:cNvPr id="10" name="Content Placeholder 2"/>
          <p:cNvSpPr txBox="1">
            <a:spLocks/>
          </p:cNvSpPr>
          <p:nvPr/>
        </p:nvSpPr>
        <p:spPr>
          <a:xfrm>
            <a:off x="195508" y="730985"/>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300"/>
              </a:lnSpc>
              <a:spcBef>
                <a:spcPts val="0"/>
              </a:spcBef>
              <a:spcAft>
                <a:spcPts val="0"/>
              </a:spcAft>
              <a:buNone/>
            </a:pPr>
            <a:r>
              <a:rPr lang="en-US" sz="2400" b="1" dirty="0" smtClean="0">
                <a:solidFill>
                  <a:srgbClr val="FF0000"/>
                </a:solidFill>
              </a:rPr>
              <a:t>1. Unit Packaging:</a:t>
            </a:r>
          </a:p>
          <a:p>
            <a:pPr marL="0" indent="0">
              <a:lnSpc>
                <a:spcPts val="3300"/>
              </a:lnSpc>
              <a:spcBef>
                <a:spcPts val="0"/>
              </a:spcBef>
              <a:spcAft>
                <a:spcPts val="0"/>
              </a:spcAft>
              <a:buNone/>
            </a:pPr>
            <a:r>
              <a:rPr lang="en-US" sz="2400" b="1" dirty="0" smtClean="0">
                <a:solidFill>
                  <a:schemeClr val="bg1"/>
                </a:solidFill>
              </a:rPr>
              <a:t>One product item is placed in one package. E.g. One candy bar.</a:t>
            </a:r>
          </a:p>
          <a:p>
            <a:pPr marL="0" indent="0">
              <a:lnSpc>
                <a:spcPts val="3300"/>
              </a:lnSpc>
              <a:spcBef>
                <a:spcPts val="0"/>
              </a:spcBef>
              <a:spcAft>
                <a:spcPts val="0"/>
              </a:spcAft>
              <a:buNone/>
            </a:pPr>
            <a:r>
              <a:rPr lang="en-US" sz="2400" b="1" dirty="0" smtClean="0">
                <a:solidFill>
                  <a:srgbClr val="FF0000"/>
                </a:solidFill>
              </a:rPr>
              <a:t>2. Family Packaging:</a:t>
            </a:r>
          </a:p>
          <a:p>
            <a:pPr marL="0" indent="0">
              <a:lnSpc>
                <a:spcPts val="3300"/>
              </a:lnSpc>
              <a:spcBef>
                <a:spcPts val="0"/>
              </a:spcBef>
              <a:spcAft>
                <a:spcPts val="0"/>
              </a:spcAft>
              <a:buNone/>
            </a:pPr>
            <a:r>
              <a:rPr lang="en-US" sz="2400" b="1" dirty="0" smtClean="0">
                <a:solidFill>
                  <a:schemeClr val="bg1"/>
                </a:solidFill>
              </a:rPr>
              <a:t>Multiple items of one product are placed in one package which is also called economy package. E.g. Three candy bars in one pack.</a:t>
            </a:r>
          </a:p>
          <a:p>
            <a:pPr marL="0" indent="0">
              <a:lnSpc>
                <a:spcPts val="3300"/>
              </a:lnSpc>
              <a:spcBef>
                <a:spcPts val="0"/>
              </a:spcBef>
              <a:spcAft>
                <a:spcPts val="0"/>
              </a:spcAft>
              <a:buNone/>
            </a:pPr>
            <a:r>
              <a:rPr lang="en-US" sz="2400" b="1" dirty="0" smtClean="0">
                <a:solidFill>
                  <a:srgbClr val="FF0000"/>
                </a:solidFill>
              </a:rPr>
              <a:t>3. Line Packaging:</a:t>
            </a:r>
          </a:p>
          <a:p>
            <a:pPr marL="0" indent="0">
              <a:lnSpc>
                <a:spcPts val="3300"/>
              </a:lnSpc>
              <a:spcBef>
                <a:spcPts val="0"/>
              </a:spcBef>
              <a:spcAft>
                <a:spcPts val="0"/>
              </a:spcAft>
              <a:buNone/>
            </a:pPr>
            <a:r>
              <a:rPr lang="en-US" sz="2400" b="1" dirty="0" smtClean="0">
                <a:solidFill>
                  <a:schemeClr val="bg1"/>
                </a:solidFill>
              </a:rPr>
              <a:t>Identical packaging is used for all items in a product line. E.g. Identical packaging for all items of Real Juice of </a:t>
            </a:r>
            <a:r>
              <a:rPr lang="en-US" sz="2400" b="1" dirty="0" err="1" smtClean="0">
                <a:solidFill>
                  <a:schemeClr val="bg1"/>
                </a:solidFill>
              </a:rPr>
              <a:t>Dabar</a:t>
            </a:r>
            <a:r>
              <a:rPr lang="en-US" sz="2400" b="1" dirty="0" smtClean="0">
                <a:solidFill>
                  <a:schemeClr val="bg1"/>
                </a:solidFill>
              </a:rPr>
              <a:t>.</a:t>
            </a:r>
          </a:p>
          <a:p>
            <a:pPr marL="0" indent="0">
              <a:lnSpc>
                <a:spcPts val="3300"/>
              </a:lnSpc>
              <a:spcBef>
                <a:spcPts val="0"/>
              </a:spcBef>
              <a:spcAft>
                <a:spcPts val="0"/>
              </a:spcAft>
              <a:buNone/>
            </a:pPr>
            <a:r>
              <a:rPr lang="en-US" sz="2400" b="1" dirty="0" smtClean="0">
                <a:solidFill>
                  <a:srgbClr val="FF0000"/>
                </a:solidFill>
              </a:rPr>
              <a:t>4. Banded Packaging:</a:t>
            </a:r>
          </a:p>
          <a:p>
            <a:pPr marL="0" indent="0">
              <a:lnSpc>
                <a:spcPts val="3300"/>
              </a:lnSpc>
              <a:spcBef>
                <a:spcPts val="0"/>
              </a:spcBef>
              <a:spcAft>
                <a:spcPts val="0"/>
              </a:spcAft>
              <a:buNone/>
            </a:pPr>
            <a:r>
              <a:rPr lang="en-US" sz="2400" b="1" dirty="0" smtClean="0">
                <a:solidFill>
                  <a:schemeClr val="bg1"/>
                </a:solidFill>
              </a:rPr>
              <a:t>Several related product items are packed in one package. E.g. Shampoo, soap and hair oil in one package.</a:t>
            </a:r>
          </a:p>
          <a:p>
            <a:pPr marL="0" indent="0">
              <a:lnSpc>
                <a:spcPts val="3300"/>
              </a:lnSpc>
              <a:spcBef>
                <a:spcPts val="0"/>
              </a:spcBef>
              <a:spcAft>
                <a:spcPts val="0"/>
              </a:spcAft>
              <a:buNone/>
            </a:pPr>
            <a:r>
              <a:rPr lang="en-US" sz="2400" b="1" dirty="0" smtClean="0">
                <a:solidFill>
                  <a:srgbClr val="FF0000"/>
                </a:solidFill>
              </a:rPr>
              <a:t>5. Multiple Packaging:</a:t>
            </a:r>
          </a:p>
          <a:p>
            <a:pPr marL="0" indent="0">
              <a:lnSpc>
                <a:spcPts val="3300"/>
              </a:lnSpc>
              <a:spcBef>
                <a:spcPts val="0"/>
              </a:spcBef>
              <a:spcAft>
                <a:spcPts val="0"/>
              </a:spcAft>
              <a:buNone/>
            </a:pPr>
            <a:r>
              <a:rPr lang="en-US" sz="2400" b="1" dirty="0" smtClean="0">
                <a:solidFill>
                  <a:schemeClr val="bg1"/>
                </a:solidFill>
              </a:rPr>
              <a:t>Separate packages are used according to size and weight of the product. E.g. Packs of 500grams and 1kg.</a:t>
            </a:r>
            <a:endParaRPr lang="en-US" sz="2400" b="1" dirty="0">
              <a:solidFill>
                <a:schemeClr val="bg1"/>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4932733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 calcmode="lin" valueType="num">
                                      <p:cBhvr additive="base">
                                        <p:cTn id="27"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 calcmode="lin" valueType="num">
                                      <p:cBhvr additive="base">
                                        <p:cTn id="31"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 calcmode="lin" valueType="num">
                                      <p:cBhvr additive="base">
                                        <p:cTn id="37"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xEl>
                                              <p:pRg st="7" end="7"/>
                                            </p:txEl>
                                          </p:spTgt>
                                        </p:tgtEl>
                                        <p:attrNameLst>
                                          <p:attrName>style.visibility</p:attrName>
                                        </p:attrNameLst>
                                      </p:cBhvr>
                                      <p:to>
                                        <p:strVal val="visible"/>
                                      </p:to>
                                    </p:set>
                                    <p:anim calcmode="lin" valueType="num">
                                      <p:cBhvr additive="base">
                                        <p:cTn id="41"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 calcmode="lin" valueType="num">
                                      <p:cBhvr additive="base">
                                        <p:cTn id="47"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
                                            <p:txEl>
                                              <p:pRg st="9" end="9"/>
                                            </p:txEl>
                                          </p:spTgt>
                                        </p:tgtEl>
                                        <p:attrNameLst>
                                          <p:attrName>style.visibility</p:attrName>
                                        </p:attrNameLst>
                                      </p:cBhvr>
                                      <p:to>
                                        <p:strVal val="visible"/>
                                      </p:to>
                                    </p:set>
                                    <p:anim calcmode="lin" valueType="num">
                                      <p:cBhvr additive="base">
                                        <p:cTn id="51"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Essentials of good package</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6" name="Oval 5"/>
          <p:cNvSpPr/>
          <p:nvPr/>
        </p:nvSpPr>
        <p:spPr>
          <a:xfrm>
            <a:off x="999743" y="969264"/>
            <a:ext cx="3316225" cy="1304544"/>
          </a:xfrm>
          <a:prstGeom prst="ellipse">
            <a:avLst/>
          </a:prstGeom>
          <a:effectLst>
            <a:glow rad="139700">
              <a:schemeClr val="accent3">
                <a:satMod val="175000"/>
                <a:alpha val="40000"/>
              </a:schemeClr>
            </a:glow>
            <a:outerShdw blurRad="152400" dist="317500" dir="5400000" sx="90000" sy="-19000" rotWithShape="0">
              <a:prstClr val="black">
                <a:alpha val="15000"/>
              </a:prstClr>
            </a:outerShdw>
            <a:softEdge rad="635000"/>
          </a:effectLst>
          <a:scene3d>
            <a:camera prst="perspectiveHeroicExtremeLeftFacing"/>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Economical</a:t>
            </a:r>
            <a:endParaRPr lang="en-US" sz="2800" b="1" dirty="0">
              <a:solidFill>
                <a:schemeClr val="bg1"/>
              </a:solidFill>
            </a:endParaRPr>
          </a:p>
        </p:txBody>
      </p:sp>
      <p:sp>
        <p:nvSpPr>
          <p:cNvPr id="7" name="Oval 6"/>
          <p:cNvSpPr/>
          <p:nvPr/>
        </p:nvSpPr>
        <p:spPr>
          <a:xfrm>
            <a:off x="3629152" y="3102360"/>
            <a:ext cx="3701142" cy="1304544"/>
          </a:xfrm>
          <a:prstGeom prst="ellipse">
            <a:avLst/>
          </a:prstGeom>
          <a:effectLst>
            <a:glow rad="139700">
              <a:schemeClr val="accent3">
                <a:satMod val="175000"/>
                <a:alpha val="40000"/>
              </a:schemeClr>
            </a:glow>
            <a:outerShdw blurRad="152400" dist="317500" dir="5400000" sx="90000" sy="-19000" rotWithShape="0">
              <a:prstClr val="black">
                <a:alpha val="15000"/>
              </a:prstClr>
            </a:outerShdw>
            <a:softEdge rad="635000"/>
          </a:effectLst>
          <a:scene3d>
            <a:camera prst="perspectiveHeroicExtremeLeftFacing"/>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Communicative </a:t>
            </a:r>
            <a:endParaRPr lang="en-US" sz="2800" b="1" dirty="0">
              <a:solidFill>
                <a:schemeClr val="bg1"/>
              </a:solidFill>
            </a:endParaRPr>
          </a:p>
        </p:txBody>
      </p:sp>
      <p:sp>
        <p:nvSpPr>
          <p:cNvPr id="8" name="Oval 7"/>
          <p:cNvSpPr/>
          <p:nvPr/>
        </p:nvSpPr>
        <p:spPr>
          <a:xfrm>
            <a:off x="0" y="5235457"/>
            <a:ext cx="3629152" cy="1304544"/>
          </a:xfrm>
          <a:prstGeom prst="ellipse">
            <a:avLst/>
          </a:prstGeom>
          <a:effectLst>
            <a:glow rad="139700">
              <a:schemeClr val="accent3">
                <a:satMod val="175000"/>
                <a:alpha val="40000"/>
              </a:schemeClr>
            </a:glow>
            <a:outerShdw blurRad="152400" dist="317500" dir="5400000" sx="90000" sy="-19000" rotWithShape="0">
              <a:prstClr val="black">
                <a:alpha val="15000"/>
              </a:prstClr>
            </a:outerShdw>
            <a:softEdge rad="635000"/>
          </a:effectLst>
          <a:scene3d>
            <a:camera prst="perspectiveHeroicExtremeLeftFacing"/>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Eco-friendly</a:t>
            </a:r>
            <a:endParaRPr lang="en-US" sz="2800" b="1" dirty="0">
              <a:solidFill>
                <a:schemeClr val="bg1"/>
              </a:solidFill>
            </a:endParaRPr>
          </a:p>
        </p:txBody>
      </p:sp>
      <p:sp>
        <p:nvSpPr>
          <p:cNvPr id="9" name="Oval 8"/>
          <p:cNvSpPr/>
          <p:nvPr/>
        </p:nvSpPr>
        <p:spPr>
          <a:xfrm>
            <a:off x="8217697" y="4826082"/>
            <a:ext cx="3974303" cy="1265065"/>
          </a:xfrm>
          <a:prstGeom prst="ellipse">
            <a:avLst/>
          </a:prstGeom>
          <a:effectLst>
            <a:glow rad="139700">
              <a:schemeClr val="accent3">
                <a:satMod val="175000"/>
                <a:alpha val="40000"/>
              </a:schemeClr>
            </a:glow>
            <a:outerShdw blurRad="152400" dist="317500" dir="5400000" sx="90000" sy="-19000" rotWithShape="0">
              <a:prstClr val="black">
                <a:alpha val="15000"/>
              </a:prstClr>
            </a:outerShdw>
            <a:softEdge rad="635000"/>
          </a:effectLst>
          <a:scene3d>
            <a:camera prst="perspectiveHeroicExtremeLeftFacing"/>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Attractive </a:t>
            </a:r>
            <a:endParaRPr lang="en-US" sz="2800" b="1" dirty="0">
              <a:solidFill>
                <a:schemeClr val="bg1"/>
              </a:solidFill>
            </a:endParaRPr>
          </a:p>
        </p:txBody>
      </p:sp>
      <p:sp>
        <p:nvSpPr>
          <p:cNvPr id="11" name="Oval 10"/>
          <p:cNvSpPr/>
          <p:nvPr/>
        </p:nvSpPr>
        <p:spPr>
          <a:xfrm>
            <a:off x="7272817" y="1020196"/>
            <a:ext cx="3375733" cy="1304544"/>
          </a:xfrm>
          <a:prstGeom prst="ellipse">
            <a:avLst/>
          </a:prstGeom>
          <a:effectLst>
            <a:glow rad="139700">
              <a:schemeClr val="accent3">
                <a:satMod val="175000"/>
                <a:alpha val="40000"/>
              </a:schemeClr>
            </a:glow>
            <a:outerShdw blurRad="152400" dist="317500" dir="5400000" sx="90000" sy="-19000" rotWithShape="0">
              <a:prstClr val="black">
                <a:alpha val="15000"/>
              </a:prstClr>
            </a:outerShdw>
            <a:softEdge rad="635000"/>
          </a:effectLst>
          <a:scene3d>
            <a:camera prst="perspectiveHeroicExtremeLeftFacing"/>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Functional</a:t>
            </a:r>
            <a:endParaRPr lang="en-US" sz="2800" b="1" dirty="0">
              <a:solidFill>
                <a:schemeClr val="bg1"/>
              </a:solidFill>
            </a:endParaRPr>
          </a:p>
        </p:txBody>
      </p:sp>
    </p:spTree>
    <p:extLst>
      <p:ext uri="{BB962C8B-B14F-4D97-AF65-F5344CB8AC3E}">
        <p14:creationId xmlns:p14="http://schemas.microsoft.com/office/powerpoint/2010/main" val="27616485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4276" t="1856" b="3161"/>
          <a:stretch/>
        </p:blipFill>
        <p:spPr bwMode="auto">
          <a:xfrm>
            <a:off x="0" y="1331258"/>
            <a:ext cx="12192000" cy="55172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3600" b="1" u="sng" dirty="0" smtClean="0"/>
              <a:t>Product line &amp; mix strategies</a:t>
            </a:r>
            <a:endParaRPr lang="en-US" sz="3600" b="1" u="sng" dirty="0">
              <a:solidFill>
                <a:srgbClr val="FF0000"/>
              </a:solidFill>
            </a:endParaRPr>
          </a:p>
        </p:txBody>
      </p:sp>
      <p:sp>
        <p:nvSpPr>
          <p:cNvPr id="10" name="Content Placeholder 2"/>
          <p:cNvSpPr txBox="1">
            <a:spLocks/>
          </p:cNvSpPr>
          <p:nvPr/>
        </p:nvSpPr>
        <p:spPr>
          <a:xfrm>
            <a:off x="195508" y="730985"/>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3300"/>
              </a:lnSpc>
              <a:spcBef>
                <a:spcPts val="0"/>
              </a:spcBef>
              <a:spcAft>
                <a:spcPts val="0"/>
              </a:spcAft>
              <a:buNone/>
            </a:pPr>
            <a:r>
              <a:rPr lang="en-US" sz="2800" b="1" dirty="0" smtClean="0">
                <a:solidFill>
                  <a:srgbClr val="FF0000"/>
                </a:solidFill>
              </a:rPr>
              <a:t>What is product line? &amp; What is product mix?</a:t>
            </a:r>
          </a:p>
          <a:p>
            <a:pPr marL="0" indent="0" algn="just">
              <a:lnSpc>
                <a:spcPts val="3300"/>
              </a:lnSpc>
              <a:spcBef>
                <a:spcPts val="0"/>
              </a:spcBef>
              <a:spcAft>
                <a:spcPts val="0"/>
              </a:spcAft>
              <a:buNone/>
            </a:pPr>
            <a:endParaRPr lang="en-US" sz="2400" b="1" dirty="0">
              <a:solidFill>
                <a:schemeClr val="bg1"/>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7041914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898"/>
            <a:ext cx="12192000" cy="67173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3600" b="1" u="sng" dirty="0" smtClean="0"/>
              <a:t>Product line &amp; mix strategies</a:t>
            </a:r>
            <a:endParaRPr lang="en-US" sz="3600" b="1" u="sng" dirty="0">
              <a:solidFill>
                <a:srgbClr val="FF0000"/>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23651545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Product line &amp; mix strategies</a:t>
            </a:r>
            <a:endParaRPr lang="en-US" sz="3600" b="1" u="sng" dirty="0">
              <a:solidFill>
                <a:srgbClr val="FF0000"/>
              </a:solidFill>
            </a:endParaRPr>
          </a:p>
        </p:txBody>
      </p:sp>
      <p:sp>
        <p:nvSpPr>
          <p:cNvPr id="10" name="Content Placeholder 2"/>
          <p:cNvSpPr txBox="1">
            <a:spLocks/>
          </p:cNvSpPr>
          <p:nvPr/>
        </p:nvSpPr>
        <p:spPr>
          <a:xfrm>
            <a:off x="195508" y="730985"/>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lnSpc>
                <a:spcPts val="3000"/>
              </a:lnSpc>
              <a:spcBef>
                <a:spcPts val="0"/>
              </a:spcBef>
              <a:spcAft>
                <a:spcPts val="0"/>
              </a:spcAft>
              <a:buNone/>
            </a:pPr>
            <a:r>
              <a:rPr lang="en-US" sz="2800" b="1" dirty="0" smtClean="0">
                <a:solidFill>
                  <a:srgbClr val="FF0000"/>
                </a:solidFill>
              </a:rPr>
              <a:t>What is product line?</a:t>
            </a:r>
            <a:endParaRPr lang="en-US" sz="2400" b="1" dirty="0" smtClean="0">
              <a:solidFill>
                <a:srgbClr val="FF0000"/>
              </a:solidFill>
            </a:endParaRPr>
          </a:p>
          <a:p>
            <a:pPr marL="0" indent="0" algn="just">
              <a:lnSpc>
                <a:spcPts val="3000"/>
              </a:lnSpc>
              <a:spcBef>
                <a:spcPts val="0"/>
              </a:spcBef>
              <a:spcAft>
                <a:spcPts val="0"/>
              </a:spcAft>
              <a:buNone/>
            </a:pPr>
            <a:r>
              <a:rPr lang="en-US" sz="2400" dirty="0" smtClean="0">
                <a:solidFill>
                  <a:schemeClr val="bg1"/>
                </a:solidFill>
              </a:rPr>
              <a:t>Product line is a group of closely related products.</a:t>
            </a:r>
          </a:p>
          <a:p>
            <a:pPr marL="0" indent="0" algn="just">
              <a:lnSpc>
                <a:spcPts val="3000"/>
              </a:lnSpc>
              <a:spcBef>
                <a:spcPts val="0"/>
              </a:spcBef>
              <a:spcAft>
                <a:spcPts val="0"/>
              </a:spcAft>
              <a:buNone/>
            </a:pPr>
            <a:r>
              <a:rPr lang="en-US" sz="2400" dirty="0" smtClean="0">
                <a:solidFill>
                  <a:schemeClr val="bg1"/>
                </a:solidFill>
              </a:rPr>
              <a:t>They perform similar function and fulfill the identical needs and wants of the customers.</a:t>
            </a:r>
          </a:p>
          <a:p>
            <a:pPr marL="0" indent="0" algn="just">
              <a:lnSpc>
                <a:spcPts val="3000"/>
              </a:lnSpc>
              <a:spcBef>
                <a:spcPts val="0"/>
              </a:spcBef>
              <a:spcAft>
                <a:spcPts val="0"/>
              </a:spcAft>
              <a:buNone/>
            </a:pPr>
            <a:r>
              <a:rPr lang="en-US" sz="2400" dirty="0" smtClean="0">
                <a:solidFill>
                  <a:schemeClr val="bg1"/>
                </a:solidFill>
              </a:rPr>
              <a:t>They are sold to the same customer groups.</a:t>
            </a:r>
          </a:p>
          <a:p>
            <a:pPr marL="0" indent="0" algn="just">
              <a:lnSpc>
                <a:spcPts val="3000"/>
              </a:lnSpc>
              <a:spcBef>
                <a:spcPts val="0"/>
              </a:spcBef>
              <a:spcAft>
                <a:spcPts val="0"/>
              </a:spcAft>
              <a:buNone/>
            </a:pPr>
            <a:r>
              <a:rPr lang="en-US" sz="2400" dirty="0" smtClean="0">
                <a:solidFill>
                  <a:schemeClr val="bg1"/>
                </a:solidFill>
              </a:rPr>
              <a:t>They are marketed through the same channels.</a:t>
            </a:r>
          </a:p>
          <a:p>
            <a:pPr marL="0" indent="0" algn="just">
              <a:lnSpc>
                <a:spcPts val="3000"/>
              </a:lnSpc>
              <a:spcBef>
                <a:spcPts val="0"/>
              </a:spcBef>
              <a:spcAft>
                <a:spcPts val="0"/>
              </a:spcAft>
              <a:buNone/>
            </a:pPr>
            <a:r>
              <a:rPr lang="en-US" sz="2400" dirty="0" smtClean="0">
                <a:solidFill>
                  <a:schemeClr val="bg1"/>
                </a:solidFill>
              </a:rPr>
              <a:t>They fall within given price range.</a:t>
            </a:r>
          </a:p>
          <a:p>
            <a:pPr marL="0" indent="0" algn="just">
              <a:lnSpc>
                <a:spcPts val="3000"/>
              </a:lnSpc>
              <a:spcBef>
                <a:spcPts val="0"/>
              </a:spcBef>
              <a:spcAft>
                <a:spcPts val="0"/>
              </a:spcAft>
              <a:buNone/>
            </a:pPr>
            <a:endParaRPr lang="en-US" sz="2400" dirty="0">
              <a:solidFill>
                <a:schemeClr val="bg1"/>
              </a:solidFill>
            </a:endParaRPr>
          </a:p>
          <a:p>
            <a:pPr marL="0" indent="0" algn="just">
              <a:lnSpc>
                <a:spcPts val="3000"/>
              </a:lnSpc>
              <a:spcBef>
                <a:spcPts val="0"/>
              </a:spcBef>
              <a:spcAft>
                <a:spcPts val="0"/>
              </a:spcAft>
              <a:buNone/>
            </a:pPr>
            <a:r>
              <a:rPr lang="en-US" sz="2400" b="1" u="sng" dirty="0" smtClean="0">
                <a:solidFill>
                  <a:schemeClr val="bg1"/>
                </a:solidFill>
              </a:rPr>
              <a:t>William J. Stanton</a:t>
            </a:r>
          </a:p>
          <a:p>
            <a:pPr marL="0" indent="0" algn="just">
              <a:lnSpc>
                <a:spcPts val="3000"/>
              </a:lnSpc>
              <a:spcBef>
                <a:spcPts val="0"/>
              </a:spcBef>
              <a:spcAft>
                <a:spcPts val="0"/>
              </a:spcAft>
              <a:buNone/>
            </a:pPr>
            <a:r>
              <a:rPr lang="en-US" sz="2400" dirty="0" smtClean="0">
                <a:solidFill>
                  <a:schemeClr val="bg1"/>
                </a:solidFill>
              </a:rPr>
              <a:t>A broad group of product, intended for essentially similar uses and possessing reasonably similar physical characteristics, constitutes a product line.</a:t>
            </a:r>
          </a:p>
          <a:p>
            <a:pPr marL="0" indent="0" algn="just">
              <a:lnSpc>
                <a:spcPts val="3000"/>
              </a:lnSpc>
              <a:spcBef>
                <a:spcPts val="0"/>
              </a:spcBef>
              <a:spcAft>
                <a:spcPts val="0"/>
              </a:spcAft>
              <a:buNone/>
            </a:pPr>
            <a:endParaRPr lang="en-US" sz="2400" dirty="0" smtClean="0">
              <a:solidFill>
                <a:schemeClr val="bg1"/>
              </a:solidFill>
            </a:endParaRPr>
          </a:p>
          <a:p>
            <a:pPr marL="0" indent="0" algn="just">
              <a:lnSpc>
                <a:spcPts val="3000"/>
              </a:lnSpc>
              <a:spcBef>
                <a:spcPts val="0"/>
              </a:spcBef>
              <a:spcAft>
                <a:spcPts val="0"/>
              </a:spcAft>
              <a:buNone/>
            </a:pPr>
            <a:r>
              <a:rPr lang="en-US" sz="2400" b="1" u="sng" dirty="0" smtClean="0">
                <a:solidFill>
                  <a:schemeClr val="bg1"/>
                </a:solidFill>
              </a:rPr>
              <a:t>Cravens, Hills and Woodruff</a:t>
            </a:r>
          </a:p>
          <a:p>
            <a:pPr marL="0" indent="0" algn="just">
              <a:lnSpc>
                <a:spcPts val="3000"/>
              </a:lnSpc>
              <a:spcBef>
                <a:spcPts val="0"/>
              </a:spcBef>
              <a:spcAft>
                <a:spcPts val="0"/>
              </a:spcAft>
              <a:buNone/>
            </a:pPr>
            <a:r>
              <a:rPr lang="en-US" sz="2400" dirty="0" smtClean="0">
                <a:solidFill>
                  <a:schemeClr val="bg1"/>
                </a:solidFill>
              </a:rPr>
              <a:t>Product line is a group of products that are in some way related by being alternative to fulfilling the same customer need by being marketed to the same target markets or through the same distribution network, or by being in a common price category.</a:t>
            </a: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42146168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 calcmode="lin" valueType="num">
                                      <p:cBhvr additive="base">
                                        <p:cTn id="29"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animEffect transition="in" filter="fade">
                                      <p:cBhvr>
                                        <p:cTn id="35" dur="1000"/>
                                        <p:tgtEl>
                                          <p:spTgt spid="10">
                                            <p:txEl>
                                              <p:pRg st="7" end="7"/>
                                            </p:txEl>
                                          </p:spTgt>
                                        </p:tgtEl>
                                      </p:cBhvr>
                                    </p:animEffect>
                                    <p:anim calcmode="lin" valueType="num">
                                      <p:cBhvr>
                                        <p:cTn id="36"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7" end="7"/>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0">
                                            <p:txEl>
                                              <p:pRg st="8" end="8"/>
                                            </p:txEl>
                                          </p:spTgt>
                                        </p:tgtEl>
                                        <p:attrNameLst>
                                          <p:attrName>style.visibility</p:attrName>
                                        </p:attrNameLst>
                                      </p:cBhvr>
                                      <p:to>
                                        <p:strVal val="visible"/>
                                      </p:to>
                                    </p:set>
                                    <p:animEffect transition="in" filter="fade">
                                      <p:cBhvr>
                                        <p:cTn id="40" dur="1000"/>
                                        <p:tgtEl>
                                          <p:spTgt spid="10">
                                            <p:txEl>
                                              <p:pRg st="8" end="8"/>
                                            </p:txEl>
                                          </p:spTgt>
                                        </p:tgtEl>
                                      </p:cBhvr>
                                    </p:animEffect>
                                    <p:anim calcmode="lin" valueType="num">
                                      <p:cBhvr>
                                        <p:cTn id="41"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10">
                                            <p:txEl>
                                              <p:pRg st="8" end="8"/>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
                                            <p:txEl>
                                              <p:pRg st="10" end="10"/>
                                            </p:txEl>
                                          </p:spTgt>
                                        </p:tgtEl>
                                        <p:attrNameLst>
                                          <p:attrName>style.visibility</p:attrName>
                                        </p:attrNameLst>
                                      </p:cBhvr>
                                      <p:to>
                                        <p:strVal val="visible"/>
                                      </p:to>
                                    </p:set>
                                    <p:animEffect transition="in" filter="fade">
                                      <p:cBhvr>
                                        <p:cTn id="45" dur="1000"/>
                                        <p:tgtEl>
                                          <p:spTgt spid="10">
                                            <p:txEl>
                                              <p:pRg st="10" end="10"/>
                                            </p:txEl>
                                          </p:spTgt>
                                        </p:tgtEl>
                                      </p:cBhvr>
                                    </p:animEffect>
                                    <p:anim calcmode="lin" valueType="num">
                                      <p:cBhvr>
                                        <p:cTn id="46" dur="10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47" dur="1000" fill="hold"/>
                                        <p:tgtEl>
                                          <p:spTgt spid="10">
                                            <p:txEl>
                                              <p:pRg st="10" end="10"/>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0">
                                            <p:txEl>
                                              <p:pRg st="11" end="11"/>
                                            </p:txEl>
                                          </p:spTgt>
                                        </p:tgtEl>
                                        <p:attrNameLst>
                                          <p:attrName>style.visibility</p:attrName>
                                        </p:attrNameLst>
                                      </p:cBhvr>
                                      <p:to>
                                        <p:strVal val="visible"/>
                                      </p:to>
                                    </p:set>
                                    <p:animEffect transition="in" filter="fade">
                                      <p:cBhvr>
                                        <p:cTn id="50" dur="1000"/>
                                        <p:tgtEl>
                                          <p:spTgt spid="10">
                                            <p:txEl>
                                              <p:pRg st="11" end="11"/>
                                            </p:txEl>
                                          </p:spTgt>
                                        </p:tgtEl>
                                      </p:cBhvr>
                                    </p:animEffect>
                                    <p:anim calcmode="lin" valueType="num">
                                      <p:cBhvr>
                                        <p:cTn id="51" dur="1000" fill="hold"/>
                                        <p:tgtEl>
                                          <p:spTgt spid="10">
                                            <p:txEl>
                                              <p:pRg st="11" end="11"/>
                                            </p:txEl>
                                          </p:spTgt>
                                        </p:tgtEl>
                                        <p:attrNameLst>
                                          <p:attrName>ppt_x</p:attrName>
                                        </p:attrNameLst>
                                      </p:cBhvr>
                                      <p:tavLst>
                                        <p:tav tm="0">
                                          <p:val>
                                            <p:strVal val="#ppt_x"/>
                                          </p:val>
                                        </p:tav>
                                        <p:tav tm="100000">
                                          <p:val>
                                            <p:strVal val="#ppt_x"/>
                                          </p:val>
                                        </p:tav>
                                      </p:tavLst>
                                    </p:anim>
                                    <p:anim calcmode="lin" valueType="num">
                                      <p:cBhvr>
                                        <p:cTn id="52" dur="1000" fill="hold"/>
                                        <p:tgtEl>
                                          <p:spTgt spid="10">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Product line &amp; mix strategies</a:t>
            </a:r>
            <a:endParaRPr lang="en-US" sz="3600" b="1" u="sng" dirty="0">
              <a:solidFill>
                <a:srgbClr val="FF0000"/>
              </a:solidFill>
            </a:endParaRPr>
          </a:p>
        </p:txBody>
      </p:sp>
      <p:sp>
        <p:nvSpPr>
          <p:cNvPr id="10" name="Content Placeholder 2"/>
          <p:cNvSpPr txBox="1">
            <a:spLocks/>
          </p:cNvSpPr>
          <p:nvPr/>
        </p:nvSpPr>
        <p:spPr>
          <a:xfrm>
            <a:off x="195508" y="730985"/>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000"/>
              </a:lnSpc>
              <a:spcBef>
                <a:spcPts val="0"/>
              </a:spcBef>
              <a:spcAft>
                <a:spcPts val="0"/>
              </a:spcAft>
              <a:buNone/>
            </a:pPr>
            <a:r>
              <a:rPr lang="en-US" sz="2800" b="1" dirty="0" smtClean="0">
                <a:solidFill>
                  <a:srgbClr val="FF0000"/>
                </a:solidFill>
              </a:rPr>
              <a:t>Product Line Strategies</a:t>
            </a:r>
            <a:endParaRPr lang="en-US" sz="2400" b="1" dirty="0" smtClean="0">
              <a:solidFill>
                <a:srgbClr val="FF0000"/>
              </a:solidFill>
            </a:endParaRPr>
          </a:p>
          <a:p>
            <a:pPr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Product Line Analysis</a:t>
            </a:r>
          </a:p>
          <a:p>
            <a:pPr marL="0" indent="0" algn="just">
              <a:lnSpc>
                <a:spcPts val="3000"/>
              </a:lnSpc>
              <a:spcBef>
                <a:spcPts val="0"/>
              </a:spcBef>
              <a:spcAft>
                <a:spcPts val="0"/>
              </a:spcAft>
              <a:buNone/>
            </a:pPr>
            <a:r>
              <a:rPr lang="en-US" sz="2400" dirty="0">
                <a:solidFill>
                  <a:schemeClr val="bg1"/>
                </a:solidFill>
              </a:rPr>
              <a:t>	</a:t>
            </a:r>
            <a:r>
              <a:rPr lang="en-US" sz="2400" dirty="0" smtClean="0">
                <a:solidFill>
                  <a:schemeClr val="bg1"/>
                </a:solidFill>
              </a:rPr>
              <a:t>Product line strategies require analysis of total sales and profits contributed by each item in the line.</a:t>
            </a:r>
          </a:p>
          <a:p>
            <a:pPr marL="0" indent="0" algn="just">
              <a:lnSpc>
                <a:spcPts val="3000"/>
              </a:lnSpc>
              <a:spcBef>
                <a:spcPts val="0"/>
              </a:spcBef>
              <a:spcAft>
                <a:spcPts val="0"/>
              </a:spcAft>
              <a:buNone/>
            </a:pPr>
            <a:endParaRPr lang="en-US" sz="2400" dirty="0" smtClean="0">
              <a:solidFill>
                <a:schemeClr val="bg1"/>
              </a:solidFill>
            </a:endParaRPr>
          </a:p>
          <a:p>
            <a:pPr algn="just">
              <a:lnSpc>
                <a:spcPts val="3000"/>
              </a:lnSpc>
              <a:spcBef>
                <a:spcPts val="0"/>
              </a:spcBef>
              <a:spcAft>
                <a:spcPts val="0"/>
              </a:spcAft>
              <a:buClr>
                <a:srgbClr val="C00000"/>
              </a:buClr>
              <a:buFont typeface="Wingdings" panose="05000000000000000000" pitchFamily="2" charset="2"/>
              <a:buChar char="q"/>
            </a:pPr>
            <a:r>
              <a:rPr lang="en-US" sz="2400" dirty="0">
                <a:solidFill>
                  <a:schemeClr val="bg1"/>
                </a:solidFill>
              </a:rPr>
              <a:t> </a:t>
            </a:r>
            <a:r>
              <a:rPr lang="en-US" sz="2400" dirty="0" smtClean="0">
                <a:solidFill>
                  <a:schemeClr val="bg1"/>
                </a:solidFill>
              </a:rPr>
              <a:t>Product Line Strategies</a:t>
            </a:r>
          </a:p>
          <a:p>
            <a:pPr lvl="4"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Product Line Length</a:t>
            </a:r>
          </a:p>
          <a:p>
            <a:pPr lvl="4"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Product Line Modernization</a:t>
            </a:r>
          </a:p>
          <a:p>
            <a:pPr lvl="4"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Line Featuring</a:t>
            </a:r>
          </a:p>
          <a:p>
            <a:pPr marL="914400" lvl="4" indent="0" algn="just">
              <a:lnSpc>
                <a:spcPts val="3000"/>
              </a:lnSpc>
              <a:spcBef>
                <a:spcPts val="0"/>
              </a:spcBef>
              <a:spcAft>
                <a:spcPts val="0"/>
              </a:spcAft>
              <a:buClr>
                <a:srgbClr val="C00000"/>
              </a:buClr>
              <a:buNone/>
            </a:pPr>
            <a:r>
              <a:rPr lang="en-US" sz="2400" dirty="0">
                <a:solidFill>
                  <a:schemeClr val="bg1"/>
                </a:solidFill>
              </a:rPr>
              <a:t>	</a:t>
            </a:r>
            <a:endParaRPr lang="en-US" sz="2400" dirty="0" smtClean="0">
              <a:solidFill>
                <a:schemeClr val="bg1"/>
              </a:solidFill>
            </a:endParaRPr>
          </a:p>
          <a:p>
            <a:pPr marL="0" indent="0" algn="just">
              <a:lnSpc>
                <a:spcPts val="3000"/>
              </a:lnSpc>
              <a:spcBef>
                <a:spcPts val="0"/>
              </a:spcBef>
              <a:spcAft>
                <a:spcPts val="0"/>
              </a:spcAft>
              <a:buNone/>
            </a:pPr>
            <a:endParaRPr lang="en-US" sz="2400" dirty="0" smtClean="0">
              <a:solidFill>
                <a:schemeClr val="bg1"/>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Tree>
    <p:extLst>
      <p:ext uri="{BB962C8B-B14F-4D97-AF65-F5344CB8AC3E}">
        <p14:creationId xmlns:p14="http://schemas.microsoft.com/office/powerpoint/2010/main" val="27477611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1000"/>
                                        <p:tgtEl>
                                          <p:spTgt spid="10">
                                            <p:txEl>
                                              <p:pRg st="1" end="1"/>
                                            </p:txEl>
                                          </p:spTgt>
                                        </p:tgtEl>
                                      </p:cBhvr>
                                    </p:animEffect>
                                    <p:anim calcmode="lin" valueType="num">
                                      <p:cBhvr>
                                        <p:cTn id="1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1000"/>
                                        <p:tgtEl>
                                          <p:spTgt spid="10">
                                            <p:txEl>
                                              <p:pRg st="2" end="2"/>
                                            </p:txEl>
                                          </p:spTgt>
                                        </p:tgtEl>
                                      </p:cBhvr>
                                    </p:animEffect>
                                    <p:anim calcmode="lin" valueType="num">
                                      <p:cBhvr>
                                        <p:cTn id="1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1000"/>
                                        <p:tgtEl>
                                          <p:spTgt spid="10">
                                            <p:txEl>
                                              <p:pRg st="4" end="4"/>
                                            </p:txEl>
                                          </p:spTgt>
                                        </p:tgtEl>
                                      </p:cBhvr>
                                    </p:animEffect>
                                    <p:anim calcmode="lin" valueType="num">
                                      <p:cBhvr>
                                        <p:cTn id="24"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Effect transition="in" filter="fade">
                                      <p:cBhvr>
                                        <p:cTn id="28" dur="1000"/>
                                        <p:tgtEl>
                                          <p:spTgt spid="10">
                                            <p:txEl>
                                              <p:pRg st="5" end="5"/>
                                            </p:txEl>
                                          </p:spTgt>
                                        </p:tgtEl>
                                      </p:cBhvr>
                                    </p:animEffect>
                                    <p:anim calcmode="lin" valueType="num">
                                      <p:cBhvr>
                                        <p:cTn id="29"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5" end="5"/>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Effect transition="in" filter="fade">
                                      <p:cBhvr>
                                        <p:cTn id="33" dur="1000"/>
                                        <p:tgtEl>
                                          <p:spTgt spid="10">
                                            <p:txEl>
                                              <p:pRg st="6" end="6"/>
                                            </p:txEl>
                                          </p:spTgt>
                                        </p:tgtEl>
                                      </p:cBhvr>
                                    </p:animEffect>
                                    <p:anim calcmode="lin" valueType="num">
                                      <p:cBhvr>
                                        <p:cTn id="34"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6" end="6"/>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xEl>
                                              <p:pRg st="7" end="7"/>
                                            </p:txEl>
                                          </p:spTgt>
                                        </p:tgtEl>
                                        <p:attrNameLst>
                                          <p:attrName>style.visibility</p:attrName>
                                        </p:attrNameLst>
                                      </p:cBhvr>
                                      <p:to>
                                        <p:strVal val="visible"/>
                                      </p:to>
                                    </p:set>
                                    <p:animEffect transition="in" filter="fade">
                                      <p:cBhvr>
                                        <p:cTn id="38" dur="1000"/>
                                        <p:tgtEl>
                                          <p:spTgt spid="10">
                                            <p:txEl>
                                              <p:pRg st="7" end="7"/>
                                            </p:txEl>
                                          </p:spTgt>
                                        </p:tgtEl>
                                      </p:cBhvr>
                                    </p:animEffect>
                                    <p:anim calcmode="lin" valueType="num">
                                      <p:cBhvr>
                                        <p:cTn id="39"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10">
                                            <p:txEl>
                                              <p:pRg st="7" end="7"/>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
                                            <p:txEl>
                                              <p:pRg st="8" end="8"/>
                                            </p:txEl>
                                          </p:spTgt>
                                        </p:tgtEl>
                                        <p:attrNameLst>
                                          <p:attrName>style.visibility</p:attrName>
                                        </p:attrNameLst>
                                      </p:cBhvr>
                                      <p:to>
                                        <p:strVal val="visible"/>
                                      </p:to>
                                    </p:set>
                                    <p:animEffect transition="in" filter="fade">
                                      <p:cBhvr>
                                        <p:cTn id="43" dur="1000"/>
                                        <p:tgtEl>
                                          <p:spTgt spid="10">
                                            <p:txEl>
                                              <p:pRg st="8" end="8"/>
                                            </p:txEl>
                                          </p:spTgt>
                                        </p:tgtEl>
                                      </p:cBhvr>
                                    </p:animEffect>
                                    <p:anim calcmode="lin" valueType="num">
                                      <p:cBhvr>
                                        <p:cTn id="44"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45"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84170" cy="900332"/>
          </a:xfrm>
        </p:spPr>
        <p:txBody>
          <a:bodyPr>
            <a:normAutofit/>
          </a:bodyPr>
          <a:lstStyle/>
          <a:p>
            <a:r>
              <a:rPr lang="en-US" sz="3600" b="1" u="sng" dirty="0" smtClean="0"/>
              <a:t>Product line &amp; mix strategies</a:t>
            </a:r>
            <a:endParaRPr lang="en-US" sz="3600" b="1" u="sng" dirty="0">
              <a:solidFill>
                <a:srgbClr val="FF0000"/>
              </a:solidFill>
            </a:endParaRPr>
          </a:p>
        </p:txBody>
      </p:sp>
      <p:sp>
        <p:nvSpPr>
          <p:cNvPr id="10" name="Content Placeholder 2"/>
          <p:cNvSpPr txBox="1">
            <a:spLocks/>
          </p:cNvSpPr>
          <p:nvPr/>
        </p:nvSpPr>
        <p:spPr>
          <a:xfrm>
            <a:off x="195508" y="730985"/>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000"/>
              </a:lnSpc>
              <a:spcBef>
                <a:spcPts val="0"/>
              </a:spcBef>
              <a:spcAft>
                <a:spcPts val="0"/>
              </a:spcAft>
              <a:buNone/>
            </a:pPr>
            <a:r>
              <a:rPr lang="en-US" sz="2800" b="1" dirty="0" smtClean="0">
                <a:solidFill>
                  <a:srgbClr val="FF0000"/>
                </a:solidFill>
              </a:rPr>
              <a:t>Product Line Strategies</a:t>
            </a:r>
            <a:endParaRPr lang="en-US" sz="2400" b="1" dirty="0" smtClean="0">
              <a:solidFill>
                <a:srgbClr val="FF0000"/>
              </a:solidFill>
            </a:endParaRPr>
          </a:p>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accent3">
                    <a:lumMod val="75000"/>
                  </a:schemeClr>
                </a:solidFill>
              </a:rPr>
              <a:t>Product Line Length</a:t>
            </a:r>
          </a:p>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Product Line Modernization</a:t>
            </a:r>
          </a:p>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Line Featuring</a:t>
            </a:r>
          </a:p>
          <a:p>
            <a:pPr marL="914400" lvl="4" indent="0" algn="just">
              <a:lnSpc>
                <a:spcPts val="3000"/>
              </a:lnSpc>
              <a:spcBef>
                <a:spcPts val="0"/>
              </a:spcBef>
              <a:spcAft>
                <a:spcPts val="0"/>
              </a:spcAft>
              <a:buClr>
                <a:srgbClr val="C00000"/>
              </a:buClr>
              <a:buNone/>
            </a:pPr>
            <a:r>
              <a:rPr lang="en-US" sz="2400" dirty="0">
                <a:solidFill>
                  <a:schemeClr val="bg1"/>
                </a:solidFill>
              </a:rPr>
              <a:t>	</a:t>
            </a:r>
            <a:endParaRPr lang="en-US" sz="2400" dirty="0" smtClean="0">
              <a:solidFill>
                <a:schemeClr val="bg1"/>
              </a:solidFill>
            </a:endParaRPr>
          </a:p>
          <a:p>
            <a:pPr marL="0" indent="0" algn="just">
              <a:lnSpc>
                <a:spcPts val="3000"/>
              </a:lnSpc>
              <a:spcBef>
                <a:spcPts val="0"/>
              </a:spcBef>
              <a:spcAft>
                <a:spcPts val="0"/>
              </a:spcAft>
              <a:buNone/>
            </a:pPr>
            <a:endParaRPr lang="en-US" sz="2400" dirty="0" smtClean="0">
              <a:solidFill>
                <a:schemeClr val="bg1"/>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7" name="Content Placeholder 2"/>
          <p:cNvSpPr txBox="1">
            <a:spLocks/>
          </p:cNvSpPr>
          <p:nvPr/>
        </p:nvSpPr>
        <p:spPr>
          <a:xfrm>
            <a:off x="307567" y="2241724"/>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3000"/>
              </a:lnSpc>
              <a:spcBef>
                <a:spcPts val="0"/>
              </a:spcBef>
              <a:spcAft>
                <a:spcPts val="0"/>
              </a:spcAft>
              <a:buNone/>
            </a:pPr>
            <a:r>
              <a:rPr lang="en-US" sz="2400" dirty="0" smtClean="0">
                <a:solidFill>
                  <a:schemeClr val="bg1"/>
                </a:solidFill>
              </a:rPr>
              <a:t>It includes total interrelated items in a product line that the company deals in. Organizations seeking high market share carry longer lines. Those seeking profitability carry shorter lines. Product lines tend to lengthen over time. Product line length decisions involve </a:t>
            </a:r>
            <a:r>
              <a:rPr lang="en-US" sz="2400" u="sng" dirty="0" smtClean="0">
                <a:solidFill>
                  <a:schemeClr val="bg1"/>
                </a:solidFill>
              </a:rPr>
              <a:t>line expansion and line contraction.</a:t>
            </a:r>
          </a:p>
          <a:p>
            <a:pPr algn="just">
              <a:lnSpc>
                <a:spcPts val="3000"/>
              </a:lnSpc>
              <a:spcBef>
                <a:spcPts val="0"/>
              </a:spcBef>
              <a:spcAft>
                <a:spcPts val="0"/>
              </a:spcAft>
              <a:buClr>
                <a:schemeClr val="accent2">
                  <a:lumMod val="50000"/>
                </a:schemeClr>
              </a:buClr>
              <a:buFont typeface="Wingdings" panose="05000000000000000000" pitchFamily="2" charset="2"/>
              <a:buChar char="Ø"/>
            </a:pPr>
            <a:r>
              <a:rPr lang="en-US" sz="2400" u="sng" dirty="0" smtClean="0">
                <a:solidFill>
                  <a:schemeClr val="bg1"/>
                </a:solidFill>
              </a:rPr>
              <a:t>Line Expansion:</a:t>
            </a:r>
          </a:p>
          <a:p>
            <a:pPr marL="806450" indent="107950" algn="just">
              <a:lnSpc>
                <a:spcPts val="3000"/>
              </a:lnSpc>
              <a:spcBef>
                <a:spcPts val="0"/>
              </a:spcBef>
              <a:spcAft>
                <a:spcPts val="0"/>
              </a:spcAft>
              <a:buClr>
                <a:schemeClr val="accent6">
                  <a:lumMod val="50000"/>
                </a:schemeClr>
              </a:buClr>
              <a:buFont typeface="Wingdings" panose="05000000000000000000" pitchFamily="2" charset="2"/>
              <a:buChar char="v"/>
              <a:tabLst>
                <a:tab pos="1143000" algn="l"/>
              </a:tabLst>
            </a:pPr>
            <a:r>
              <a:rPr lang="en-US" sz="2400" dirty="0">
                <a:solidFill>
                  <a:schemeClr val="bg1"/>
                </a:solidFill>
              </a:rPr>
              <a:t>	</a:t>
            </a:r>
            <a:r>
              <a:rPr lang="en-US" sz="2400" dirty="0" smtClean="0">
                <a:solidFill>
                  <a:schemeClr val="bg1"/>
                </a:solidFill>
              </a:rPr>
              <a:t>Line Stretching</a:t>
            </a:r>
          </a:p>
          <a:p>
            <a:pPr marL="1828800" indent="228600" algn="just">
              <a:lnSpc>
                <a:spcPts val="3000"/>
              </a:lnSpc>
              <a:spcBef>
                <a:spcPts val="0"/>
              </a:spcBef>
              <a:spcAft>
                <a:spcPts val="0"/>
              </a:spcAft>
              <a:buClr>
                <a:schemeClr val="accent2"/>
              </a:buClr>
              <a:buFont typeface="Wingdings" panose="05000000000000000000" pitchFamily="2" charset="2"/>
              <a:buChar char="§"/>
            </a:pPr>
            <a:r>
              <a:rPr lang="en-US" sz="2400" dirty="0" smtClean="0">
                <a:solidFill>
                  <a:schemeClr val="bg1"/>
                </a:solidFill>
              </a:rPr>
              <a:t>Trending Up - Add higher price items to the line to enhance image.</a:t>
            </a:r>
          </a:p>
          <a:p>
            <a:pPr marL="1828800" indent="228600" algn="just">
              <a:lnSpc>
                <a:spcPts val="3000"/>
              </a:lnSpc>
              <a:spcBef>
                <a:spcPts val="0"/>
              </a:spcBef>
              <a:spcAft>
                <a:spcPts val="0"/>
              </a:spcAft>
              <a:buClr>
                <a:schemeClr val="accent2"/>
              </a:buClr>
              <a:buFont typeface="Wingdings" panose="05000000000000000000" pitchFamily="2" charset="2"/>
              <a:buChar char="§"/>
            </a:pPr>
            <a:r>
              <a:rPr lang="en-US" sz="2400" dirty="0" smtClean="0">
                <a:solidFill>
                  <a:schemeClr val="bg1"/>
                </a:solidFill>
              </a:rPr>
              <a:t>Trending Down - Add lower price items  to the line to block competitor.</a:t>
            </a:r>
          </a:p>
          <a:p>
            <a:pPr marL="860425" indent="-53975" algn="just">
              <a:lnSpc>
                <a:spcPts val="3000"/>
              </a:lnSpc>
              <a:spcBef>
                <a:spcPts val="0"/>
              </a:spcBef>
              <a:spcAft>
                <a:spcPts val="0"/>
              </a:spcAft>
              <a:buClr>
                <a:schemeClr val="accent6">
                  <a:lumMod val="50000"/>
                </a:schemeClr>
              </a:buClr>
              <a:buFont typeface="Wingdings" panose="05000000000000000000" pitchFamily="2" charset="2"/>
              <a:buChar char="v"/>
              <a:tabLst>
                <a:tab pos="1143000" algn="l"/>
              </a:tabLst>
            </a:pPr>
            <a:r>
              <a:rPr lang="en-US" sz="2400" dirty="0">
                <a:solidFill>
                  <a:schemeClr val="bg1"/>
                </a:solidFill>
              </a:rPr>
              <a:t>	</a:t>
            </a:r>
            <a:r>
              <a:rPr lang="en-US" sz="2400" dirty="0" smtClean="0">
                <a:solidFill>
                  <a:schemeClr val="bg1"/>
                </a:solidFill>
              </a:rPr>
              <a:t>Line Filling- Add more items within the current market price.</a:t>
            </a:r>
          </a:p>
          <a:p>
            <a:pPr algn="just">
              <a:lnSpc>
                <a:spcPts val="3000"/>
              </a:lnSpc>
              <a:spcBef>
                <a:spcPts val="0"/>
              </a:spcBef>
              <a:spcAft>
                <a:spcPts val="0"/>
              </a:spcAft>
              <a:buClr>
                <a:schemeClr val="accent2">
                  <a:lumMod val="50000"/>
                </a:schemeClr>
              </a:buClr>
              <a:buFont typeface="Wingdings" panose="05000000000000000000" pitchFamily="2" charset="2"/>
              <a:buChar char="Ø"/>
            </a:pPr>
            <a:r>
              <a:rPr lang="en-US" sz="2400" u="sng" dirty="0" smtClean="0">
                <a:solidFill>
                  <a:schemeClr val="bg1"/>
                </a:solidFill>
              </a:rPr>
              <a:t>Line </a:t>
            </a:r>
            <a:r>
              <a:rPr lang="en-US" sz="2400" u="sng" dirty="0" smtClean="0">
                <a:solidFill>
                  <a:schemeClr val="bg1"/>
                </a:solidFill>
              </a:rPr>
              <a:t>Contraction</a:t>
            </a:r>
          </a:p>
          <a:p>
            <a:pPr marL="228600" lvl="1" indent="0" algn="just">
              <a:lnSpc>
                <a:spcPts val="3000"/>
              </a:lnSpc>
              <a:spcBef>
                <a:spcPts val="0"/>
              </a:spcBef>
              <a:spcAft>
                <a:spcPts val="0"/>
              </a:spcAft>
              <a:buClr>
                <a:schemeClr val="accent2">
                  <a:lumMod val="50000"/>
                </a:schemeClr>
              </a:buClr>
              <a:buNone/>
            </a:pPr>
            <a:r>
              <a:rPr lang="en-US" sz="2400" dirty="0">
                <a:solidFill>
                  <a:schemeClr val="bg1"/>
                </a:solidFill>
              </a:rPr>
              <a:t>Product line is reduced by dropping items. Money losing items are normally dropped. Items with poor sales are also dropped.</a:t>
            </a:r>
          </a:p>
        </p:txBody>
      </p:sp>
    </p:spTree>
    <p:extLst>
      <p:ext uri="{BB962C8B-B14F-4D97-AF65-F5344CB8AC3E}">
        <p14:creationId xmlns:p14="http://schemas.microsoft.com/office/powerpoint/2010/main" val="12262118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anim calcmode="lin" valueType="num">
                                      <p:cBhvr>
                                        <p:cTn id="1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1000"/>
                                        <p:tgtEl>
                                          <p:spTgt spid="10">
                                            <p:txEl>
                                              <p:pRg st="3" end="3"/>
                                            </p:txEl>
                                          </p:spTgt>
                                        </p:tgtEl>
                                      </p:cBhvr>
                                    </p:animEffect>
                                    <p:anim calcmode="lin" valueType="num">
                                      <p:cBhvr>
                                        <p:cTn id="23"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 calcmode="lin" valueType="num">
                                      <p:cBhvr additive="base">
                                        <p:cTn id="2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barn(inVertical)">
                                      <p:cBhvr>
                                        <p:cTn id="35" dur="500"/>
                                        <p:tgtEl>
                                          <p:spTgt spid="7">
                                            <p:txEl>
                                              <p:pRg st="0" end="0"/>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barn(inVertical)">
                                      <p:cBhvr>
                                        <p:cTn id="38" dur="500"/>
                                        <p:tgtEl>
                                          <p:spTgt spid="7">
                                            <p:txEl>
                                              <p:pRg st="1" end="1"/>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Effect transition="in" filter="barn(inVertical)">
                                      <p:cBhvr>
                                        <p:cTn id="41" dur="500"/>
                                        <p:tgtEl>
                                          <p:spTgt spid="7">
                                            <p:txEl>
                                              <p:pRg st="2" end="2"/>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barn(inVertical)">
                                      <p:cBhvr>
                                        <p:cTn id="44" dur="500"/>
                                        <p:tgtEl>
                                          <p:spTgt spid="7">
                                            <p:txEl>
                                              <p:pRg st="3" end="3"/>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barn(inVertical)">
                                      <p:cBhvr>
                                        <p:cTn id="47" dur="500"/>
                                        <p:tgtEl>
                                          <p:spTgt spid="7">
                                            <p:txEl>
                                              <p:pRg st="4" end="4"/>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barn(inVertical)">
                                      <p:cBhvr>
                                        <p:cTn id="50" dur="500"/>
                                        <p:tgtEl>
                                          <p:spTgt spid="7">
                                            <p:txEl>
                                              <p:pRg st="5" end="5"/>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xEl>
                                              <p:pRg st="6" end="6"/>
                                            </p:txEl>
                                          </p:spTgt>
                                        </p:tgtEl>
                                        <p:attrNameLst>
                                          <p:attrName>style.visibility</p:attrName>
                                        </p:attrNameLst>
                                      </p:cBhvr>
                                      <p:to>
                                        <p:strVal val="visible"/>
                                      </p:to>
                                    </p:set>
                                    <p:animEffect transition="in" filter="barn(inVertical)">
                                      <p:cBhvr>
                                        <p:cTn id="53" dur="500"/>
                                        <p:tgtEl>
                                          <p:spTgt spid="7">
                                            <p:txEl>
                                              <p:pRg st="6" end="6"/>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7">
                                            <p:txEl>
                                              <p:pRg st="7" end="7"/>
                                            </p:txEl>
                                          </p:spTgt>
                                        </p:tgtEl>
                                        <p:attrNameLst>
                                          <p:attrName>style.visibility</p:attrName>
                                        </p:attrNameLst>
                                      </p:cBhvr>
                                      <p:to>
                                        <p:strVal val="visible"/>
                                      </p:to>
                                    </p:set>
                                    <p:animEffect transition="in" filter="barn(inVertical)">
                                      <p:cBhvr>
                                        <p:cTn id="56"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p:cNvGrpSpPr/>
          <p:nvPr/>
        </p:nvGrpSpPr>
        <p:grpSpPr>
          <a:xfrm>
            <a:off x="2529340" y="3443701"/>
            <a:ext cx="7243336" cy="3390504"/>
            <a:chOff x="2529340" y="3443701"/>
            <a:chExt cx="7243336" cy="3390504"/>
          </a:xfrm>
        </p:grpSpPr>
        <p:pic>
          <p:nvPicPr>
            <p:cNvPr id="4098" name="Picture 2" descr="Image result for samsung then and n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9340" y="3443701"/>
              <a:ext cx="7219116" cy="33905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71800" y="5161122"/>
              <a:ext cx="1438836" cy="125162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chemeClr val="bg2">
                      <a:lumMod val="75000"/>
                    </a:schemeClr>
                  </a:solidFill>
                </a:rPr>
                <a:t>Then</a:t>
              </a:r>
              <a:endParaRPr lang="en-US" sz="2800" b="1" dirty="0">
                <a:solidFill>
                  <a:schemeClr val="bg2">
                    <a:lumMod val="75000"/>
                  </a:schemeClr>
                </a:solidFill>
              </a:endParaRPr>
            </a:p>
          </p:txBody>
        </p:sp>
        <p:sp>
          <p:nvSpPr>
            <p:cNvPr id="9" name="Rectangle 8"/>
            <p:cNvSpPr/>
            <p:nvPr/>
          </p:nvSpPr>
          <p:spPr>
            <a:xfrm>
              <a:off x="8333840" y="5161121"/>
              <a:ext cx="1438836" cy="125162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chemeClr val="bg2">
                      <a:lumMod val="75000"/>
                    </a:schemeClr>
                  </a:solidFill>
                </a:rPr>
                <a:t>Now</a:t>
              </a:r>
              <a:endParaRPr lang="en-US" sz="2800" b="1" dirty="0">
                <a:solidFill>
                  <a:schemeClr val="bg2">
                    <a:lumMod val="75000"/>
                  </a:schemeClr>
                </a:solidFill>
              </a:endParaRPr>
            </a:p>
          </p:txBody>
        </p:sp>
      </p:grpSp>
      <p:sp>
        <p:nvSpPr>
          <p:cNvPr id="2" name="Title 1"/>
          <p:cNvSpPr>
            <a:spLocks noGrp="1"/>
          </p:cNvSpPr>
          <p:nvPr>
            <p:ph type="title"/>
          </p:nvPr>
        </p:nvSpPr>
        <p:spPr>
          <a:xfrm>
            <a:off x="-1" y="0"/>
            <a:ext cx="11784170" cy="900332"/>
          </a:xfrm>
        </p:spPr>
        <p:txBody>
          <a:bodyPr>
            <a:normAutofit/>
          </a:bodyPr>
          <a:lstStyle/>
          <a:p>
            <a:r>
              <a:rPr lang="en-US" sz="3600" b="1" u="sng" dirty="0" smtClean="0"/>
              <a:t>Product line &amp; mix strategies</a:t>
            </a:r>
            <a:endParaRPr lang="en-US" sz="3600" b="1" u="sng" dirty="0">
              <a:solidFill>
                <a:srgbClr val="FF0000"/>
              </a:solidFill>
            </a:endParaRPr>
          </a:p>
        </p:txBody>
      </p:sp>
      <p:sp>
        <p:nvSpPr>
          <p:cNvPr id="10" name="Content Placeholder 2"/>
          <p:cNvSpPr txBox="1">
            <a:spLocks/>
          </p:cNvSpPr>
          <p:nvPr/>
        </p:nvSpPr>
        <p:spPr>
          <a:xfrm>
            <a:off x="195508" y="730985"/>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000"/>
              </a:lnSpc>
              <a:spcBef>
                <a:spcPts val="0"/>
              </a:spcBef>
              <a:spcAft>
                <a:spcPts val="0"/>
              </a:spcAft>
              <a:buNone/>
            </a:pPr>
            <a:r>
              <a:rPr lang="en-US" sz="2800" b="1" dirty="0" smtClean="0">
                <a:solidFill>
                  <a:srgbClr val="FF0000"/>
                </a:solidFill>
              </a:rPr>
              <a:t>Product Line Strategies</a:t>
            </a:r>
            <a:endParaRPr lang="en-US" sz="2400" b="1" dirty="0" smtClean="0">
              <a:solidFill>
                <a:srgbClr val="FF0000"/>
              </a:solidFill>
            </a:endParaRPr>
          </a:p>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Product Line Length</a:t>
            </a:r>
          </a:p>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accent3">
                    <a:lumMod val="75000"/>
                  </a:schemeClr>
                </a:solidFill>
              </a:rPr>
              <a:t>Product Line Modernization</a:t>
            </a:r>
          </a:p>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Line Featuring</a:t>
            </a:r>
          </a:p>
          <a:p>
            <a:pPr marL="914400" lvl="4" indent="0" algn="just">
              <a:lnSpc>
                <a:spcPts val="3000"/>
              </a:lnSpc>
              <a:spcBef>
                <a:spcPts val="0"/>
              </a:spcBef>
              <a:spcAft>
                <a:spcPts val="0"/>
              </a:spcAft>
              <a:buClr>
                <a:srgbClr val="C00000"/>
              </a:buClr>
              <a:buNone/>
            </a:pPr>
            <a:r>
              <a:rPr lang="en-US" sz="2400" dirty="0">
                <a:solidFill>
                  <a:schemeClr val="bg1"/>
                </a:solidFill>
              </a:rPr>
              <a:t>	</a:t>
            </a:r>
            <a:endParaRPr lang="en-US" sz="2400" dirty="0" smtClean="0">
              <a:solidFill>
                <a:schemeClr val="bg1"/>
              </a:solidFill>
            </a:endParaRPr>
          </a:p>
          <a:p>
            <a:pPr marL="0" indent="0" algn="just">
              <a:lnSpc>
                <a:spcPts val="3000"/>
              </a:lnSpc>
              <a:spcBef>
                <a:spcPts val="0"/>
              </a:spcBef>
              <a:spcAft>
                <a:spcPts val="0"/>
              </a:spcAft>
              <a:buNone/>
            </a:pPr>
            <a:endParaRPr lang="en-US" sz="2400" dirty="0" smtClean="0">
              <a:solidFill>
                <a:schemeClr val="bg1"/>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7" name="Content Placeholder 2"/>
          <p:cNvSpPr txBox="1">
            <a:spLocks/>
          </p:cNvSpPr>
          <p:nvPr/>
        </p:nvSpPr>
        <p:spPr>
          <a:xfrm>
            <a:off x="307567" y="2550820"/>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3000"/>
              </a:lnSpc>
              <a:spcBef>
                <a:spcPts val="0"/>
              </a:spcBef>
              <a:spcAft>
                <a:spcPts val="0"/>
              </a:spcAft>
              <a:buNone/>
            </a:pPr>
            <a:r>
              <a:rPr lang="en-US" sz="2400" dirty="0" smtClean="0">
                <a:solidFill>
                  <a:schemeClr val="bg1"/>
                </a:solidFill>
              </a:rPr>
              <a:t>Organization continuously modernize their product lines to cope with changing technology, increasing competition and changing customer preferences. </a:t>
            </a:r>
          </a:p>
          <a:p>
            <a:pPr marL="0" indent="0" algn="just">
              <a:lnSpc>
                <a:spcPts val="3000"/>
              </a:lnSpc>
              <a:spcBef>
                <a:spcPts val="0"/>
              </a:spcBef>
              <a:spcAft>
                <a:spcPts val="0"/>
              </a:spcAft>
              <a:buNone/>
            </a:pPr>
            <a:r>
              <a:rPr lang="en-US" sz="2400" dirty="0" smtClean="0">
                <a:solidFill>
                  <a:schemeClr val="bg1"/>
                </a:solidFill>
              </a:rPr>
              <a:t>Product improvements are planned to encourage customer migration to higher priced items.</a:t>
            </a:r>
            <a:endParaRPr lang="en-US" sz="2400" u="sng" dirty="0" smtClean="0">
              <a:solidFill>
                <a:schemeClr val="bg1"/>
              </a:solidFill>
            </a:endParaRPr>
          </a:p>
        </p:txBody>
      </p:sp>
    </p:spTree>
    <p:extLst>
      <p:ext uri="{BB962C8B-B14F-4D97-AF65-F5344CB8AC3E}">
        <p14:creationId xmlns:p14="http://schemas.microsoft.com/office/powerpoint/2010/main" val="6762585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circle(in)">
                                      <p:cBhvr>
                                        <p:cTn id="10"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6"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57288" t="16105" r="-157" b="68849"/>
          <a:stretch/>
        </p:blipFill>
        <p:spPr bwMode="auto">
          <a:xfrm rot="1172468" flipH="1">
            <a:off x="5096635" y="5291661"/>
            <a:ext cx="1568524" cy="10637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57288" t="16105" r="-157" b="68849"/>
          <a:stretch/>
        </p:blipFill>
        <p:spPr bwMode="auto">
          <a:xfrm rot="20427532">
            <a:off x="6507285" y="3531469"/>
            <a:ext cx="1568524" cy="10637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2656" t="9803" r="2555" b="11744"/>
          <a:stretch/>
        </p:blipFill>
        <p:spPr bwMode="auto">
          <a:xfrm>
            <a:off x="7933758" y="3313821"/>
            <a:ext cx="4236458" cy="350634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3809" r="4524"/>
          <a:stretch/>
        </p:blipFill>
        <p:spPr bwMode="auto">
          <a:xfrm>
            <a:off x="40342" y="3368531"/>
            <a:ext cx="5177118" cy="3465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3600" b="1" u="sng" dirty="0" smtClean="0"/>
              <a:t>Product line &amp; mix strategies</a:t>
            </a:r>
            <a:endParaRPr lang="en-US" sz="3600" b="1" u="sng" dirty="0">
              <a:solidFill>
                <a:srgbClr val="FF0000"/>
              </a:solidFill>
            </a:endParaRPr>
          </a:p>
        </p:txBody>
      </p:sp>
      <p:sp>
        <p:nvSpPr>
          <p:cNvPr id="10" name="Content Placeholder 2"/>
          <p:cNvSpPr txBox="1">
            <a:spLocks/>
          </p:cNvSpPr>
          <p:nvPr/>
        </p:nvSpPr>
        <p:spPr>
          <a:xfrm>
            <a:off x="195508" y="730985"/>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000"/>
              </a:lnSpc>
              <a:spcBef>
                <a:spcPts val="0"/>
              </a:spcBef>
              <a:spcAft>
                <a:spcPts val="0"/>
              </a:spcAft>
              <a:buNone/>
            </a:pPr>
            <a:r>
              <a:rPr lang="en-US" sz="2800" b="1" dirty="0" smtClean="0">
                <a:solidFill>
                  <a:srgbClr val="FF0000"/>
                </a:solidFill>
              </a:rPr>
              <a:t>Product Line Strategies</a:t>
            </a:r>
            <a:endParaRPr lang="en-US" sz="2400" b="1" dirty="0" smtClean="0">
              <a:solidFill>
                <a:srgbClr val="FF0000"/>
              </a:solidFill>
            </a:endParaRPr>
          </a:p>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Product Line Length</a:t>
            </a:r>
          </a:p>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Product Line Modernization</a:t>
            </a:r>
          </a:p>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accent3">
                    <a:lumMod val="75000"/>
                  </a:schemeClr>
                </a:solidFill>
              </a:rPr>
              <a:t>Line Featuring</a:t>
            </a:r>
          </a:p>
          <a:p>
            <a:pPr marL="914400" lvl="4" indent="0" algn="just">
              <a:lnSpc>
                <a:spcPts val="3000"/>
              </a:lnSpc>
              <a:spcBef>
                <a:spcPts val="0"/>
              </a:spcBef>
              <a:spcAft>
                <a:spcPts val="0"/>
              </a:spcAft>
              <a:buClr>
                <a:srgbClr val="C00000"/>
              </a:buClr>
              <a:buNone/>
            </a:pPr>
            <a:r>
              <a:rPr lang="en-US" sz="2400" dirty="0">
                <a:solidFill>
                  <a:schemeClr val="bg1"/>
                </a:solidFill>
              </a:rPr>
              <a:t>	</a:t>
            </a:r>
            <a:endParaRPr lang="en-US" sz="2400" dirty="0" smtClean="0">
              <a:solidFill>
                <a:schemeClr val="bg1"/>
              </a:solidFill>
            </a:endParaRPr>
          </a:p>
          <a:p>
            <a:pPr marL="0" indent="0" algn="just">
              <a:lnSpc>
                <a:spcPts val="3000"/>
              </a:lnSpc>
              <a:spcBef>
                <a:spcPts val="0"/>
              </a:spcBef>
              <a:spcAft>
                <a:spcPts val="0"/>
              </a:spcAft>
              <a:buNone/>
            </a:pPr>
            <a:endParaRPr lang="en-US" sz="2400" dirty="0" smtClean="0">
              <a:solidFill>
                <a:schemeClr val="bg1"/>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7" name="Content Placeholder 2"/>
          <p:cNvSpPr txBox="1">
            <a:spLocks/>
          </p:cNvSpPr>
          <p:nvPr/>
        </p:nvSpPr>
        <p:spPr>
          <a:xfrm>
            <a:off x="307567" y="2550820"/>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3000"/>
              </a:lnSpc>
              <a:spcBef>
                <a:spcPts val="0"/>
              </a:spcBef>
              <a:spcAft>
                <a:spcPts val="0"/>
              </a:spcAft>
              <a:buNone/>
            </a:pPr>
            <a:r>
              <a:rPr lang="en-US" sz="2400" dirty="0" smtClean="0">
                <a:solidFill>
                  <a:schemeClr val="bg1"/>
                </a:solidFill>
              </a:rPr>
              <a:t>It involves featuring one or two low-priced or high-priced items to attract a specific group of customers. Low-priced items attract price-sensitive customers. High priced items provide prestige to the product line.</a:t>
            </a:r>
            <a:endParaRPr lang="en-US" sz="2400" u="sng" dirty="0" smtClean="0">
              <a:solidFill>
                <a:schemeClr val="bg1"/>
              </a:solidFill>
            </a:endParaRPr>
          </a:p>
        </p:txBody>
      </p:sp>
    </p:spTree>
    <p:extLst>
      <p:ext uri="{BB962C8B-B14F-4D97-AF65-F5344CB8AC3E}">
        <p14:creationId xmlns:p14="http://schemas.microsoft.com/office/powerpoint/2010/main" val="14954350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305" y="1765562"/>
            <a:ext cx="8409119" cy="50686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11784170" cy="900332"/>
          </a:xfrm>
        </p:spPr>
        <p:txBody>
          <a:bodyPr>
            <a:normAutofit/>
          </a:bodyPr>
          <a:lstStyle/>
          <a:p>
            <a:r>
              <a:rPr lang="en-US" sz="3600" b="1" u="sng" dirty="0" smtClean="0"/>
              <a:t>Product line &amp; mix strategies</a:t>
            </a:r>
            <a:endParaRPr lang="en-US" sz="3600" b="1" u="sng" dirty="0">
              <a:solidFill>
                <a:srgbClr val="FF0000"/>
              </a:solidFill>
            </a:endParaRPr>
          </a:p>
        </p:txBody>
      </p:sp>
      <p:sp>
        <p:nvSpPr>
          <p:cNvPr id="10" name="Content Placeholder 2"/>
          <p:cNvSpPr txBox="1">
            <a:spLocks/>
          </p:cNvSpPr>
          <p:nvPr/>
        </p:nvSpPr>
        <p:spPr>
          <a:xfrm>
            <a:off x="195508" y="730985"/>
            <a:ext cx="11662663" cy="57338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nSpc>
                <a:spcPts val="3000"/>
              </a:lnSpc>
              <a:spcBef>
                <a:spcPts val="0"/>
              </a:spcBef>
              <a:spcAft>
                <a:spcPts val="0"/>
              </a:spcAft>
              <a:buNone/>
            </a:pPr>
            <a:r>
              <a:rPr lang="en-US" sz="2800" b="1" dirty="0" smtClean="0">
                <a:solidFill>
                  <a:srgbClr val="FF0000"/>
                </a:solidFill>
              </a:rPr>
              <a:t>Product Mix Strategies</a:t>
            </a:r>
            <a:endParaRPr lang="en-US" sz="2400" dirty="0" smtClean="0">
              <a:solidFill>
                <a:schemeClr val="bg1"/>
              </a:solidFill>
            </a:endParaRPr>
          </a:p>
          <a:p>
            <a:pPr marL="0" indent="0" algn="just">
              <a:lnSpc>
                <a:spcPts val="3000"/>
              </a:lnSpc>
              <a:spcBef>
                <a:spcPts val="0"/>
              </a:spcBef>
              <a:spcAft>
                <a:spcPts val="0"/>
              </a:spcAft>
              <a:buNone/>
            </a:pPr>
            <a:endParaRPr lang="en-US" sz="2400" dirty="0" smtClean="0">
              <a:solidFill>
                <a:schemeClr val="bg1"/>
              </a:solidFill>
            </a:endParaRPr>
          </a:p>
        </p:txBody>
      </p:sp>
      <p:sp>
        <p:nvSpPr>
          <p:cNvPr id="4" name="Date Placeholder 6"/>
          <p:cNvSpPr>
            <a:spLocks noGrp="1"/>
          </p:cNvSpPr>
          <p:nvPr/>
        </p:nvSpPr>
        <p:spPr>
          <a:xfrm>
            <a:off x="9440214" y="6469080"/>
            <a:ext cx="218618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8CB39A7-9DBF-47BE-9072-2980266312A7}" type="datetime8">
              <a:rPr lang="en-US" sz="1600" b="1" smtClean="0">
                <a:solidFill>
                  <a:srgbClr val="FF0000"/>
                </a:solidFill>
              </a:rPr>
              <a:pPr algn="r"/>
              <a:t>2/5/2019 10:03 PM</a:t>
            </a:fld>
            <a:r>
              <a:rPr lang="en-US" sz="1600" b="1" dirty="0" smtClean="0">
                <a:solidFill>
                  <a:srgbClr val="FF0000"/>
                </a:solidFill>
              </a:rPr>
              <a:t> </a:t>
            </a:r>
            <a:endParaRPr lang="en-US" sz="1600" b="1" dirty="0">
              <a:solidFill>
                <a:srgbClr val="FF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779" y="6217125"/>
            <a:ext cx="714221" cy="631371"/>
          </a:xfrm>
          <a:prstGeom prst="ellipse">
            <a:avLst/>
          </a:prstGeom>
          <a:ln>
            <a:noFill/>
          </a:ln>
          <a:effectLst>
            <a:softEdge rad="112500"/>
          </a:effectLst>
        </p:spPr>
      </p:pic>
      <p:sp>
        <p:nvSpPr>
          <p:cNvPr id="7" name="Content Placeholder 2"/>
          <p:cNvSpPr txBox="1">
            <a:spLocks/>
          </p:cNvSpPr>
          <p:nvPr/>
        </p:nvSpPr>
        <p:spPr>
          <a:xfrm>
            <a:off x="172226" y="1152287"/>
            <a:ext cx="11662663" cy="136604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just">
              <a:lnSpc>
                <a:spcPts val="3000"/>
              </a:lnSpc>
              <a:spcBef>
                <a:spcPts val="0"/>
              </a:spcBef>
              <a:spcAft>
                <a:spcPts val="0"/>
              </a:spcAft>
              <a:buNone/>
            </a:pPr>
            <a:r>
              <a:rPr lang="en-US" sz="2400" b="1" u="sng" dirty="0" smtClean="0">
                <a:solidFill>
                  <a:schemeClr val="bg1"/>
                </a:solidFill>
              </a:rPr>
              <a:t>Philip Kotler</a:t>
            </a:r>
          </a:p>
          <a:p>
            <a:pPr marL="0" indent="0" algn="just">
              <a:lnSpc>
                <a:spcPts val="3000"/>
              </a:lnSpc>
              <a:spcBef>
                <a:spcPts val="0"/>
              </a:spcBef>
              <a:spcAft>
                <a:spcPts val="0"/>
              </a:spcAft>
              <a:buNone/>
            </a:pPr>
            <a:r>
              <a:rPr lang="en-US" sz="2400" dirty="0" smtClean="0">
                <a:solidFill>
                  <a:schemeClr val="bg1"/>
                </a:solidFill>
              </a:rPr>
              <a:t>Product mix is the set of all product lines and items that a particular seller offers for sale.</a:t>
            </a:r>
          </a:p>
        </p:txBody>
      </p:sp>
      <p:sp>
        <p:nvSpPr>
          <p:cNvPr id="3" name="Rectangle 2"/>
          <p:cNvSpPr/>
          <p:nvPr/>
        </p:nvSpPr>
        <p:spPr>
          <a:xfrm>
            <a:off x="0" y="2124021"/>
            <a:ext cx="6096000" cy="1631216"/>
          </a:xfrm>
          <a:prstGeom prst="rect">
            <a:avLst/>
          </a:prstGeom>
        </p:spPr>
        <p:txBody>
          <a:bodyPr>
            <a:spAutoFit/>
          </a:bodyPr>
          <a:lstStyle/>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Product’s Width</a:t>
            </a:r>
          </a:p>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Product Depth</a:t>
            </a:r>
          </a:p>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Product Length</a:t>
            </a:r>
          </a:p>
          <a:p>
            <a:pPr lvl="1" algn="just">
              <a:lnSpc>
                <a:spcPts val="3000"/>
              </a:lnSpc>
              <a:spcBef>
                <a:spcPts val="0"/>
              </a:spcBef>
              <a:spcAft>
                <a:spcPts val="0"/>
              </a:spcAft>
              <a:buClr>
                <a:srgbClr val="C00000"/>
              </a:buClr>
              <a:buFont typeface="Wingdings" panose="05000000000000000000" pitchFamily="2" charset="2"/>
              <a:buChar char="q"/>
            </a:pPr>
            <a:r>
              <a:rPr lang="en-US" sz="2400" dirty="0" smtClean="0">
                <a:solidFill>
                  <a:schemeClr val="bg1"/>
                </a:solidFill>
              </a:rPr>
              <a:t>Product Consistency</a:t>
            </a:r>
            <a:endParaRPr lang="en-US" sz="2400" dirty="0">
              <a:solidFill>
                <a:schemeClr val="bg1"/>
              </a:solidFill>
            </a:endParaRPr>
          </a:p>
        </p:txBody>
      </p:sp>
    </p:spTree>
    <p:extLst>
      <p:ext uri="{BB962C8B-B14F-4D97-AF65-F5344CB8AC3E}">
        <p14:creationId xmlns:p14="http://schemas.microsoft.com/office/powerpoint/2010/main" val="28725851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TM03090430[[fn=Banded]]</Template>
  <TotalTime>4104</TotalTime>
  <Words>7064</Words>
  <Application>Microsoft Office PowerPoint</Application>
  <PresentationFormat>Widescreen</PresentationFormat>
  <Paragraphs>1206</Paragraphs>
  <Slides>114</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114</vt:i4>
      </vt:variant>
    </vt:vector>
  </HeadingPairs>
  <TitlesOfParts>
    <vt:vector size="119" baseType="lpstr">
      <vt:lpstr>Arial</vt:lpstr>
      <vt:lpstr>Bodoni MT Condensed</vt:lpstr>
      <vt:lpstr>Corbel</vt:lpstr>
      <vt:lpstr>Wingdings</vt:lpstr>
      <vt:lpstr>Banded</vt:lpstr>
      <vt:lpstr>Fundamentals of marketing</vt:lpstr>
      <vt:lpstr>Product</vt:lpstr>
      <vt:lpstr>Product</vt:lpstr>
      <vt:lpstr>Concept of Product</vt:lpstr>
      <vt:lpstr>Concept of Product</vt:lpstr>
      <vt:lpstr>Concept of Product</vt:lpstr>
      <vt:lpstr>Concept of Product</vt:lpstr>
      <vt:lpstr>Concept of Product</vt:lpstr>
      <vt:lpstr>Level of Product</vt:lpstr>
      <vt:lpstr>Level of Product</vt:lpstr>
      <vt:lpstr>Level of Product</vt:lpstr>
      <vt:lpstr>Level of Product</vt:lpstr>
      <vt:lpstr>Level of Product</vt:lpstr>
      <vt:lpstr>Level of Product</vt:lpstr>
      <vt:lpstr>Level of Product</vt:lpstr>
      <vt:lpstr>Level of Product</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Types of Product/product classification</vt:lpstr>
      <vt:lpstr>Product Life cycle</vt:lpstr>
      <vt:lpstr>Product Life cycle</vt:lpstr>
      <vt:lpstr>Product Life cycle</vt:lpstr>
      <vt:lpstr>Product Life cycle</vt:lpstr>
      <vt:lpstr>Product Life cycle</vt:lpstr>
      <vt:lpstr>Product Life cycle</vt:lpstr>
      <vt:lpstr>Product Life cycle</vt:lpstr>
      <vt:lpstr>Product Life cycle</vt:lpstr>
      <vt:lpstr>Product Life cycle</vt:lpstr>
      <vt:lpstr>Product Life cycle</vt:lpstr>
      <vt:lpstr>Product Life cycle</vt:lpstr>
      <vt:lpstr>Product Life cycle</vt:lpstr>
      <vt:lpstr>Product Life cycle</vt:lpstr>
      <vt:lpstr>Product Life cycle strategies- Introduction stage</vt:lpstr>
      <vt:lpstr>Product Life cycle strategies- Growth stage</vt:lpstr>
      <vt:lpstr>Product Life cycle strategies- Maturity stage</vt:lpstr>
      <vt:lpstr>Product Life cycle strategies- decline stage</vt:lpstr>
      <vt:lpstr>Product Life cycle</vt:lpstr>
      <vt:lpstr>New product</vt:lpstr>
      <vt:lpstr>New product</vt:lpstr>
      <vt:lpstr>New product development process</vt:lpstr>
      <vt:lpstr>New product development process</vt:lpstr>
      <vt:lpstr>New product development process</vt:lpstr>
      <vt:lpstr>New product development process</vt:lpstr>
      <vt:lpstr>New product development process</vt:lpstr>
      <vt:lpstr>New product development process</vt:lpstr>
      <vt:lpstr>New product development process</vt:lpstr>
      <vt:lpstr>New product development process</vt:lpstr>
      <vt:lpstr>New product development process</vt:lpstr>
      <vt:lpstr>New product development process</vt:lpstr>
      <vt:lpstr>Branding</vt:lpstr>
      <vt:lpstr>PowerPoint Presentation</vt:lpstr>
      <vt:lpstr>branding</vt:lpstr>
      <vt:lpstr>Importance/Objectives of branding</vt:lpstr>
      <vt:lpstr>Importance/Objectives of branding</vt:lpstr>
      <vt:lpstr>Importance/Objectives of branding</vt:lpstr>
      <vt:lpstr>Brand elements</vt:lpstr>
      <vt:lpstr>Types of branding</vt:lpstr>
      <vt:lpstr>Types of branding</vt:lpstr>
      <vt:lpstr>Types of branding</vt:lpstr>
      <vt:lpstr>PowerPoint Presentation</vt:lpstr>
      <vt:lpstr>PowerPoint Presentation</vt:lpstr>
      <vt:lpstr>PowerPoint Presentation</vt:lpstr>
      <vt:lpstr>PowerPoint Presentation</vt:lpstr>
      <vt:lpstr>Features of a good brand</vt:lpstr>
      <vt:lpstr>Brand equity</vt:lpstr>
      <vt:lpstr>Brand equity</vt:lpstr>
      <vt:lpstr>Brand value to the customer</vt:lpstr>
      <vt:lpstr>Brand value to the marketers</vt:lpstr>
      <vt:lpstr>packaging</vt:lpstr>
      <vt:lpstr>packaging</vt:lpstr>
      <vt:lpstr>Functions/Objectives of packaging</vt:lpstr>
      <vt:lpstr>Levels of packaging</vt:lpstr>
      <vt:lpstr>Packaging types</vt:lpstr>
      <vt:lpstr>Essentials of good package</vt:lpstr>
      <vt:lpstr>Product line &amp; mix strategies</vt:lpstr>
      <vt:lpstr>Product line &amp; mix strategies</vt:lpstr>
      <vt:lpstr>Product line &amp; mix strategies</vt:lpstr>
      <vt:lpstr>Product line &amp; mix strategies</vt:lpstr>
      <vt:lpstr>Product line &amp; mix strategies</vt:lpstr>
      <vt:lpstr>Product line &amp; mix strategies</vt:lpstr>
      <vt:lpstr>Product line &amp; mix strategies</vt:lpstr>
      <vt:lpstr>Product line &amp; mix strategies</vt:lpstr>
      <vt:lpstr>Product line &amp; mix strategies</vt:lpstr>
      <vt:lpstr>Service product </vt:lpstr>
      <vt:lpstr>Service product </vt:lpstr>
      <vt:lpstr>Service product–characteristics/nature</vt:lpstr>
      <vt:lpstr>Service product– types</vt:lpstr>
      <vt:lpstr>Service product– types</vt:lpstr>
      <vt:lpstr>Service product– types</vt:lpstr>
      <vt:lpstr>Service product– types</vt:lpstr>
      <vt:lpstr>Service product– types</vt:lpstr>
      <vt:lpstr>Service marketing strategies – 7p’s </vt:lpstr>
      <vt:lpstr>Service marketing strategies – 7p’s </vt:lpstr>
      <vt:lpstr>Service marketing strategies – 7p’s </vt:lpstr>
      <vt:lpstr>Service marketing strategies – 7p’s </vt:lpstr>
      <vt:lpstr>Service product–characteristics/nature</vt:lpstr>
      <vt:lpstr>case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marketing</dc:title>
  <dc:creator>Keshav Gadtaula</dc:creator>
  <cp:lastModifiedBy>9779851253357</cp:lastModifiedBy>
  <cp:revision>896</cp:revision>
  <dcterms:created xsi:type="dcterms:W3CDTF">2017-02-07T17:10:31Z</dcterms:created>
  <dcterms:modified xsi:type="dcterms:W3CDTF">2019-02-05T17:51:54Z</dcterms:modified>
</cp:coreProperties>
</file>